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37"/>
  </p:notesMasterIdLst>
  <p:handoutMasterIdLst>
    <p:handoutMasterId r:id="rId638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  <p:sldId id="545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553" r:id="rId298"/>
    <p:sldId id="554" r:id="rId299"/>
    <p:sldId id="555" r:id="rId300"/>
    <p:sldId id="556" r:id="rId301"/>
    <p:sldId id="557" r:id="rId302"/>
    <p:sldId id="558" r:id="rId303"/>
    <p:sldId id="559" r:id="rId304"/>
    <p:sldId id="560" r:id="rId305"/>
    <p:sldId id="561" r:id="rId306"/>
    <p:sldId id="562" r:id="rId307"/>
    <p:sldId id="563" r:id="rId308"/>
    <p:sldId id="564" r:id="rId309"/>
    <p:sldId id="565" r:id="rId310"/>
    <p:sldId id="566" r:id="rId311"/>
    <p:sldId id="567" r:id="rId312"/>
    <p:sldId id="568" r:id="rId313"/>
    <p:sldId id="569" r:id="rId314"/>
    <p:sldId id="570" r:id="rId315"/>
    <p:sldId id="571" r:id="rId316"/>
    <p:sldId id="572" r:id="rId317"/>
    <p:sldId id="573" r:id="rId318"/>
    <p:sldId id="574" r:id="rId319"/>
    <p:sldId id="575" r:id="rId320"/>
    <p:sldId id="576" r:id="rId321"/>
    <p:sldId id="577" r:id="rId322"/>
    <p:sldId id="578" r:id="rId323"/>
    <p:sldId id="579" r:id="rId324"/>
    <p:sldId id="580" r:id="rId325"/>
    <p:sldId id="581" r:id="rId326"/>
    <p:sldId id="582" r:id="rId327"/>
    <p:sldId id="583" r:id="rId328"/>
    <p:sldId id="584" r:id="rId329"/>
    <p:sldId id="585" r:id="rId330"/>
    <p:sldId id="586" r:id="rId331"/>
    <p:sldId id="587" r:id="rId332"/>
    <p:sldId id="588" r:id="rId333"/>
    <p:sldId id="589" r:id="rId334"/>
    <p:sldId id="590" r:id="rId335"/>
    <p:sldId id="591" r:id="rId336"/>
    <p:sldId id="592" r:id="rId337"/>
    <p:sldId id="593" r:id="rId338"/>
    <p:sldId id="594" r:id="rId339"/>
    <p:sldId id="595" r:id="rId340"/>
    <p:sldId id="596" r:id="rId341"/>
    <p:sldId id="597" r:id="rId342"/>
    <p:sldId id="598" r:id="rId343"/>
    <p:sldId id="599" r:id="rId344"/>
    <p:sldId id="600" r:id="rId345"/>
    <p:sldId id="601" r:id="rId346"/>
    <p:sldId id="602" r:id="rId347"/>
    <p:sldId id="603" r:id="rId348"/>
    <p:sldId id="604" r:id="rId349"/>
    <p:sldId id="605" r:id="rId350"/>
    <p:sldId id="606" r:id="rId351"/>
    <p:sldId id="607" r:id="rId352"/>
    <p:sldId id="608" r:id="rId353"/>
    <p:sldId id="609" r:id="rId354"/>
    <p:sldId id="610" r:id="rId355"/>
    <p:sldId id="611" r:id="rId356"/>
    <p:sldId id="612" r:id="rId357"/>
    <p:sldId id="613" r:id="rId358"/>
    <p:sldId id="614" r:id="rId359"/>
    <p:sldId id="615" r:id="rId360"/>
    <p:sldId id="616" r:id="rId361"/>
    <p:sldId id="617" r:id="rId362"/>
    <p:sldId id="618" r:id="rId363"/>
    <p:sldId id="619" r:id="rId364"/>
    <p:sldId id="620" r:id="rId365"/>
    <p:sldId id="621" r:id="rId366"/>
    <p:sldId id="622" r:id="rId367"/>
    <p:sldId id="623" r:id="rId368"/>
    <p:sldId id="624" r:id="rId369"/>
    <p:sldId id="625" r:id="rId370"/>
    <p:sldId id="626" r:id="rId371"/>
    <p:sldId id="627" r:id="rId372"/>
    <p:sldId id="628" r:id="rId373"/>
    <p:sldId id="629" r:id="rId374"/>
    <p:sldId id="630" r:id="rId375"/>
    <p:sldId id="631" r:id="rId376"/>
    <p:sldId id="632" r:id="rId377"/>
    <p:sldId id="633" r:id="rId378"/>
    <p:sldId id="634" r:id="rId379"/>
    <p:sldId id="635" r:id="rId380"/>
    <p:sldId id="636" r:id="rId381"/>
    <p:sldId id="637" r:id="rId382"/>
    <p:sldId id="638" r:id="rId383"/>
    <p:sldId id="639" r:id="rId384"/>
    <p:sldId id="640" r:id="rId385"/>
    <p:sldId id="641" r:id="rId386"/>
    <p:sldId id="642" r:id="rId387"/>
    <p:sldId id="643" r:id="rId388"/>
    <p:sldId id="644" r:id="rId389"/>
    <p:sldId id="645" r:id="rId390"/>
    <p:sldId id="646" r:id="rId391"/>
    <p:sldId id="647" r:id="rId392"/>
    <p:sldId id="648" r:id="rId393"/>
    <p:sldId id="649" r:id="rId394"/>
    <p:sldId id="650" r:id="rId395"/>
    <p:sldId id="651" r:id="rId396"/>
    <p:sldId id="652" r:id="rId397"/>
    <p:sldId id="653" r:id="rId398"/>
    <p:sldId id="654" r:id="rId399"/>
    <p:sldId id="655" r:id="rId400"/>
    <p:sldId id="656" r:id="rId401"/>
    <p:sldId id="657" r:id="rId402"/>
    <p:sldId id="658" r:id="rId403"/>
    <p:sldId id="659" r:id="rId404"/>
    <p:sldId id="660" r:id="rId405"/>
    <p:sldId id="661" r:id="rId406"/>
    <p:sldId id="662" r:id="rId407"/>
    <p:sldId id="663" r:id="rId408"/>
    <p:sldId id="664" r:id="rId409"/>
    <p:sldId id="665" r:id="rId410"/>
    <p:sldId id="666" r:id="rId411"/>
    <p:sldId id="667" r:id="rId412"/>
    <p:sldId id="668" r:id="rId413"/>
    <p:sldId id="669" r:id="rId414"/>
    <p:sldId id="670" r:id="rId415"/>
    <p:sldId id="671" r:id="rId416"/>
    <p:sldId id="672" r:id="rId417"/>
    <p:sldId id="673" r:id="rId418"/>
    <p:sldId id="674" r:id="rId419"/>
    <p:sldId id="675" r:id="rId420"/>
    <p:sldId id="676" r:id="rId421"/>
    <p:sldId id="677" r:id="rId422"/>
    <p:sldId id="678" r:id="rId423"/>
    <p:sldId id="679" r:id="rId424"/>
    <p:sldId id="680" r:id="rId425"/>
    <p:sldId id="681" r:id="rId426"/>
    <p:sldId id="682" r:id="rId427"/>
    <p:sldId id="683" r:id="rId428"/>
    <p:sldId id="684" r:id="rId429"/>
    <p:sldId id="685" r:id="rId430"/>
    <p:sldId id="686" r:id="rId431"/>
    <p:sldId id="687" r:id="rId432"/>
    <p:sldId id="688" r:id="rId433"/>
    <p:sldId id="689" r:id="rId434"/>
    <p:sldId id="690" r:id="rId435"/>
    <p:sldId id="691" r:id="rId436"/>
    <p:sldId id="692" r:id="rId437"/>
    <p:sldId id="693" r:id="rId438"/>
    <p:sldId id="694" r:id="rId439"/>
    <p:sldId id="695" r:id="rId440"/>
    <p:sldId id="696" r:id="rId441"/>
    <p:sldId id="697" r:id="rId442"/>
    <p:sldId id="698" r:id="rId443"/>
    <p:sldId id="699" r:id="rId444"/>
    <p:sldId id="700" r:id="rId445"/>
    <p:sldId id="701" r:id="rId446"/>
    <p:sldId id="702" r:id="rId447"/>
    <p:sldId id="703" r:id="rId448"/>
    <p:sldId id="704" r:id="rId449"/>
    <p:sldId id="705" r:id="rId450"/>
    <p:sldId id="706" r:id="rId451"/>
    <p:sldId id="707" r:id="rId452"/>
    <p:sldId id="708" r:id="rId453"/>
    <p:sldId id="709" r:id="rId454"/>
    <p:sldId id="710" r:id="rId455"/>
    <p:sldId id="711" r:id="rId456"/>
    <p:sldId id="712" r:id="rId457"/>
    <p:sldId id="713" r:id="rId458"/>
    <p:sldId id="714" r:id="rId459"/>
    <p:sldId id="715" r:id="rId460"/>
    <p:sldId id="716" r:id="rId461"/>
    <p:sldId id="717" r:id="rId462"/>
    <p:sldId id="718" r:id="rId463"/>
    <p:sldId id="719" r:id="rId464"/>
    <p:sldId id="720" r:id="rId465"/>
    <p:sldId id="721" r:id="rId466"/>
    <p:sldId id="722" r:id="rId467"/>
    <p:sldId id="723" r:id="rId468"/>
    <p:sldId id="724" r:id="rId469"/>
    <p:sldId id="725" r:id="rId470"/>
    <p:sldId id="726" r:id="rId471"/>
    <p:sldId id="727" r:id="rId472"/>
    <p:sldId id="728" r:id="rId473"/>
    <p:sldId id="729" r:id="rId474"/>
    <p:sldId id="730" r:id="rId475"/>
    <p:sldId id="731" r:id="rId476"/>
    <p:sldId id="732" r:id="rId477"/>
    <p:sldId id="733" r:id="rId478"/>
    <p:sldId id="734" r:id="rId479"/>
    <p:sldId id="735" r:id="rId480"/>
    <p:sldId id="736" r:id="rId481"/>
    <p:sldId id="737" r:id="rId482"/>
    <p:sldId id="738" r:id="rId483"/>
    <p:sldId id="739" r:id="rId484"/>
    <p:sldId id="740" r:id="rId485"/>
    <p:sldId id="741" r:id="rId486"/>
    <p:sldId id="742" r:id="rId487"/>
    <p:sldId id="743" r:id="rId488"/>
    <p:sldId id="744" r:id="rId489"/>
    <p:sldId id="745" r:id="rId490"/>
    <p:sldId id="746" r:id="rId491"/>
    <p:sldId id="747" r:id="rId492"/>
    <p:sldId id="748" r:id="rId493"/>
    <p:sldId id="749" r:id="rId494"/>
    <p:sldId id="750" r:id="rId495"/>
    <p:sldId id="751" r:id="rId496"/>
    <p:sldId id="752" r:id="rId497"/>
    <p:sldId id="753" r:id="rId498"/>
    <p:sldId id="754" r:id="rId499"/>
    <p:sldId id="755" r:id="rId500"/>
    <p:sldId id="756" r:id="rId501"/>
    <p:sldId id="757" r:id="rId502"/>
    <p:sldId id="758" r:id="rId503"/>
    <p:sldId id="759" r:id="rId504"/>
    <p:sldId id="760" r:id="rId505"/>
    <p:sldId id="761" r:id="rId506"/>
    <p:sldId id="762" r:id="rId507"/>
    <p:sldId id="763" r:id="rId508"/>
    <p:sldId id="764" r:id="rId509"/>
    <p:sldId id="765" r:id="rId510"/>
    <p:sldId id="766" r:id="rId511"/>
    <p:sldId id="767" r:id="rId512"/>
    <p:sldId id="768" r:id="rId513"/>
    <p:sldId id="769" r:id="rId514"/>
    <p:sldId id="770" r:id="rId515"/>
    <p:sldId id="771" r:id="rId516"/>
    <p:sldId id="772" r:id="rId517"/>
    <p:sldId id="773" r:id="rId518"/>
    <p:sldId id="774" r:id="rId519"/>
    <p:sldId id="775" r:id="rId520"/>
    <p:sldId id="776" r:id="rId521"/>
    <p:sldId id="777" r:id="rId522"/>
    <p:sldId id="778" r:id="rId523"/>
    <p:sldId id="779" r:id="rId524"/>
    <p:sldId id="780" r:id="rId525"/>
    <p:sldId id="781" r:id="rId526"/>
    <p:sldId id="782" r:id="rId527"/>
    <p:sldId id="783" r:id="rId528"/>
    <p:sldId id="784" r:id="rId529"/>
    <p:sldId id="785" r:id="rId530"/>
    <p:sldId id="786" r:id="rId531"/>
    <p:sldId id="787" r:id="rId532"/>
    <p:sldId id="788" r:id="rId533"/>
    <p:sldId id="789" r:id="rId534"/>
    <p:sldId id="790" r:id="rId535"/>
    <p:sldId id="791" r:id="rId536"/>
    <p:sldId id="792" r:id="rId537"/>
    <p:sldId id="793" r:id="rId538"/>
    <p:sldId id="794" r:id="rId539"/>
    <p:sldId id="795" r:id="rId540"/>
    <p:sldId id="796" r:id="rId541"/>
    <p:sldId id="797" r:id="rId542"/>
    <p:sldId id="798" r:id="rId543"/>
    <p:sldId id="799" r:id="rId544"/>
    <p:sldId id="800" r:id="rId545"/>
    <p:sldId id="801" r:id="rId546"/>
    <p:sldId id="802" r:id="rId547"/>
    <p:sldId id="803" r:id="rId548"/>
    <p:sldId id="804" r:id="rId549"/>
    <p:sldId id="805" r:id="rId550"/>
    <p:sldId id="806" r:id="rId551"/>
    <p:sldId id="807" r:id="rId552"/>
    <p:sldId id="808" r:id="rId553"/>
    <p:sldId id="809" r:id="rId554"/>
    <p:sldId id="810" r:id="rId555"/>
    <p:sldId id="811" r:id="rId556"/>
    <p:sldId id="812" r:id="rId557"/>
    <p:sldId id="813" r:id="rId558"/>
    <p:sldId id="814" r:id="rId559"/>
    <p:sldId id="815" r:id="rId560"/>
    <p:sldId id="816" r:id="rId561"/>
    <p:sldId id="817" r:id="rId562"/>
    <p:sldId id="818" r:id="rId563"/>
    <p:sldId id="819" r:id="rId564"/>
    <p:sldId id="820" r:id="rId565"/>
    <p:sldId id="821" r:id="rId566"/>
    <p:sldId id="822" r:id="rId567"/>
    <p:sldId id="823" r:id="rId568"/>
    <p:sldId id="824" r:id="rId569"/>
    <p:sldId id="825" r:id="rId570"/>
    <p:sldId id="826" r:id="rId571"/>
    <p:sldId id="827" r:id="rId572"/>
    <p:sldId id="828" r:id="rId573"/>
    <p:sldId id="829" r:id="rId574"/>
    <p:sldId id="830" r:id="rId575"/>
    <p:sldId id="831" r:id="rId576"/>
    <p:sldId id="832" r:id="rId577"/>
    <p:sldId id="833" r:id="rId578"/>
    <p:sldId id="834" r:id="rId579"/>
    <p:sldId id="835" r:id="rId580"/>
    <p:sldId id="836" r:id="rId581"/>
    <p:sldId id="837" r:id="rId582"/>
    <p:sldId id="838" r:id="rId583"/>
    <p:sldId id="839" r:id="rId584"/>
    <p:sldId id="840" r:id="rId585"/>
    <p:sldId id="841" r:id="rId586"/>
    <p:sldId id="842" r:id="rId587"/>
    <p:sldId id="843" r:id="rId588"/>
    <p:sldId id="844" r:id="rId589"/>
    <p:sldId id="845" r:id="rId590"/>
    <p:sldId id="846" r:id="rId591"/>
    <p:sldId id="847" r:id="rId592"/>
    <p:sldId id="848" r:id="rId593"/>
    <p:sldId id="849" r:id="rId594"/>
    <p:sldId id="850" r:id="rId595"/>
    <p:sldId id="851" r:id="rId596"/>
    <p:sldId id="852" r:id="rId597"/>
    <p:sldId id="853" r:id="rId598"/>
    <p:sldId id="854" r:id="rId599"/>
    <p:sldId id="855" r:id="rId600"/>
    <p:sldId id="856" r:id="rId601"/>
    <p:sldId id="857" r:id="rId602"/>
    <p:sldId id="858" r:id="rId603"/>
    <p:sldId id="859" r:id="rId604"/>
    <p:sldId id="860" r:id="rId605"/>
    <p:sldId id="861" r:id="rId606"/>
    <p:sldId id="862" r:id="rId607"/>
    <p:sldId id="863" r:id="rId608"/>
    <p:sldId id="864" r:id="rId609"/>
    <p:sldId id="865" r:id="rId610"/>
    <p:sldId id="866" r:id="rId611"/>
    <p:sldId id="867" r:id="rId612"/>
    <p:sldId id="868" r:id="rId613"/>
    <p:sldId id="869" r:id="rId614"/>
    <p:sldId id="870" r:id="rId615"/>
    <p:sldId id="871" r:id="rId616"/>
    <p:sldId id="872" r:id="rId617"/>
    <p:sldId id="873" r:id="rId618"/>
    <p:sldId id="874" r:id="rId619"/>
    <p:sldId id="875" r:id="rId620"/>
    <p:sldId id="876" r:id="rId621"/>
    <p:sldId id="877" r:id="rId622"/>
    <p:sldId id="878" r:id="rId623"/>
    <p:sldId id="879" r:id="rId624"/>
    <p:sldId id="880" r:id="rId625"/>
    <p:sldId id="881" r:id="rId626"/>
    <p:sldId id="882" r:id="rId627"/>
    <p:sldId id="883" r:id="rId628"/>
    <p:sldId id="884" r:id="rId629"/>
    <p:sldId id="885" r:id="rId630"/>
    <p:sldId id="886" r:id="rId631"/>
    <p:sldId id="887" r:id="rId632"/>
    <p:sldId id="888" r:id="rId633"/>
    <p:sldId id="889" r:id="rId634"/>
    <p:sldId id="890" r:id="rId635"/>
    <p:sldId id="891" r:id="rId636"/>
  </p:sldIdLst>
  <p:sldSz cx="9906000" cy="6858000" type="A4"/>
  <p:notesSz cx="9906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78" autoAdjust="0"/>
    <p:restoredTop sz="99104" autoAdjust="0"/>
  </p:normalViewPr>
  <p:slideViewPr>
    <p:cSldViewPr>
      <p:cViewPr>
        <p:scale>
          <a:sx n="75" d="100"/>
          <a:sy n="75" d="100"/>
        </p:scale>
        <p:origin x="-2056" y="-33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14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59" Type="http://schemas.openxmlformats.org/officeDocument/2006/relationships/slide" Target="slides/slide458.xml"/><Relationship Id="rId510" Type="http://schemas.openxmlformats.org/officeDocument/2006/relationships/slide" Target="slides/slide509.xml"/><Relationship Id="rId511" Type="http://schemas.openxmlformats.org/officeDocument/2006/relationships/slide" Target="slides/slide510.xml"/><Relationship Id="rId512" Type="http://schemas.openxmlformats.org/officeDocument/2006/relationships/slide" Target="slides/slide51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13" Type="http://schemas.openxmlformats.org/officeDocument/2006/relationships/slide" Target="slides/slide512.xml"/><Relationship Id="rId514" Type="http://schemas.openxmlformats.org/officeDocument/2006/relationships/slide" Target="slides/slide513.xml"/><Relationship Id="rId515" Type="http://schemas.openxmlformats.org/officeDocument/2006/relationships/slide" Target="slides/slide514.xml"/><Relationship Id="rId516" Type="http://schemas.openxmlformats.org/officeDocument/2006/relationships/slide" Target="slides/slide515.xml"/><Relationship Id="rId517" Type="http://schemas.openxmlformats.org/officeDocument/2006/relationships/slide" Target="slides/slide516.xml"/><Relationship Id="rId518" Type="http://schemas.openxmlformats.org/officeDocument/2006/relationships/slide" Target="slides/slide517.xml"/><Relationship Id="rId519" Type="http://schemas.openxmlformats.org/officeDocument/2006/relationships/slide" Target="slides/slide51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460" Type="http://schemas.openxmlformats.org/officeDocument/2006/relationships/slide" Target="slides/slide459.xml"/><Relationship Id="rId461" Type="http://schemas.openxmlformats.org/officeDocument/2006/relationships/slide" Target="slides/slide460.xml"/><Relationship Id="rId462" Type="http://schemas.openxmlformats.org/officeDocument/2006/relationships/slide" Target="slides/slide461.xml"/><Relationship Id="rId463" Type="http://schemas.openxmlformats.org/officeDocument/2006/relationships/slide" Target="slides/slide462.xml"/><Relationship Id="rId464" Type="http://schemas.openxmlformats.org/officeDocument/2006/relationships/slide" Target="slides/slide463.xml"/><Relationship Id="rId465" Type="http://schemas.openxmlformats.org/officeDocument/2006/relationships/slide" Target="slides/slide464.xml"/><Relationship Id="rId466" Type="http://schemas.openxmlformats.org/officeDocument/2006/relationships/slide" Target="slides/slide465.xml"/><Relationship Id="rId467" Type="http://schemas.openxmlformats.org/officeDocument/2006/relationships/slide" Target="slides/slide466.xml"/><Relationship Id="rId468" Type="http://schemas.openxmlformats.org/officeDocument/2006/relationships/slide" Target="slides/slide467.xml"/><Relationship Id="rId469" Type="http://schemas.openxmlformats.org/officeDocument/2006/relationships/slide" Target="slides/slide468.xml"/><Relationship Id="rId520" Type="http://schemas.openxmlformats.org/officeDocument/2006/relationships/slide" Target="slides/slide519.xml"/><Relationship Id="rId521" Type="http://schemas.openxmlformats.org/officeDocument/2006/relationships/slide" Target="slides/slide520.xml"/><Relationship Id="rId522" Type="http://schemas.openxmlformats.org/officeDocument/2006/relationships/slide" Target="slides/slide52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23" Type="http://schemas.openxmlformats.org/officeDocument/2006/relationships/slide" Target="slides/slide522.xml"/><Relationship Id="rId524" Type="http://schemas.openxmlformats.org/officeDocument/2006/relationships/slide" Target="slides/slide523.xml"/><Relationship Id="rId525" Type="http://schemas.openxmlformats.org/officeDocument/2006/relationships/slide" Target="slides/slide524.xml"/><Relationship Id="rId526" Type="http://schemas.openxmlformats.org/officeDocument/2006/relationships/slide" Target="slides/slide525.xml"/><Relationship Id="rId527" Type="http://schemas.openxmlformats.org/officeDocument/2006/relationships/slide" Target="slides/slide526.xml"/><Relationship Id="rId528" Type="http://schemas.openxmlformats.org/officeDocument/2006/relationships/slide" Target="slides/slide527.xml"/><Relationship Id="rId529" Type="http://schemas.openxmlformats.org/officeDocument/2006/relationships/slide" Target="slides/slide52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470" Type="http://schemas.openxmlformats.org/officeDocument/2006/relationships/slide" Target="slides/slide469.xml"/><Relationship Id="rId471" Type="http://schemas.openxmlformats.org/officeDocument/2006/relationships/slide" Target="slides/slide470.xml"/><Relationship Id="rId472" Type="http://schemas.openxmlformats.org/officeDocument/2006/relationships/slide" Target="slides/slide471.xml"/><Relationship Id="rId473" Type="http://schemas.openxmlformats.org/officeDocument/2006/relationships/slide" Target="slides/slide472.xml"/><Relationship Id="rId474" Type="http://schemas.openxmlformats.org/officeDocument/2006/relationships/slide" Target="slides/slide473.xml"/><Relationship Id="rId475" Type="http://schemas.openxmlformats.org/officeDocument/2006/relationships/slide" Target="slides/slide474.xml"/><Relationship Id="rId476" Type="http://schemas.openxmlformats.org/officeDocument/2006/relationships/slide" Target="slides/slide475.xml"/><Relationship Id="rId477" Type="http://schemas.openxmlformats.org/officeDocument/2006/relationships/slide" Target="slides/slide476.xml"/><Relationship Id="rId478" Type="http://schemas.openxmlformats.org/officeDocument/2006/relationships/slide" Target="slides/slide477.xml"/><Relationship Id="rId479" Type="http://schemas.openxmlformats.org/officeDocument/2006/relationships/slide" Target="slides/slide478.xml"/><Relationship Id="rId530" Type="http://schemas.openxmlformats.org/officeDocument/2006/relationships/slide" Target="slides/slide529.xml"/><Relationship Id="rId531" Type="http://schemas.openxmlformats.org/officeDocument/2006/relationships/slide" Target="slides/slide530.xml"/><Relationship Id="rId532" Type="http://schemas.openxmlformats.org/officeDocument/2006/relationships/slide" Target="slides/slide53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33" Type="http://schemas.openxmlformats.org/officeDocument/2006/relationships/slide" Target="slides/slide532.xml"/><Relationship Id="rId534" Type="http://schemas.openxmlformats.org/officeDocument/2006/relationships/slide" Target="slides/slide533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535" Type="http://schemas.openxmlformats.org/officeDocument/2006/relationships/slide" Target="slides/slide534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536" Type="http://schemas.openxmlformats.org/officeDocument/2006/relationships/slide" Target="slides/slide535.xml"/><Relationship Id="rId537" Type="http://schemas.openxmlformats.org/officeDocument/2006/relationships/slide" Target="slides/slide536.xml"/><Relationship Id="rId538" Type="http://schemas.openxmlformats.org/officeDocument/2006/relationships/slide" Target="slides/slide537.xml"/><Relationship Id="rId539" Type="http://schemas.openxmlformats.org/officeDocument/2006/relationships/slide" Target="slides/slide53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480" Type="http://schemas.openxmlformats.org/officeDocument/2006/relationships/slide" Target="slides/slide479.xml"/><Relationship Id="rId481" Type="http://schemas.openxmlformats.org/officeDocument/2006/relationships/slide" Target="slides/slide480.xml"/><Relationship Id="rId482" Type="http://schemas.openxmlformats.org/officeDocument/2006/relationships/slide" Target="slides/slide481.xml"/><Relationship Id="rId483" Type="http://schemas.openxmlformats.org/officeDocument/2006/relationships/slide" Target="slides/slide482.xml"/><Relationship Id="rId484" Type="http://schemas.openxmlformats.org/officeDocument/2006/relationships/slide" Target="slides/slide483.xml"/><Relationship Id="rId485" Type="http://schemas.openxmlformats.org/officeDocument/2006/relationships/slide" Target="slides/slide484.xml"/><Relationship Id="rId486" Type="http://schemas.openxmlformats.org/officeDocument/2006/relationships/slide" Target="slides/slide485.xml"/><Relationship Id="rId487" Type="http://schemas.openxmlformats.org/officeDocument/2006/relationships/slide" Target="slides/slide486.xml"/><Relationship Id="rId488" Type="http://schemas.openxmlformats.org/officeDocument/2006/relationships/slide" Target="slides/slide487.xml"/><Relationship Id="rId489" Type="http://schemas.openxmlformats.org/officeDocument/2006/relationships/slide" Target="slides/slide488.xml"/><Relationship Id="rId540" Type="http://schemas.openxmlformats.org/officeDocument/2006/relationships/slide" Target="slides/slide539.xml"/><Relationship Id="rId541" Type="http://schemas.openxmlformats.org/officeDocument/2006/relationships/slide" Target="slides/slide540.xml"/><Relationship Id="rId542" Type="http://schemas.openxmlformats.org/officeDocument/2006/relationships/slide" Target="slides/slide54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543" Type="http://schemas.openxmlformats.org/officeDocument/2006/relationships/slide" Target="slides/slide542.xml"/><Relationship Id="rId544" Type="http://schemas.openxmlformats.org/officeDocument/2006/relationships/slide" Target="slides/slide543.xml"/><Relationship Id="rId545" Type="http://schemas.openxmlformats.org/officeDocument/2006/relationships/slide" Target="slides/slide544.xml"/><Relationship Id="rId546" Type="http://schemas.openxmlformats.org/officeDocument/2006/relationships/slide" Target="slides/slide545.xml"/><Relationship Id="rId547" Type="http://schemas.openxmlformats.org/officeDocument/2006/relationships/slide" Target="slides/slide546.xml"/><Relationship Id="rId548" Type="http://schemas.openxmlformats.org/officeDocument/2006/relationships/slide" Target="slides/slide547.xml"/><Relationship Id="rId549" Type="http://schemas.openxmlformats.org/officeDocument/2006/relationships/slide" Target="slides/slide548.xml"/><Relationship Id="rId600" Type="http://schemas.openxmlformats.org/officeDocument/2006/relationships/slide" Target="slides/slide599.xml"/><Relationship Id="rId601" Type="http://schemas.openxmlformats.org/officeDocument/2006/relationships/slide" Target="slides/slide600.xml"/><Relationship Id="rId602" Type="http://schemas.openxmlformats.org/officeDocument/2006/relationships/slide" Target="slides/slide601.xml"/><Relationship Id="rId603" Type="http://schemas.openxmlformats.org/officeDocument/2006/relationships/slide" Target="slides/slide602.xml"/><Relationship Id="rId604" Type="http://schemas.openxmlformats.org/officeDocument/2006/relationships/slide" Target="slides/slide603.xml"/><Relationship Id="rId605" Type="http://schemas.openxmlformats.org/officeDocument/2006/relationships/slide" Target="slides/slide604.xml"/><Relationship Id="rId606" Type="http://schemas.openxmlformats.org/officeDocument/2006/relationships/slide" Target="slides/slide605.xml"/><Relationship Id="rId607" Type="http://schemas.openxmlformats.org/officeDocument/2006/relationships/slide" Target="slides/slide606.xml"/><Relationship Id="rId608" Type="http://schemas.openxmlformats.org/officeDocument/2006/relationships/slide" Target="slides/slide607.xml"/><Relationship Id="rId609" Type="http://schemas.openxmlformats.org/officeDocument/2006/relationships/slide" Target="slides/slide60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490" Type="http://schemas.openxmlformats.org/officeDocument/2006/relationships/slide" Target="slides/slide489.xml"/><Relationship Id="rId491" Type="http://schemas.openxmlformats.org/officeDocument/2006/relationships/slide" Target="slides/slide490.xml"/><Relationship Id="rId492" Type="http://schemas.openxmlformats.org/officeDocument/2006/relationships/slide" Target="slides/slide491.xml"/><Relationship Id="rId493" Type="http://schemas.openxmlformats.org/officeDocument/2006/relationships/slide" Target="slides/slide492.xml"/><Relationship Id="rId494" Type="http://schemas.openxmlformats.org/officeDocument/2006/relationships/slide" Target="slides/slide493.xml"/><Relationship Id="rId495" Type="http://schemas.openxmlformats.org/officeDocument/2006/relationships/slide" Target="slides/slide494.xml"/><Relationship Id="rId496" Type="http://schemas.openxmlformats.org/officeDocument/2006/relationships/slide" Target="slides/slide495.xml"/><Relationship Id="rId497" Type="http://schemas.openxmlformats.org/officeDocument/2006/relationships/slide" Target="slides/slide496.xml"/><Relationship Id="rId498" Type="http://schemas.openxmlformats.org/officeDocument/2006/relationships/slide" Target="slides/slide497.xml"/><Relationship Id="rId499" Type="http://schemas.openxmlformats.org/officeDocument/2006/relationships/slide" Target="slides/slide4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50" Type="http://schemas.openxmlformats.org/officeDocument/2006/relationships/slide" Target="slides/slide549.xml"/><Relationship Id="rId551" Type="http://schemas.openxmlformats.org/officeDocument/2006/relationships/slide" Target="slides/slide550.xml"/><Relationship Id="rId552" Type="http://schemas.openxmlformats.org/officeDocument/2006/relationships/slide" Target="slides/slide551.xml"/><Relationship Id="rId553" Type="http://schemas.openxmlformats.org/officeDocument/2006/relationships/slide" Target="slides/slide552.xml"/><Relationship Id="rId554" Type="http://schemas.openxmlformats.org/officeDocument/2006/relationships/slide" Target="slides/slide553.xml"/><Relationship Id="rId555" Type="http://schemas.openxmlformats.org/officeDocument/2006/relationships/slide" Target="slides/slide554.xml"/><Relationship Id="rId556" Type="http://schemas.openxmlformats.org/officeDocument/2006/relationships/slide" Target="slides/slide555.xml"/><Relationship Id="rId557" Type="http://schemas.openxmlformats.org/officeDocument/2006/relationships/slide" Target="slides/slide556.xml"/><Relationship Id="rId558" Type="http://schemas.openxmlformats.org/officeDocument/2006/relationships/slide" Target="slides/slide557.xml"/><Relationship Id="rId559" Type="http://schemas.openxmlformats.org/officeDocument/2006/relationships/slide" Target="slides/slide558.xml"/><Relationship Id="rId610" Type="http://schemas.openxmlformats.org/officeDocument/2006/relationships/slide" Target="slides/slide609.xml"/><Relationship Id="rId611" Type="http://schemas.openxmlformats.org/officeDocument/2006/relationships/slide" Target="slides/slide610.xml"/><Relationship Id="rId612" Type="http://schemas.openxmlformats.org/officeDocument/2006/relationships/slide" Target="slides/slide611.xml"/><Relationship Id="rId613" Type="http://schemas.openxmlformats.org/officeDocument/2006/relationships/slide" Target="slides/slide612.xml"/><Relationship Id="rId614" Type="http://schemas.openxmlformats.org/officeDocument/2006/relationships/slide" Target="slides/slide613.xml"/><Relationship Id="rId615" Type="http://schemas.openxmlformats.org/officeDocument/2006/relationships/slide" Target="slides/slide614.xml"/><Relationship Id="rId616" Type="http://schemas.openxmlformats.org/officeDocument/2006/relationships/slide" Target="slides/slide615.xml"/><Relationship Id="rId617" Type="http://schemas.openxmlformats.org/officeDocument/2006/relationships/slide" Target="slides/slide616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618" Type="http://schemas.openxmlformats.org/officeDocument/2006/relationships/slide" Target="slides/slide617.xml"/><Relationship Id="rId619" Type="http://schemas.openxmlformats.org/officeDocument/2006/relationships/slide" Target="slides/slide61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560" Type="http://schemas.openxmlformats.org/officeDocument/2006/relationships/slide" Target="slides/slide559.xml"/><Relationship Id="rId561" Type="http://schemas.openxmlformats.org/officeDocument/2006/relationships/slide" Target="slides/slide560.xml"/><Relationship Id="rId562" Type="http://schemas.openxmlformats.org/officeDocument/2006/relationships/slide" Target="slides/slide561.xml"/><Relationship Id="rId563" Type="http://schemas.openxmlformats.org/officeDocument/2006/relationships/slide" Target="slides/slide562.xml"/><Relationship Id="rId564" Type="http://schemas.openxmlformats.org/officeDocument/2006/relationships/slide" Target="slides/slide563.xml"/><Relationship Id="rId565" Type="http://schemas.openxmlformats.org/officeDocument/2006/relationships/slide" Target="slides/slide564.xml"/><Relationship Id="rId566" Type="http://schemas.openxmlformats.org/officeDocument/2006/relationships/slide" Target="slides/slide565.xml"/><Relationship Id="rId567" Type="http://schemas.openxmlformats.org/officeDocument/2006/relationships/slide" Target="slides/slide566.xml"/><Relationship Id="rId568" Type="http://schemas.openxmlformats.org/officeDocument/2006/relationships/slide" Target="slides/slide567.xml"/><Relationship Id="rId569" Type="http://schemas.openxmlformats.org/officeDocument/2006/relationships/slide" Target="slides/slide568.xml"/><Relationship Id="rId620" Type="http://schemas.openxmlformats.org/officeDocument/2006/relationships/slide" Target="slides/slide619.xml"/><Relationship Id="rId621" Type="http://schemas.openxmlformats.org/officeDocument/2006/relationships/slide" Target="slides/slide620.xml"/><Relationship Id="rId622" Type="http://schemas.openxmlformats.org/officeDocument/2006/relationships/slide" Target="slides/slide621.xml"/><Relationship Id="rId623" Type="http://schemas.openxmlformats.org/officeDocument/2006/relationships/slide" Target="slides/slide622.xml"/><Relationship Id="rId624" Type="http://schemas.openxmlformats.org/officeDocument/2006/relationships/slide" Target="slides/slide623.xml"/><Relationship Id="rId625" Type="http://schemas.openxmlformats.org/officeDocument/2006/relationships/slide" Target="slides/slide624.xml"/><Relationship Id="rId626" Type="http://schemas.openxmlformats.org/officeDocument/2006/relationships/slide" Target="slides/slide625.xml"/><Relationship Id="rId627" Type="http://schemas.openxmlformats.org/officeDocument/2006/relationships/slide" Target="slides/slide626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628" Type="http://schemas.openxmlformats.org/officeDocument/2006/relationships/slide" Target="slides/slide627.xml"/><Relationship Id="rId629" Type="http://schemas.openxmlformats.org/officeDocument/2006/relationships/slide" Target="slides/slide62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570" Type="http://schemas.openxmlformats.org/officeDocument/2006/relationships/slide" Target="slides/slide569.xml"/><Relationship Id="rId571" Type="http://schemas.openxmlformats.org/officeDocument/2006/relationships/slide" Target="slides/slide570.xml"/><Relationship Id="rId572" Type="http://schemas.openxmlformats.org/officeDocument/2006/relationships/slide" Target="slides/slide571.xml"/><Relationship Id="rId573" Type="http://schemas.openxmlformats.org/officeDocument/2006/relationships/slide" Target="slides/slide572.xml"/><Relationship Id="rId574" Type="http://schemas.openxmlformats.org/officeDocument/2006/relationships/slide" Target="slides/slide573.xml"/><Relationship Id="rId575" Type="http://schemas.openxmlformats.org/officeDocument/2006/relationships/slide" Target="slides/slide574.xml"/><Relationship Id="rId576" Type="http://schemas.openxmlformats.org/officeDocument/2006/relationships/slide" Target="slides/slide575.xml"/><Relationship Id="rId577" Type="http://schemas.openxmlformats.org/officeDocument/2006/relationships/slide" Target="slides/slide576.xml"/><Relationship Id="rId578" Type="http://schemas.openxmlformats.org/officeDocument/2006/relationships/slide" Target="slides/slide577.xml"/><Relationship Id="rId579" Type="http://schemas.openxmlformats.org/officeDocument/2006/relationships/slide" Target="slides/slide578.xml"/><Relationship Id="rId630" Type="http://schemas.openxmlformats.org/officeDocument/2006/relationships/slide" Target="slides/slide629.xml"/><Relationship Id="rId631" Type="http://schemas.openxmlformats.org/officeDocument/2006/relationships/slide" Target="slides/slide630.xml"/><Relationship Id="rId632" Type="http://schemas.openxmlformats.org/officeDocument/2006/relationships/slide" Target="slides/slide631.xml"/><Relationship Id="rId633" Type="http://schemas.openxmlformats.org/officeDocument/2006/relationships/slide" Target="slides/slide632.xml"/><Relationship Id="rId634" Type="http://schemas.openxmlformats.org/officeDocument/2006/relationships/slide" Target="slides/slide633.xml"/><Relationship Id="rId635" Type="http://schemas.openxmlformats.org/officeDocument/2006/relationships/slide" Target="slides/slide634.xml"/><Relationship Id="rId636" Type="http://schemas.openxmlformats.org/officeDocument/2006/relationships/slide" Target="slides/slide635.xml"/><Relationship Id="rId637" Type="http://schemas.openxmlformats.org/officeDocument/2006/relationships/notesMaster" Target="notesMasters/notesMaster1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638" Type="http://schemas.openxmlformats.org/officeDocument/2006/relationships/handoutMaster" Target="handoutMasters/handoutMaster1.xml"/><Relationship Id="rId639" Type="http://schemas.openxmlformats.org/officeDocument/2006/relationships/printerSettings" Target="printerSettings/printerSettings1.bin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580" Type="http://schemas.openxmlformats.org/officeDocument/2006/relationships/slide" Target="slides/slide579.xml"/><Relationship Id="rId581" Type="http://schemas.openxmlformats.org/officeDocument/2006/relationships/slide" Target="slides/slide580.xml"/><Relationship Id="rId582" Type="http://schemas.openxmlformats.org/officeDocument/2006/relationships/slide" Target="slides/slide581.xml"/><Relationship Id="rId583" Type="http://schemas.openxmlformats.org/officeDocument/2006/relationships/slide" Target="slides/slide582.xml"/><Relationship Id="rId584" Type="http://schemas.openxmlformats.org/officeDocument/2006/relationships/slide" Target="slides/slide583.xml"/><Relationship Id="rId585" Type="http://schemas.openxmlformats.org/officeDocument/2006/relationships/slide" Target="slides/slide584.xml"/><Relationship Id="rId586" Type="http://schemas.openxmlformats.org/officeDocument/2006/relationships/slide" Target="slides/slide585.xml"/><Relationship Id="rId587" Type="http://schemas.openxmlformats.org/officeDocument/2006/relationships/slide" Target="slides/slide586.xml"/><Relationship Id="rId588" Type="http://schemas.openxmlformats.org/officeDocument/2006/relationships/slide" Target="slides/slide587.xml"/><Relationship Id="rId589" Type="http://schemas.openxmlformats.org/officeDocument/2006/relationships/slide" Target="slides/slide588.xml"/><Relationship Id="rId640" Type="http://schemas.openxmlformats.org/officeDocument/2006/relationships/presProps" Target="presProps.xml"/><Relationship Id="rId641" Type="http://schemas.openxmlformats.org/officeDocument/2006/relationships/viewProps" Target="viewProps.xml"/><Relationship Id="rId642" Type="http://schemas.openxmlformats.org/officeDocument/2006/relationships/theme" Target="theme/theme1.xml"/><Relationship Id="rId643" Type="http://schemas.openxmlformats.org/officeDocument/2006/relationships/tableStyles" Target="tableStyles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590" Type="http://schemas.openxmlformats.org/officeDocument/2006/relationships/slide" Target="slides/slide589.xml"/><Relationship Id="rId591" Type="http://schemas.openxmlformats.org/officeDocument/2006/relationships/slide" Target="slides/slide590.xml"/><Relationship Id="rId592" Type="http://schemas.openxmlformats.org/officeDocument/2006/relationships/slide" Target="slides/slide591.xml"/><Relationship Id="rId593" Type="http://schemas.openxmlformats.org/officeDocument/2006/relationships/slide" Target="slides/slide592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594" Type="http://schemas.openxmlformats.org/officeDocument/2006/relationships/slide" Target="slides/slide593.xml"/><Relationship Id="rId595" Type="http://schemas.openxmlformats.org/officeDocument/2006/relationships/slide" Target="slides/slide594.xml"/><Relationship Id="rId596" Type="http://schemas.openxmlformats.org/officeDocument/2006/relationships/slide" Target="slides/slide595.xml"/><Relationship Id="rId597" Type="http://schemas.openxmlformats.org/officeDocument/2006/relationships/slide" Target="slides/slide596.xml"/><Relationship Id="rId598" Type="http://schemas.openxmlformats.org/officeDocument/2006/relationships/slide" Target="slides/slide597.xml"/><Relationship Id="rId599" Type="http://schemas.openxmlformats.org/officeDocument/2006/relationships/slide" Target="slides/slide59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slide" Target="slides/slide441.xml"/><Relationship Id="rId443" Type="http://schemas.openxmlformats.org/officeDocument/2006/relationships/slide" Target="slides/slide442.xml"/><Relationship Id="rId444" Type="http://schemas.openxmlformats.org/officeDocument/2006/relationships/slide" Target="slides/slide443.xml"/><Relationship Id="rId445" Type="http://schemas.openxmlformats.org/officeDocument/2006/relationships/slide" Target="slides/slide444.xml"/><Relationship Id="rId446" Type="http://schemas.openxmlformats.org/officeDocument/2006/relationships/slide" Target="slides/slide445.xml"/><Relationship Id="rId447" Type="http://schemas.openxmlformats.org/officeDocument/2006/relationships/slide" Target="slides/slide446.xml"/><Relationship Id="rId448" Type="http://schemas.openxmlformats.org/officeDocument/2006/relationships/slide" Target="slides/slide447.xml"/><Relationship Id="rId449" Type="http://schemas.openxmlformats.org/officeDocument/2006/relationships/slide" Target="slides/slide448.xml"/><Relationship Id="rId500" Type="http://schemas.openxmlformats.org/officeDocument/2006/relationships/slide" Target="slides/slide499.xml"/><Relationship Id="rId501" Type="http://schemas.openxmlformats.org/officeDocument/2006/relationships/slide" Target="slides/slide500.xml"/><Relationship Id="rId502" Type="http://schemas.openxmlformats.org/officeDocument/2006/relationships/slide" Target="slides/slide50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3" Type="http://schemas.openxmlformats.org/officeDocument/2006/relationships/slide" Target="slides/slide502.xml"/><Relationship Id="rId504" Type="http://schemas.openxmlformats.org/officeDocument/2006/relationships/slide" Target="slides/slide503.xml"/><Relationship Id="rId505" Type="http://schemas.openxmlformats.org/officeDocument/2006/relationships/slide" Target="slides/slide504.xml"/><Relationship Id="rId506" Type="http://schemas.openxmlformats.org/officeDocument/2006/relationships/slide" Target="slides/slide505.xml"/><Relationship Id="rId507" Type="http://schemas.openxmlformats.org/officeDocument/2006/relationships/slide" Target="slides/slide506.xml"/><Relationship Id="rId508" Type="http://schemas.openxmlformats.org/officeDocument/2006/relationships/slide" Target="slides/slide507.xml"/><Relationship Id="rId509" Type="http://schemas.openxmlformats.org/officeDocument/2006/relationships/slide" Target="slides/slide50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Relationship Id="rId450" Type="http://schemas.openxmlformats.org/officeDocument/2006/relationships/slide" Target="slides/slide449.xml"/><Relationship Id="rId451" Type="http://schemas.openxmlformats.org/officeDocument/2006/relationships/slide" Target="slides/slide450.xml"/><Relationship Id="rId452" Type="http://schemas.openxmlformats.org/officeDocument/2006/relationships/slide" Target="slides/slide451.xml"/><Relationship Id="rId453" Type="http://schemas.openxmlformats.org/officeDocument/2006/relationships/slide" Target="slides/slide452.xml"/><Relationship Id="rId454" Type="http://schemas.openxmlformats.org/officeDocument/2006/relationships/slide" Target="slides/slide453.xml"/><Relationship Id="rId455" Type="http://schemas.openxmlformats.org/officeDocument/2006/relationships/slide" Target="slides/slide454.xml"/><Relationship Id="rId456" Type="http://schemas.openxmlformats.org/officeDocument/2006/relationships/slide" Target="slides/slide455.xml"/><Relationship Id="rId457" Type="http://schemas.openxmlformats.org/officeDocument/2006/relationships/slide" Target="slides/slide456.xml"/><Relationship Id="rId458" Type="http://schemas.openxmlformats.org/officeDocument/2006/relationships/slide" Target="slides/slide4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11813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AB85-2559-2B42-8E6C-64BF00C7E0F6}" type="datetime1">
              <a:rPr lang="pt-BR" smtClean="0"/>
              <a:pPr/>
              <a:t>16/02/18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11813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502C8-804C-BA42-B661-0644F992B87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4852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7E7AB-EBB0-1745-BAB7-27C62C7C13A6}" type="datetime1">
              <a:rPr lang="pt-BR" smtClean="0"/>
              <a:pPr/>
              <a:t>16/02/18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4E7BD-6932-1346-A983-CCC4EEC4B10E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338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56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89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DF873-136C-4B43-AD6C-049F2CF5D5A1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408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DC8C-A2DA-D040-85F9-567412A3A97D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825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99A0B-5406-784F-A5B7-C2D39803CAD8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1611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4A41-BD0C-0042-A58E-EDBC85D4A424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8086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3E46-470F-7741-B84F-7D20F81CA9B3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3758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49B-9CDA-0746-971F-42B66AEB15E9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3195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E264B-ABE5-1C4A-B40A-18777D332C5F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4228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EA5E-D962-9A4F-9703-6F01888787EB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0156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3E61-30E4-D243-9AA5-317CFDF26CAE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0058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F3CD-8A97-7D4A-B341-1D5DA46E9429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4748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6CCC-0698-C943-8C64-5FA6753F3DC6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4635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DEDFE-7451-284D-9FFB-E7A170D64ABD}" type="datetime1">
              <a:rPr lang="pt-BR" smtClean="0"/>
              <a:pPr/>
              <a:t>16/02/18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00965">
              <a:lnSpc>
                <a:spcPts val="1620"/>
              </a:lnSpc>
            </a:pPr>
            <a:r>
              <a:rPr lang="en-US" spc="-10" smtClean="0"/>
              <a:t>Slide</a:t>
            </a:r>
            <a:r>
              <a:rPr lang="en-US" spc="-35" smtClean="0"/>
              <a:t> </a:t>
            </a:r>
            <a:fld id="{81D60167-4931-47E6-BA6A-407CBD079E47}" type="slidenum">
              <a:rPr lang="en-US" spc="-5" smtClean="0"/>
              <a:pPr marL="100965">
                <a:lnSpc>
                  <a:spcPts val="1620"/>
                </a:lnSpc>
              </a:pPr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7223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jpeg"/><Relationship Id="rId3" Type="http://schemas.openxmlformats.org/officeDocument/2006/relationships/image" Target="../media/image19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tamodel.com/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jpe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181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jpe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e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e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e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jpe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4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4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jpe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4" Type="http://schemas.openxmlformats.org/officeDocument/2006/relationships/image" Target="../media/image188.png"/><Relationship Id="rId5" Type="http://schemas.openxmlformats.org/officeDocument/2006/relationships/image" Target="../media/image181.png"/><Relationship Id="rId6" Type="http://schemas.openxmlformats.org/officeDocument/2006/relationships/image" Target="../media/image239.png"/><Relationship Id="rId7" Type="http://schemas.openxmlformats.org/officeDocument/2006/relationships/image" Target="../media/image180.png"/><Relationship Id="rId8" Type="http://schemas.openxmlformats.org/officeDocument/2006/relationships/image" Target="../media/image184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jpe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jpe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jpe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jpe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jpe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e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jpe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e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group.org/bookstore" TargetMode="Externa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2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Relationship Id="rId36" Type="http://schemas.openxmlformats.org/officeDocument/2006/relationships/image" Target="../media/image45.png"/><Relationship Id="rId37" Type="http://schemas.openxmlformats.org/officeDocument/2006/relationships/image" Target="../media/image46.png"/><Relationship Id="rId38" Type="http://schemas.openxmlformats.org/officeDocument/2006/relationships/image" Target="../media/image47.png"/><Relationship Id="rId39" Type="http://schemas.openxmlformats.org/officeDocument/2006/relationships/image" Target="../media/image48.png"/><Relationship Id="rId50" Type="http://schemas.openxmlformats.org/officeDocument/2006/relationships/image" Target="../media/image59.png"/><Relationship Id="rId51" Type="http://schemas.openxmlformats.org/officeDocument/2006/relationships/image" Target="../media/image60.png"/><Relationship Id="rId52" Type="http://schemas.openxmlformats.org/officeDocument/2006/relationships/image" Target="../media/image61.png"/><Relationship Id="rId53" Type="http://schemas.openxmlformats.org/officeDocument/2006/relationships/image" Target="../media/image62.png"/><Relationship Id="rId54" Type="http://schemas.openxmlformats.org/officeDocument/2006/relationships/image" Target="../media/image63.png"/><Relationship Id="rId55" Type="http://schemas.openxmlformats.org/officeDocument/2006/relationships/image" Target="../media/image64.png"/><Relationship Id="rId56" Type="http://schemas.openxmlformats.org/officeDocument/2006/relationships/image" Target="../media/image65.png"/><Relationship Id="rId57" Type="http://schemas.openxmlformats.org/officeDocument/2006/relationships/image" Target="../media/image66.png"/><Relationship Id="rId58" Type="http://schemas.openxmlformats.org/officeDocument/2006/relationships/image" Target="../media/image67.png"/><Relationship Id="rId59" Type="http://schemas.openxmlformats.org/officeDocument/2006/relationships/image" Target="../media/image68.png"/><Relationship Id="rId70" Type="http://schemas.openxmlformats.org/officeDocument/2006/relationships/image" Target="../media/image79.png"/><Relationship Id="rId71" Type="http://schemas.openxmlformats.org/officeDocument/2006/relationships/image" Target="../media/image80.png"/><Relationship Id="rId72" Type="http://schemas.openxmlformats.org/officeDocument/2006/relationships/image" Target="../media/image81.png"/><Relationship Id="rId73" Type="http://schemas.openxmlformats.org/officeDocument/2006/relationships/image" Target="../media/image82.png"/><Relationship Id="rId74" Type="http://schemas.openxmlformats.org/officeDocument/2006/relationships/image" Target="../media/image83.png"/><Relationship Id="rId75" Type="http://schemas.openxmlformats.org/officeDocument/2006/relationships/image" Target="../media/image84.png"/><Relationship Id="rId76" Type="http://schemas.openxmlformats.org/officeDocument/2006/relationships/image" Target="../media/image85.png"/><Relationship Id="rId77" Type="http://schemas.openxmlformats.org/officeDocument/2006/relationships/image" Target="../media/image86.png"/><Relationship Id="rId78" Type="http://schemas.openxmlformats.org/officeDocument/2006/relationships/image" Target="../media/image87.png"/><Relationship Id="rId79" Type="http://schemas.openxmlformats.org/officeDocument/2006/relationships/image" Target="../media/image88.png"/><Relationship Id="rId90" Type="http://schemas.openxmlformats.org/officeDocument/2006/relationships/image" Target="../media/image99.png"/><Relationship Id="rId91" Type="http://schemas.openxmlformats.org/officeDocument/2006/relationships/image" Target="../media/image100.png"/><Relationship Id="rId92" Type="http://schemas.openxmlformats.org/officeDocument/2006/relationships/image" Target="../media/image101.png"/><Relationship Id="rId93" Type="http://schemas.openxmlformats.org/officeDocument/2006/relationships/image" Target="../media/image102.png"/><Relationship Id="rId94" Type="http://schemas.openxmlformats.org/officeDocument/2006/relationships/image" Target="../media/image103.png"/><Relationship Id="rId95" Type="http://schemas.openxmlformats.org/officeDocument/2006/relationships/image" Target="../media/image104.png"/><Relationship Id="rId96" Type="http://schemas.openxmlformats.org/officeDocument/2006/relationships/image" Target="../media/image105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52.png"/><Relationship Id="rId44" Type="http://schemas.openxmlformats.org/officeDocument/2006/relationships/image" Target="../media/image53.png"/><Relationship Id="rId45" Type="http://schemas.openxmlformats.org/officeDocument/2006/relationships/image" Target="../media/image54.png"/><Relationship Id="rId46" Type="http://schemas.openxmlformats.org/officeDocument/2006/relationships/image" Target="../media/image55.png"/><Relationship Id="rId47" Type="http://schemas.openxmlformats.org/officeDocument/2006/relationships/image" Target="../media/image56.png"/><Relationship Id="rId48" Type="http://schemas.openxmlformats.org/officeDocument/2006/relationships/image" Target="../media/image57.png"/><Relationship Id="rId49" Type="http://schemas.openxmlformats.org/officeDocument/2006/relationships/image" Target="../media/image58.png"/><Relationship Id="rId60" Type="http://schemas.openxmlformats.org/officeDocument/2006/relationships/image" Target="../media/image69.png"/><Relationship Id="rId61" Type="http://schemas.openxmlformats.org/officeDocument/2006/relationships/image" Target="../media/image70.png"/><Relationship Id="rId62" Type="http://schemas.openxmlformats.org/officeDocument/2006/relationships/image" Target="../media/image71.png"/><Relationship Id="rId63" Type="http://schemas.openxmlformats.org/officeDocument/2006/relationships/image" Target="../media/image72.png"/><Relationship Id="rId64" Type="http://schemas.openxmlformats.org/officeDocument/2006/relationships/image" Target="../media/image73.png"/><Relationship Id="rId65" Type="http://schemas.openxmlformats.org/officeDocument/2006/relationships/image" Target="../media/image74.png"/><Relationship Id="rId66" Type="http://schemas.openxmlformats.org/officeDocument/2006/relationships/image" Target="../media/image75.png"/><Relationship Id="rId67" Type="http://schemas.openxmlformats.org/officeDocument/2006/relationships/image" Target="../media/image76.png"/><Relationship Id="rId68" Type="http://schemas.openxmlformats.org/officeDocument/2006/relationships/image" Target="../media/image77.png"/><Relationship Id="rId69" Type="http://schemas.openxmlformats.org/officeDocument/2006/relationships/image" Target="../media/image78.png"/><Relationship Id="rId80" Type="http://schemas.openxmlformats.org/officeDocument/2006/relationships/image" Target="../media/image89.png"/><Relationship Id="rId81" Type="http://schemas.openxmlformats.org/officeDocument/2006/relationships/image" Target="../media/image90.png"/><Relationship Id="rId82" Type="http://schemas.openxmlformats.org/officeDocument/2006/relationships/image" Target="../media/image91.png"/><Relationship Id="rId83" Type="http://schemas.openxmlformats.org/officeDocument/2006/relationships/image" Target="../media/image92.png"/><Relationship Id="rId84" Type="http://schemas.openxmlformats.org/officeDocument/2006/relationships/image" Target="../media/image93.png"/><Relationship Id="rId85" Type="http://schemas.openxmlformats.org/officeDocument/2006/relationships/image" Target="../media/image94.png"/><Relationship Id="rId86" Type="http://schemas.openxmlformats.org/officeDocument/2006/relationships/image" Target="../media/image95.png"/><Relationship Id="rId87" Type="http://schemas.openxmlformats.org/officeDocument/2006/relationships/image" Target="../media/image96.png"/><Relationship Id="rId88" Type="http://schemas.openxmlformats.org/officeDocument/2006/relationships/image" Target="../media/image97.png"/><Relationship Id="rId89" Type="http://schemas.openxmlformats.org/officeDocument/2006/relationships/image" Target="../media/image98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fosphene.com/" TargetMode="External"/><Relationship Id="rId3" Type="http://schemas.openxmlformats.org/officeDocument/2006/relationships/image" Target="../media/image272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4" Type="http://schemas.openxmlformats.org/officeDocument/2006/relationships/image" Target="../media/image2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/Relationships>
</file>

<file path=ppt/slides/_rels/slide2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2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jpe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Relationship Id="rId23" Type="http://schemas.openxmlformats.org/officeDocument/2006/relationships/image" Target="../media/image127.png"/><Relationship Id="rId24" Type="http://schemas.openxmlformats.org/officeDocument/2006/relationships/image" Target="../media/image128.png"/><Relationship Id="rId25" Type="http://schemas.openxmlformats.org/officeDocument/2006/relationships/image" Target="../media/image129.png"/><Relationship Id="rId26" Type="http://schemas.openxmlformats.org/officeDocument/2006/relationships/image" Target="../media/image130.png"/><Relationship Id="rId27" Type="http://schemas.openxmlformats.org/officeDocument/2006/relationships/image" Target="../media/image131.png"/><Relationship Id="rId28" Type="http://schemas.openxmlformats.org/officeDocument/2006/relationships/image" Target="../media/image132.png"/><Relationship Id="rId29" Type="http://schemas.openxmlformats.org/officeDocument/2006/relationships/image" Target="../media/image133.png"/><Relationship Id="rId30" Type="http://schemas.openxmlformats.org/officeDocument/2006/relationships/image" Target="../media/image134.png"/><Relationship Id="rId31" Type="http://schemas.openxmlformats.org/officeDocument/2006/relationships/image" Target="../media/image135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jpeg"/><Relationship Id="rId3" Type="http://schemas.openxmlformats.org/officeDocument/2006/relationships/image" Target="../media/image280.jpeg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jpe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jpe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jpe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jpe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jpe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jpe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jpe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jpe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8.png"/><Relationship Id="rId20" Type="http://schemas.openxmlformats.org/officeDocument/2006/relationships/image" Target="../media/image309.png"/><Relationship Id="rId21" Type="http://schemas.openxmlformats.org/officeDocument/2006/relationships/image" Target="../media/image310.png"/><Relationship Id="rId22" Type="http://schemas.openxmlformats.org/officeDocument/2006/relationships/image" Target="../media/image311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Relationship Id="rId18" Type="http://schemas.openxmlformats.org/officeDocument/2006/relationships/image" Target="../media/image307.png"/><Relationship Id="rId19" Type="http://schemas.openxmlformats.org/officeDocument/2006/relationships/image" Target="../media/image30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jpe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jpeg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3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jpe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jpe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jpe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jpe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jpeg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jpeg"/><Relationship Id="rId3" Type="http://schemas.openxmlformats.org/officeDocument/2006/relationships/image" Target="../media/image321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4" Type="http://schemas.openxmlformats.org/officeDocument/2006/relationships/image" Target="../media/image3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jpeg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jpe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jpe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jpe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jpeg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jpeg"/><Relationship Id="rId3" Type="http://schemas.openxmlformats.org/officeDocument/2006/relationships/image" Target="../media/image329.png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jpeg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jpeg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jpeg"/><Relationship Id="rId3" Type="http://schemas.openxmlformats.org/officeDocument/2006/relationships/image" Target="../media/image329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4.jpeg"/><Relationship Id="rId3" Type="http://schemas.openxmlformats.org/officeDocument/2006/relationships/image" Target="../media/image329.png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jpeg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jpeg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png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jpeg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jpeg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jpeg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jpeg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jpe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3.png"/></Relationships>
</file>

<file path=ppt/slides/_rels/slide4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3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/Relationships>
</file>

<file path=ppt/slides/_rels/slide4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5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3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54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/Relationships>
</file>

<file path=ppt/slides/_rels/slide4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3.png"/><Relationship Id="rId20" Type="http://schemas.openxmlformats.org/officeDocument/2006/relationships/image" Target="../media/image384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Relationship Id="rId14" Type="http://schemas.openxmlformats.org/officeDocument/2006/relationships/image" Target="../media/image378.png"/><Relationship Id="rId15" Type="http://schemas.openxmlformats.org/officeDocument/2006/relationships/image" Target="../media/image379.png"/><Relationship Id="rId16" Type="http://schemas.openxmlformats.org/officeDocument/2006/relationships/image" Target="../media/image380.png"/><Relationship Id="rId17" Type="http://schemas.openxmlformats.org/officeDocument/2006/relationships/image" Target="../media/image381.png"/><Relationship Id="rId18" Type="http://schemas.openxmlformats.org/officeDocument/2006/relationships/image" Target="../media/image382.png"/><Relationship Id="rId1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2.png"/><Relationship Id="rId20" Type="http://schemas.openxmlformats.org/officeDocument/2006/relationships/image" Target="../media/image403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400.png"/><Relationship Id="rId18" Type="http://schemas.openxmlformats.org/officeDocument/2006/relationships/image" Target="../media/image401.png"/><Relationship Id="rId19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jpeg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5.jpeg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jpeg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jpeg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2.png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eg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9.jpeg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9.jpeg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9.jpeg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9.jpeg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7.jpeg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9.jpeg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eg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eg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eg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jpeg"/><Relationship Id="rId3" Type="http://schemas.openxmlformats.org/officeDocument/2006/relationships/image" Target="../media/image411.png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jpeg"/><Relationship Id="rId3" Type="http://schemas.openxmlformats.org/officeDocument/2006/relationships/image" Target="../media/image412.png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6.jpeg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20" Type="http://schemas.openxmlformats.org/officeDocument/2006/relationships/image" Target="../media/image422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213.png"/><Relationship Id="rId15" Type="http://schemas.openxmlformats.org/officeDocument/2006/relationships/image" Target="../media/image419.png"/><Relationship Id="rId16" Type="http://schemas.openxmlformats.org/officeDocument/2006/relationships/image" Target="../media/image215.png"/><Relationship Id="rId17" Type="http://schemas.openxmlformats.org/officeDocument/2006/relationships/image" Target="../media/image420.png"/><Relationship Id="rId18" Type="http://schemas.openxmlformats.org/officeDocument/2006/relationships/image" Target="../media/image217.png"/><Relationship Id="rId19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3.jpeg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9.png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0.png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1.png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architecture/togaf7/index7.htm" TargetMode="External"/><Relationship Id="rId4" Type="http://schemas.openxmlformats.org/officeDocument/2006/relationships/hyperlink" Target="http://www.opengroup.org/architecture/togaf9-doc/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group.org/togaf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Relationship Id="rId3" Type="http://schemas.openxmlformats.org/officeDocument/2006/relationships/image" Target="../media/image14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jpeg"/><Relationship Id="rId3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4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9" y="2779218"/>
            <a:ext cx="8239759" cy="11259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Módulo 0 </a:t>
            </a:r>
            <a:r>
              <a:rPr i="0" dirty="0">
                <a:latin typeface="Arial"/>
                <a:cs typeface="Arial"/>
              </a:rPr>
              <a:t>-</a:t>
            </a:r>
            <a:r>
              <a:rPr i="0" spc="-5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Introdução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200" spc="-15" dirty="0"/>
              <a:t>TOGAF® </a:t>
            </a:r>
            <a:r>
              <a:rPr sz="3200" spc="-5" dirty="0"/>
              <a:t>9 Certified - Arquitetura</a:t>
            </a:r>
            <a:r>
              <a:rPr sz="3200" spc="90" dirty="0"/>
              <a:t> </a:t>
            </a:r>
            <a:r>
              <a:rPr sz="3200" spc="-10" dirty="0"/>
              <a:t>Corporativa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723" y="300898"/>
            <a:ext cx="239407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Projetos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8883650" cy="3414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estratégia </a:t>
            </a:r>
            <a:r>
              <a:rPr sz="2400" dirty="0">
                <a:latin typeface="Arial"/>
                <a:cs typeface="Arial"/>
              </a:rPr>
              <a:t>é implementada </a:t>
            </a:r>
            <a:r>
              <a:rPr sz="2400" spc="-5" dirty="0">
                <a:latin typeface="Arial"/>
                <a:cs typeface="Arial"/>
              </a:rPr>
              <a:t>através </a:t>
            </a:r>
            <a:r>
              <a:rPr sz="2400" dirty="0">
                <a:latin typeface="Arial"/>
                <a:cs typeface="Arial"/>
              </a:rPr>
              <a:t>de um conjunto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(</a:t>
            </a:r>
            <a:r>
              <a:rPr sz="2400" i="1" spc="0" dirty="0">
                <a:latin typeface="Arial"/>
                <a:cs typeface="Arial"/>
              </a:rPr>
              <a:t>portfolio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Instrumentos de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mudança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Transformam a </a:t>
            </a:r>
            <a:r>
              <a:rPr sz="2000" spc="-10" dirty="0">
                <a:latin typeface="Arial"/>
                <a:cs typeface="Arial"/>
              </a:rPr>
              <a:t>estratégia em </a:t>
            </a:r>
            <a:r>
              <a:rPr sz="2000" spc="-5" dirty="0">
                <a:latin typeface="Arial"/>
                <a:cs typeface="Arial"/>
              </a:rPr>
              <a:t>práticas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operacionais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Necessidade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implementar mudanças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Baixo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custo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Curto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prazo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Baixo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risco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Alta eficiência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eficácia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1" y="331675"/>
            <a:ext cx="64154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que é o ADM do</a:t>
            </a:r>
            <a:r>
              <a:rPr sz="4000" i="0" spc="-16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TOGAF?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5" y="1200065"/>
            <a:ext cx="8670925" cy="3724738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6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ADM constitui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núcleo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O resultado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contribuição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vários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arquitetos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processo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15" dirty="0">
                <a:latin typeface="Arial"/>
                <a:cs typeface="Arial"/>
              </a:rPr>
              <a:t>desenvolver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Integra todos </a:t>
            </a:r>
            <a:r>
              <a:rPr sz="2000" spc="-5" dirty="0">
                <a:latin typeface="Arial"/>
                <a:cs typeface="Arial"/>
              </a:rPr>
              <a:t>os elementos </a:t>
            </a:r>
            <a:r>
              <a:rPr sz="2000" spc="-10" dirty="0">
                <a:latin typeface="Arial"/>
                <a:cs typeface="Arial"/>
              </a:rPr>
              <a:t>dentro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Projetado para atender necessidades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0" dirty="0">
                <a:latin typeface="Arial"/>
                <a:cs typeface="Arial"/>
              </a:rPr>
              <a:t>TI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provendo: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Char char="–"/>
              <a:tabLst>
                <a:tab pos="850265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Um conjunto de </a:t>
            </a:r>
            <a:r>
              <a:rPr sz="1800" spc="-5" dirty="0">
                <a:latin typeface="Arial"/>
                <a:cs typeface="Arial"/>
              </a:rPr>
              <a:t>visões </a:t>
            </a:r>
            <a:r>
              <a:rPr sz="1800" dirty="0">
                <a:latin typeface="Arial"/>
                <a:cs typeface="Arial"/>
              </a:rPr>
              <a:t>de arquitetura (negócio, dados, </a:t>
            </a:r>
            <a:r>
              <a:rPr sz="1800" spc="-5" dirty="0">
                <a:latin typeface="Arial"/>
                <a:cs typeface="Arial"/>
              </a:rPr>
              <a:t>aplicação,</a:t>
            </a:r>
            <a:r>
              <a:rPr sz="1800" spc="-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tecnologia)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65"/>
              </a:spcBef>
              <a:buChar char="–"/>
              <a:tabLst>
                <a:tab pos="850265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conjunto </a:t>
            </a:r>
            <a:r>
              <a:rPr sz="1800" spc="-5" dirty="0">
                <a:latin typeface="Arial"/>
                <a:cs typeface="Arial"/>
              </a:rPr>
              <a:t>recomendado de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entregáveis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65"/>
              </a:spcBef>
              <a:buChar char="–"/>
              <a:tabLst>
                <a:tab pos="850265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método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dirty="0">
                <a:latin typeface="Arial"/>
                <a:cs typeface="Arial"/>
              </a:rPr>
              <a:t>gerenciar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requisitos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70"/>
              </a:spcBef>
              <a:buChar char="–"/>
              <a:tabLst>
                <a:tab pos="850265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Orientações para </a:t>
            </a:r>
            <a:r>
              <a:rPr sz="1800" dirty="0">
                <a:latin typeface="Arial"/>
                <a:cs typeface="Arial"/>
              </a:rPr>
              <a:t>ferramentas </a:t>
            </a:r>
            <a:r>
              <a:rPr sz="1800" spc="-5" dirty="0">
                <a:latin typeface="Arial"/>
                <a:cs typeface="Arial"/>
              </a:rPr>
              <a:t>de desenvolvimento de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128" y="1341502"/>
            <a:ext cx="4163567" cy="4754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98675" marR="5080" indent="-91503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Método de Desenvolimento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 -</a:t>
            </a:r>
            <a:r>
              <a:rPr sz="4000" i="0" spc="-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Processo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5814" y="1588085"/>
            <a:ext cx="3788410" cy="4223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ADM é um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iterativo: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735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longo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</a:t>
            </a:r>
            <a:endParaRPr sz="2400">
              <a:latin typeface="Arial"/>
              <a:cs typeface="Arial"/>
            </a:endParaRPr>
          </a:p>
          <a:p>
            <a:pPr marR="1436370" algn="ctr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inteiro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Entre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fases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Dentro </a:t>
            </a:r>
            <a:r>
              <a:rPr sz="2400" spc="-5" dirty="0">
                <a:latin typeface="Arial"/>
                <a:cs typeface="Arial"/>
              </a:rPr>
              <a:t>das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Para cada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iteração,</a:t>
            </a:r>
            <a:endParaRPr sz="2400">
              <a:latin typeface="Arial"/>
              <a:cs typeface="Arial"/>
            </a:endParaRPr>
          </a:p>
          <a:p>
            <a:pPr marR="1384935" algn="ctr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reconsidere: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Escopo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Detalhe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Cronogramas,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marcos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814" y="1517555"/>
            <a:ext cx="4392930" cy="401637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44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Considere ativos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Iterações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passadas</a:t>
            </a:r>
            <a:endParaRPr sz="2400">
              <a:latin typeface="Arial"/>
              <a:cs typeface="Arial"/>
            </a:endParaRPr>
          </a:p>
          <a:p>
            <a:pPr marL="756285" marR="5080" lvl="1" indent="-286385">
              <a:lnSpc>
                <a:spcPct val="1201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Mercado, de acordo com a  </a:t>
            </a:r>
            <a:r>
              <a:rPr sz="2400" dirty="0">
                <a:latin typeface="Arial"/>
                <a:cs typeface="Arial"/>
              </a:rPr>
              <a:t>disponibilidade,  competência, 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valor: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0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Arial"/>
                <a:cs typeface="Arial"/>
              </a:rPr>
              <a:t>Outros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Frameworks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96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Arial"/>
                <a:cs typeface="Arial"/>
              </a:rPr>
              <a:t>Modelos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Sistêmicos</a:t>
            </a:r>
            <a:endParaRPr sz="2000">
              <a:latin typeface="Arial"/>
              <a:cs typeface="Arial"/>
            </a:endParaRPr>
          </a:p>
          <a:p>
            <a:pPr marL="1155700" marR="872490" lvl="2" indent="-228600">
              <a:lnSpc>
                <a:spcPct val="1201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Arial"/>
                <a:cs typeface="Arial"/>
              </a:rPr>
              <a:t>Modelos Verticais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Indústria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98675" marR="5080" indent="-91503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Método de Desenvolimento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 -</a:t>
            </a:r>
            <a:r>
              <a:rPr sz="4000" i="0" spc="-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Processo</a:t>
            </a:r>
          </a:p>
        </p:txBody>
      </p:sp>
      <p:sp>
        <p:nvSpPr>
          <p:cNvPr id="4" name="object 4"/>
          <p:cNvSpPr/>
          <p:nvPr/>
        </p:nvSpPr>
        <p:spPr>
          <a:xfrm>
            <a:off x="662128" y="1341502"/>
            <a:ext cx="4163567" cy="467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335" y="1197038"/>
            <a:ext cx="3977894" cy="4884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687" y="331675"/>
            <a:ext cx="847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Exemplo </a:t>
            </a:r>
            <a:r>
              <a:rPr sz="4000" i="0" spc="0" dirty="0">
                <a:latin typeface="Arial"/>
                <a:cs typeface="Arial"/>
              </a:rPr>
              <a:t>de Passos na Fase do</a:t>
            </a:r>
            <a:r>
              <a:rPr sz="4000" i="0" spc="-22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4" name="object 4"/>
          <p:cNvSpPr/>
          <p:nvPr/>
        </p:nvSpPr>
        <p:spPr>
          <a:xfrm>
            <a:off x="3816096" y="1628775"/>
            <a:ext cx="5873750" cy="3733800"/>
          </a:xfrm>
          <a:custGeom>
            <a:avLst/>
            <a:gdLst/>
            <a:ahLst/>
            <a:cxnLst/>
            <a:rect l="l" t="t" r="r" b="b"/>
            <a:pathLst>
              <a:path w="5873750" h="3733800">
                <a:moveTo>
                  <a:pt x="5873242" y="0"/>
                </a:moveTo>
                <a:lnTo>
                  <a:pt x="590041" y="0"/>
                </a:lnTo>
                <a:lnTo>
                  <a:pt x="590041" y="622300"/>
                </a:lnTo>
                <a:lnTo>
                  <a:pt x="0" y="1254125"/>
                </a:lnTo>
                <a:lnTo>
                  <a:pt x="590041" y="1555750"/>
                </a:lnTo>
                <a:lnTo>
                  <a:pt x="590041" y="3733800"/>
                </a:lnTo>
                <a:lnTo>
                  <a:pt x="5873242" y="3733800"/>
                </a:lnTo>
                <a:lnTo>
                  <a:pt x="5873242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6096" y="1628775"/>
            <a:ext cx="5873750" cy="3733800"/>
          </a:xfrm>
          <a:custGeom>
            <a:avLst/>
            <a:gdLst/>
            <a:ahLst/>
            <a:cxnLst/>
            <a:rect l="l" t="t" r="r" b="b"/>
            <a:pathLst>
              <a:path w="5873750" h="3733800">
                <a:moveTo>
                  <a:pt x="590041" y="0"/>
                </a:moveTo>
                <a:lnTo>
                  <a:pt x="1470532" y="0"/>
                </a:lnTo>
                <a:lnTo>
                  <a:pt x="2791332" y="0"/>
                </a:lnTo>
                <a:lnTo>
                  <a:pt x="5873242" y="0"/>
                </a:lnTo>
                <a:lnTo>
                  <a:pt x="5873242" y="622300"/>
                </a:lnTo>
                <a:lnTo>
                  <a:pt x="5873242" y="1555750"/>
                </a:lnTo>
                <a:lnTo>
                  <a:pt x="5873242" y="3733800"/>
                </a:lnTo>
                <a:lnTo>
                  <a:pt x="2791332" y="3733800"/>
                </a:lnTo>
                <a:lnTo>
                  <a:pt x="1470532" y="3733800"/>
                </a:lnTo>
                <a:lnTo>
                  <a:pt x="590041" y="3733800"/>
                </a:lnTo>
                <a:lnTo>
                  <a:pt x="590041" y="1555750"/>
                </a:lnTo>
                <a:lnTo>
                  <a:pt x="0" y="1254125"/>
                </a:lnTo>
                <a:lnTo>
                  <a:pt x="590041" y="622300"/>
                </a:lnTo>
                <a:lnTo>
                  <a:pt x="590041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5259" y="1700276"/>
            <a:ext cx="5147310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0296" y="331675"/>
            <a:ext cx="61817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Entradas </a:t>
            </a:r>
            <a:r>
              <a:rPr sz="4000" i="0" spc="0" dirty="0">
                <a:latin typeface="Arial"/>
                <a:cs typeface="Arial"/>
              </a:rPr>
              <a:t>e </a:t>
            </a:r>
            <a:r>
              <a:rPr sz="4000" i="0" dirty="0">
                <a:latin typeface="Arial"/>
                <a:cs typeface="Arial"/>
              </a:rPr>
              <a:t>Saídas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22" y="1543506"/>
            <a:ext cx="8874125" cy="3376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170">
              <a:lnSpc>
                <a:spcPct val="1201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TOGAF define </a:t>
            </a:r>
            <a:r>
              <a:rPr sz="2800" spc="0" dirty="0">
                <a:latin typeface="Arial"/>
                <a:cs typeface="Arial"/>
              </a:rPr>
              <a:t>um </a:t>
            </a:r>
            <a:r>
              <a:rPr sz="2800" dirty="0">
                <a:latin typeface="Arial"/>
                <a:cs typeface="Arial"/>
              </a:rPr>
              <a:t>número de entradas e </a:t>
            </a:r>
            <a:r>
              <a:rPr sz="2800" spc="0" dirty="0">
                <a:latin typeface="Arial"/>
                <a:cs typeface="Arial"/>
              </a:rPr>
              <a:t>saídas </a:t>
            </a:r>
            <a:r>
              <a:rPr sz="2800" dirty="0">
                <a:latin typeface="Arial"/>
                <a:cs typeface="Arial"/>
              </a:rPr>
              <a:t>de  entregáveis para </a:t>
            </a:r>
            <a:r>
              <a:rPr sz="2800" spc="0" dirty="0">
                <a:latin typeface="Arial"/>
                <a:cs typeface="Arial"/>
              </a:rPr>
              <a:t>cada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fase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9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Estas são sugestões, não precisam ser seguidas a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risca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5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saída </a:t>
            </a:r>
            <a:r>
              <a:rPr sz="2000" spc="-10" dirty="0">
                <a:latin typeface="Arial"/>
                <a:cs typeface="Arial"/>
              </a:rPr>
              <a:t>em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inicial </a:t>
            </a:r>
            <a:r>
              <a:rPr sz="2000" spc="-5" dirty="0">
                <a:latin typeface="Arial"/>
                <a:cs typeface="Arial"/>
              </a:rPr>
              <a:t>pode ser modificada </a:t>
            </a:r>
            <a:r>
              <a:rPr sz="2000" spc="-10" dirty="0">
                <a:latin typeface="Arial"/>
                <a:cs typeface="Arial"/>
              </a:rPr>
              <a:t>em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dirty="0">
                <a:latin typeface="Arial"/>
                <a:cs typeface="Arial"/>
              </a:rPr>
              <a:t>fase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Números </a:t>
            </a:r>
            <a:r>
              <a:rPr sz="2000" spc="-5" dirty="0">
                <a:latin typeface="Arial"/>
                <a:cs typeface="Arial"/>
              </a:rPr>
              <a:t>de versão são usados para </a:t>
            </a:r>
            <a:r>
              <a:rPr sz="2000" spc="-10" dirty="0">
                <a:latin typeface="Arial"/>
                <a:cs typeface="Arial"/>
              </a:rPr>
              <a:t>gerenciar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saídas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convenção </a:t>
            </a:r>
            <a:r>
              <a:rPr sz="2000" spc="-5" dirty="0">
                <a:latin typeface="Arial"/>
                <a:cs typeface="Arial"/>
              </a:rPr>
              <a:t>é usada para ilustrar a </a:t>
            </a:r>
            <a:r>
              <a:rPr sz="2000" spc="-10" dirty="0">
                <a:latin typeface="Arial"/>
                <a:cs typeface="Arial"/>
              </a:rPr>
              <a:t>evolução </a:t>
            </a:r>
            <a:r>
              <a:rPr sz="2000" spc="-5" dirty="0">
                <a:latin typeface="Arial"/>
                <a:cs typeface="Arial"/>
              </a:rPr>
              <a:t>dos</a:t>
            </a:r>
            <a:r>
              <a:rPr sz="2000" spc="1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entregáveis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Arial"/>
                <a:cs typeface="Arial"/>
              </a:rPr>
              <a:t>0.1 – </a:t>
            </a: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esboços de </a:t>
            </a:r>
            <a:r>
              <a:rPr sz="2000" spc="-10" dirty="0">
                <a:latin typeface="Arial"/>
                <a:cs typeface="Arial"/>
              </a:rPr>
              <a:t>alto nível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entregável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Arial"/>
                <a:cs typeface="Arial"/>
              </a:rPr>
              <a:t>1.0 – Um entregável </a:t>
            </a:r>
            <a:r>
              <a:rPr sz="2000" spc="-10" dirty="0">
                <a:latin typeface="Arial"/>
                <a:cs typeface="Arial"/>
              </a:rPr>
              <a:t>detalhado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dirty="0">
                <a:latin typeface="Arial"/>
                <a:cs typeface="Arial"/>
              </a:rPr>
              <a:t>formalmente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revisado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343" y="331675"/>
            <a:ext cx="41808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Adaptando </a:t>
            </a:r>
            <a:r>
              <a:rPr sz="4000" i="0" spc="0" dirty="0">
                <a:latin typeface="Arial"/>
                <a:cs typeface="Arial"/>
              </a:rPr>
              <a:t>o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22" y="1447121"/>
            <a:ext cx="9006205" cy="424116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53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Metodologia Genérica para</a:t>
            </a:r>
            <a:r>
              <a:rPr sz="2800" spc="0" dirty="0">
                <a:latin typeface="Arial"/>
                <a:cs typeface="Arial"/>
              </a:rPr>
              <a:t> diferentes: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22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Geografias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15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Setores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verticais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15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Tipos 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indústrias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20000"/>
              </a:lnSpc>
              <a:spcBef>
                <a:spcPts val="6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Arial"/>
                <a:cs typeface="Arial"/>
              </a:rPr>
              <a:t>Utilizável </a:t>
            </a:r>
            <a:r>
              <a:rPr sz="2800" spc="0" dirty="0">
                <a:latin typeface="Arial"/>
                <a:cs typeface="Arial"/>
              </a:rPr>
              <a:t>com </a:t>
            </a:r>
            <a:r>
              <a:rPr sz="2800" dirty="0">
                <a:latin typeface="Arial"/>
                <a:cs typeface="Arial"/>
              </a:rPr>
              <a:t>entregáveis de outros </a:t>
            </a:r>
            <a:r>
              <a:rPr sz="2800" i="1" dirty="0">
                <a:latin typeface="Arial"/>
                <a:cs typeface="Arial"/>
              </a:rPr>
              <a:t>frameworks </a:t>
            </a:r>
            <a:r>
              <a:rPr sz="2800" spc="0" dirty="0">
                <a:latin typeface="Arial"/>
                <a:cs typeface="Arial"/>
              </a:rPr>
              <a:t>como  </a:t>
            </a:r>
            <a:r>
              <a:rPr sz="2800" dirty="0">
                <a:latin typeface="Arial"/>
                <a:cs typeface="Arial"/>
              </a:rPr>
              <a:t>Zachman, DODAF,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comum modificar </a:t>
            </a:r>
            <a:r>
              <a:rPr sz="2400" spc="-5" dirty="0">
                <a:latin typeface="Arial"/>
                <a:cs typeface="Arial"/>
              </a:rPr>
              <a:t>ou estender o ADM </a:t>
            </a:r>
            <a:r>
              <a:rPr sz="2400" dirty="0">
                <a:latin typeface="Arial"/>
                <a:cs typeface="Arial"/>
              </a:rPr>
              <a:t>para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atender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necessidades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específicas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3" y="331675"/>
            <a:ext cx="47720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Governança do</a:t>
            </a:r>
            <a:r>
              <a:rPr sz="4000" i="0" spc="-16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165590" cy="2746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ADM, </a:t>
            </a:r>
            <a:r>
              <a:rPr sz="2400" dirty="0">
                <a:latin typeface="Arial"/>
                <a:cs typeface="Arial"/>
              </a:rPr>
              <a:t>seja adaptado ou usado sem alteração, é um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fundamental </a:t>
            </a:r>
            <a:r>
              <a:rPr sz="2400" spc="-5" dirty="0">
                <a:latin typeface="Arial"/>
                <a:cs typeface="Arial"/>
              </a:rPr>
              <a:t>para ser </a:t>
            </a:r>
            <a:r>
              <a:rPr sz="2400" spc="-10" dirty="0">
                <a:latin typeface="Arial"/>
                <a:cs typeface="Arial"/>
              </a:rPr>
              <a:t>gerido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governado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Comitê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estar </a:t>
            </a:r>
            <a:r>
              <a:rPr sz="2400" spc="-5" dirty="0">
                <a:latin typeface="Arial"/>
                <a:cs typeface="Arial"/>
              </a:rPr>
              <a:t>convencido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 método  está sendo aplicado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corretamente</a:t>
            </a:r>
            <a:endParaRPr sz="2400">
              <a:latin typeface="Arial"/>
              <a:cs typeface="Arial"/>
            </a:endParaRPr>
          </a:p>
          <a:p>
            <a:pPr marL="356870" marR="79756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gestão de </a:t>
            </a:r>
            <a:r>
              <a:rPr sz="2400" dirty="0">
                <a:latin typeface="Arial"/>
                <a:cs typeface="Arial"/>
              </a:rPr>
              <a:t>todos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artefatos </a:t>
            </a:r>
            <a:r>
              <a:rPr sz="2400" spc="-5" dirty="0">
                <a:latin typeface="Arial"/>
                <a:cs typeface="Arial"/>
              </a:rPr>
              <a:t>arquiteturais, governança e  processos </a:t>
            </a:r>
            <a:r>
              <a:rPr sz="2400" dirty="0">
                <a:latin typeface="Arial"/>
                <a:cs typeface="Arial"/>
              </a:rPr>
              <a:t>relacionados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apoiada por um ambiente  </a:t>
            </a:r>
            <a:r>
              <a:rPr sz="2400" spc="-5" dirty="0">
                <a:latin typeface="Arial"/>
                <a:cs typeface="Arial"/>
              </a:rPr>
              <a:t>controlado,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um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repositório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918970" marR="5080" indent="-972819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Motivos para </a:t>
            </a:r>
            <a:r>
              <a:rPr sz="4000" i="0" spc="-5" dirty="0">
                <a:latin typeface="Arial"/>
                <a:cs typeface="Arial"/>
              </a:rPr>
              <a:t>limitar </a:t>
            </a:r>
            <a:r>
              <a:rPr sz="4000" i="0" dirty="0">
                <a:latin typeface="Arial"/>
                <a:cs typeface="Arial"/>
              </a:rPr>
              <a:t>o Escopo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  </a:t>
            </a:r>
            <a:r>
              <a:rPr sz="4000" i="0" spc="-5" dirty="0">
                <a:latin typeface="Arial"/>
                <a:cs typeface="Arial"/>
              </a:rPr>
              <a:t>Atividade </a:t>
            </a:r>
            <a:r>
              <a:rPr sz="4000" i="0" dirty="0">
                <a:latin typeface="Arial"/>
                <a:cs typeface="Arial"/>
              </a:rPr>
              <a:t>de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22" y="1517904"/>
            <a:ext cx="8982710" cy="171264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autoridade organizacional da equipe produzindo a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e </a:t>
            </a:r>
            <a:r>
              <a:rPr sz="2400" dirty="0">
                <a:latin typeface="Arial"/>
                <a:cs typeface="Arial"/>
              </a:rPr>
              <a:t>preocupações </a:t>
            </a:r>
            <a:r>
              <a:rPr sz="2400" spc="-5" dirty="0">
                <a:latin typeface="Arial"/>
                <a:cs typeface="Arial"/>
              </a:rPr>
              <a:t>das </a:t>
            </a:r>
            <a:r>
              <a:rPr sz="2400" dirty="0">
                <a:latin typeface="Arial"/>
                <a:cs typeface="Arial"/>
              </a:rPr>
              <a:t>partes interessadas </a:t>
            </a:r>
            <a:r>
              <a:rPr sz="2400" spc="-5" dirty="0">
                <a:latin typeface="Arial"/>
                <a:cs typeface="Arial"/>
              </a:rPr>
              <a:t>a serem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endereçadas dentro da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disponibilidade de </a:t>
            </a:r>
            <a:r>
              <a:rPr sz="2400" dirty="0">
                <a:latin typeface="Arial"/>
                <a:cs typeface="Arial"/>
              </a:rPr>
              <a:t>pessoas, finanças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outros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recursos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54985"/>
          </a:xfrm>
          <a:prstGeom prst="rect">
            <a:avLst/>
          </a:prstGeom>
        </p:spPr>
        <p:txBody>
          <a:bodyPr vert="horz" wrap="square" lIns="0" tIns="122681" rIns="0" bIns="0" rtlCol="0">
            <a:spAutoFit/>
          </a:bodyPr>
          <a:lstStyle/>
          <a:p>
            <a:pPr marL="3311525" marR="5080" indent="-2811145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Limitando </a:t>
            </a: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Escopo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spc="-5" dirty="0">
                <a:latin typeface="Arial"/>
                <a:cs typeface="Arial"/>
              </a:rPr>
              <a:t>Atividade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de 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22" y="1543506"/>
            <a:ext cx="8897620" cy="3107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170">
              <a:lnSpc>
                <a:spcPct val="1201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Existem quatro dimensões </a:t>
            </a:r>
            <a:r>
              <a:rPr sz="2800" spc="0" dirty="0">
                <a:latin typeface="Arial"/>
                <a:cs typeface="Arial"/>
              </a:rPr>
              <a:t>em </a:t>
            </a:r>
            <a:r>
              <a:rPr sz="2800" dirty="0">
                <a:latin typeface="Arial"/>
                <a:cs typeface="Arial"/>
              </a:rPr>
              <a:t>que o </a:t>
            </a:r>
            <a:r>
              <a:rPr sz="2800" spc="0" dirty="0">
                <a:latin typeface="Arial"/>
                <a:cs typeface="Arial"/>
              </a:rPr>
              <a:t>escopo </a:t>
            </a:r>
            <a:r>
              <a:rPr sz="2800" dirty="0">
                <a:latin typeface="Arial"/>
                <a:cs typeface="Arial"/>
              </a:rPr>
              <a:t>pode </a:t>
            </a:r>
            <a:r>
              <a:rPr sz="2800" spc="0" dirty="0">
                <a:latin typeface="Arial"/>
                <a:cs typeface="Arial"/>
              </a:rPr>
              <a:t>ser  </a:t>
            </a:r>
            <a:r>
              <a:rPr sz="2800" dirty="0">
                <a:latin typeface="Arial"/>
                <a:cs typeface="Arial"/>
              </a:rPr>
              <a:t>limitado: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22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Abrangência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15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Profundidade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15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Período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Tempo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15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Domínios 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3331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8942070" cy="296876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ADM é um método </a:t>
            </a:r>
            <a:r>
              <a:rPr sz="2400" spc="-5" dirty="0">
                <a:latin typeface="Arial"/>
                <a:cs typeface="Arial"/>
              </a:rPr>
              <a:t>genérico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abrangente</a:t>
            </a:r>
            <a:endParaRPr sz="2400">
              <a:latin typeface="Arial"/>
              <a:cs typeface="Arial"/>
            </a:endParaRPr>
          </a:p>
          <a:p>
            <a:pPr marL="356870" marR="1001394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Recomendado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sequência de </a:t>
            </a:r>
            <a:r>
              <a:rPr sz="2400" spc="-10" dirty="0">
                <a:latin typeface="Arial"/>
                <a:cs typeface="Arial"/>
              </a:rPr>
              <a:t>várias </a:t>
            </a:r>
            <a:r>
              <a:rPr sz="2400" dirty="0">
                <a:latin typeface="Arial"/>
                <a:cs typeface="Arial"/>
              </a:rPr>
              <a:t>fases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passos  </a:t>
            </a:r>
            <a:r>
              <a:rPr sz="2400" spc="-10" dirty="0">
                <a:latin typeface="Arial"/>
                <a:cs typeface="Arial"/>
              </a:rPr>
              <a:t>envolvidas </a:t>
            </a:r>
            <a:r>
              <a:rPr sz="2400" spc="-5" dirty="0">
                <a:latin typeface="Arial"/>
                <a:cs typeface="Arial"/>
              </a:rPr>
              <a:t>no desenvolvimento de </a:t>
            </a:r>
            <a:r>
              <a:rPr sz="2400" dirty="0">
                <a:latin typeface="Arial"/>
                <a:cs typeface="Arial"/>
              </a:rPr>
              <a:t>uma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um método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iterativo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Refere-se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outras </a:t>
            </a:r>
            <a:r>
              <a:rPr sz="2400" spc="-5" dirty="0">
                <a:latin typeface="Arial"/>
                <a:cs typeface="Arial"/>
              </a:rPr>
              <a:t>partes do </a:t>
            </a:r>
            <a:r>
              <a:rPr sz="2400" dirty="0">
                <a:latin typeface="Arial"/>
                <a:cs typeface="Arial"/>
              </a:rPr>
              <a:t>TOGAF </a:t>
            </a:r>
            <a:r>
              <a:rPr sz="2400" spc="-5" dirty="0">
                <a:latin typeface="Arial"/>
                <a:cs typeface="Arial"/>
              </a:rPr>
              <a:t>para ativos 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Pode ser usado com outros </a:t>
            </a:r>
            <a:r>
              <a:rPr sz="2400" spc="-5" dirty="0">
                <a:latin typeface="Arial"/>
                <a:cs typeface="Arial"/>
              </a:rPr>
              <a:t>entregáveis provenientes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outros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i="1" spc="-5" dirty="0">
                <a:latin typeface="Arial"/>
                <a:cs typeface="Arial"/>
              </a:rPr>
              <a:t>frameworks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6679" y="331675"/>
            <a:ext cx="46088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Projetos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sucesso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39"/>
            <a:ext cx="7783830" cy="2824363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Uso </a:t>
            </a:r>
            <a:r>
              <a:rPr sz="2400" dirty="0">
                <a:latin typeface="Arial"/>
                <a:cs typeface="Arial"/>
              </a:rPr>
              <a:t>de boas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práticas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Práticas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gestão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portfolio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PMBOK </a:t>
            </a:r>
            <a:r>
              <a:rPr sz="2000" spc="-5" dirty="0">
                <a:latin typeface="Arial"/>
                <a:cs typeface="Arial"/>
              </a:rPr>
              <a:t>(para </a:t>
            </a:r>
            <a:r>
              <a:rPr sz="2000" spc="-10" dirty="0">
                <a:latin typeface="Arial"/>
                <a:cs typeface="Arial"/>
              </a:rPr>
              <a:t>qualquer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CMMI (para projetos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TI)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ISO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9000:2000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Atenção às </a:t>
            </a:r>
            <a:r>
              <a:rPr sz="2400" spc="-5" dirty="0">
                <a:latin typeface="Arial"/>
                <a:cs typeface="Arial"/>
              </a:rPr>
              <a:t>questões sociológicas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políticas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de gerar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Transformação</a:t>
            </a:r>
            <a:r>
              <a:rPr sz="2400" b="1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Organizacional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3462604"/>
            <a:ext cx="8956040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40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6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000" i="1" dirty="0">
                <a:solidFill>
                  <a:srgbClr val="000000"/>
                </a:solidFill>
                <a:latin typeface="Arial"/>
                <a:cs typeface="Arial"/>
              </a:rPr>
              <a:t>Framework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de Conteúdo de</a:t>
            </a:r>
            <a:r>
              <a:rPr sz="4000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518" y="331675"/>
            <a:ext cx="44081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51497"/>
            <a:ext cx="9026525" cy="25250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do módulo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Explicar o propósito do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Descrever os principais </a:t>
            </a:r>
            <a:r>
              <a:rPr sz="2400" dirty="0">
                <a:latin typeface="Arial"/>
                <a:cs typeface="Arial"/>
              </a:rPr>
              <a:t>componentes </a:t>
            </a:r>
            <a:r>
              <a:rPr sz="2400" spc="-5" dirty="0">
                <a:latin typeface="Arial"/>
                <a:cs typeface="Arial"/>
              </a:rPr>
              <a:t>do Metamodelo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Conteúdo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Descrever a relação entre 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8498" y="302421"/>
            <a:ext cx="266230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1" y="1505777"/>
            <a:ext cx="8806181" cy="245323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é uma </a:t>
            </a:r>
            <a:r>
              <a:rPr sz="2400" spc="-5" dirty="0">
                <a:latin typeface="Arial"/>
                <a:cs typeface="Arial"/>
              </a:rPr>
              <a:t>parte significativa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Ele </a:t>
            </a:r>
            <a:r>
              <a:rPr sz="2400" dirty="0">
                <a:latin typeface="Arial"/>
                <a:cs typeface="Arial"/>
              </a:rPr>
              <a:t>fornece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modelo detalhado </a:t>
            </a:r>
            <a:r>
              <a:rPr sz="2400" spc="-5" dirty="0">
                <a:latin typeface="Arial"/>
                <a:cs typeface="Arial"/>
              </a:rPr>
              <a:t>dos </a:t>
            </a:r>
            <a:r>
              <a:rPr sz="2400" dirty="0">
                <a:latin typeface="Arial"/>
                <a:cs typeface="Arial"/>
              </a:rPr>
              <a:t>produtos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trabalho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  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Ele </a:t>
            </a:r>
            <a:r>
              <a:rPr sz="2400" dirty="0">
                <a:latin typeface="Arial"/>
                <a:cs typeface="Arial"/>
              </a:rPr>
              <a:t>ajuda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melhorar </a:t>
            </a:r>
            <a:r>
              <a:rPr sz="2400" spc="-5" dirty="0">
                <a:latin typeface="Arial"/>
                <a:cs typeface="Arial"/>
              </a:rPr>
              <a:t>a consistência das saídas do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49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10" dirty="0">
                <a:latin typeface="Arial"/>
                <a:cs typeface="Arial"/>
              </a:rPr>
              <a:t>Apresenta resultados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0" dirty="0">
                <a:latin typeface="Arial"/>
                <a:cs typeface="Arial"/>
              </a:rPr>
              <a:t>forma </a:t>
            </a:r>
            <a:r>
              <a:rPr sz="2000" spc="-10" dirty="0">
                <a:latin typeface="Arial"/>
                <a:cs typeface="Arial"/>
              </a:rPr>
              <a:t>consistente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estruturada</a:t>
            </a:r>
            <a:endParaRPr sz="20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480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10" dirty="0">
                <a:latin typeface="Arial"/>
                <a:cs typeface="Arial"/>
              </a:rPr>
              <a:t>Ajuda </a:t>
            </a:r>
            <a:r>
              <a:rPr sz="2000" spc="-5" dirty="0">
                <a:latin typeface="Arial"/>
                <a:cs typeface="Arial"/>
              </a:rPr>
              <a:t>a referenciar 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classificá-las.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4974"/>
          </a:xfrm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3034665" marR="5080" indent="-275336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Benefícos </a:t>
            </a:r>
            <a:r>
              <a:rPr sz="4000" i="0" spc="0" dirty="0">
                <a:latin typeface="Arial"/>
                <a:cs typeface="Arial"/>
              </a:rPr>
              <a:t>do </a:t>
            </a:r>
            <a:r>
              <a:rPr sz="4000" dirty="0"/>
              <a:t>Framework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Conteúdo  de</a:t>
            </a:r>
            <a:r>
              <a:rPr sz="4000" i="0" spc="-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1" y="1908390"/>
            <a:ext cx="9336405" cy="189977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8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Fornece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lista abrangente de saídas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spcBef>
                <a:spcPts val="29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Promove </a:t>
            </a:r>
            <a:r>
              <a:rPr sz="2400" dirty="0">
                <a:latin typeface="Arial"/>
                <a:cs typeface="Arial"/>
              </a:rPr>
              <a:t>uma melhor </a:t>
            </a:r>
            <a:r>
              <a:rPr sz="2400" spc="-5" dirty="0">
                <a:latin typeface="Arial"/>
                <a:cs typeface="Arial"/>
              </a:rPr>
              <a:t>integração </a:t>
            </a:r>
            <a:r>
              <a:rPr sz="2400" dirty="0">
                <a:latin typeface="Arial"/>
                <a:cs typeface="Arial"/>
              </a:rPr>
              <a:t>dos </a:t>
            </a:r>
            <a:r>
              <a:rPr sz="2400" spc="-5" dirty="0">
                <a:latin typeface="Arial"/>
                <a:cs typeface="Arial"/>
              </a:rPr>
              <a:t>produtos </a:t>
            </a:r>
            <a:r>
              <a:rPr sz="2400" dirty="0">
                <a:latin typeface="Arial"/>
                <a:cs typeface="Arial"/>
              </a:rPr>
              <a:t>de trabalho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adotado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toda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spcBef>
                <a:spcPts val="29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Fornece um </a:t>
            </a:r>
            <a:r>
              <a:rPr sz="2400" spc="-5" dirty="0">
                <a:latin typeface="Arial"/>
                <a:cs typeface="Arial"/>
              </a:rPr>
              <a:t>padrão aberto </a:t>
            </a:r>
            <a:r>
              <a:rPr sz="2400" dirty="0">
                <a:latin typeface="Arial"/>
                <a:cs typeface="Arial"/>
              </a:rPr>
              <a:t>detalhado de como </a:t>
            </a:r>
            <a:r>
              <a:rPr sz="2400" spc="-5" dirty="0">
                <a:latin typeface="Arial"/>
                <a:cs typeface="Arial"/>
              </a:rPr>
              <a:t>arquiteturas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devem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ser descritas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0102" y="300898"/>
            <a:ext cx="340029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Visão</a:t>
            </a:r>
            <a:r>
              <a:rPr i="0" spc="-8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Geral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2073403"/>
            <a:ext cx="7767320" cy="1981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5"/>
              </a:spcBef>
              <a:buChar char="•"/>
              <a:tabLst>
                <a:tab pos="393065" algn="l"/>
                <a:tab pos="393700" algn="l"/>
              </a:tabLst>
            </a:pPr>
            <a:r>
              <a:rPr sz="2800" spc="0" dirty="0">
                <a:latin typeface="Arial"/>
                <a:cs typeface="Arial"/>
              </a:rPr>
              <a:t>O </a:t>
            </a:r>
            <a:r>
              <a:rPr sz="2800" spc="-5" dirty="0">
                <a:latin typeface="Arial"/>
                <a:cs typeface="Arial"/>
              </a:rPr>
              <a:t>Framework </a:t>
            </a:r>
            <a:r>
              <a:rPr sz="2800" dirty="0">
                <a:latin typeface="Arial"/>
                <a:cs typeface="Arial"/>
              </a:rPr>
              <a:t>tem 3 categorias para </a:t>
            </a:r>
            <a:r>
              <a:rPr sz="2800" spc="-5" dirty="0">
                <a:latin typeface="Arial"/>
                <a:cs typeface="Arial"/>
              </a:rPr>
              <a:t>descrever  </a:t>
            </a:r>
            <a:r>
              <a:rPr sz="2800" dirty="0">
                <a:latin typeface="Arial"/>
                <a:cs typeface="Arial"/>
              </a:rPr>
              <a:t>produtos de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trabalho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2000" spc="-10" dirty="0">
                <a:latin typeface="Arial"/>
                <a:cs typeface="Arial"/>
              </a:rPr>
              <a:t>–</a:t>
            </a:r>
            <a:r>
              <a:rPr sz="2000" b="1" spc="-10" dirty="0">
                <a:latin typeface="Arial"/>
                <a:cs typeface="Arial"/>
              </a:rPr>
              <a:t>Entregáveis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-15" dirty="0">
                <a:latin typeface="Arial"/>
                <a:cs typeface="Arial"/>
              </a:rPr>
              <a:t>–</a:t>
            </a:r>
            <a:r>
              <a:rPr sz="2000" b="1" spc="-15" dirty="0">
                <a:latin typeface="Arial"/>
                <a:cs typeface="Arial"/>
              </a:rPr>
              <a:t>Artefatos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Arial"/>
                <a:cs typeface="Arial"/>
              </a:rPr>
              <a:t>–</a:t>
            </a:r>
            <a:r>
              <a:rPr sz="2000" b="1" spc="-5" dirty="0">
                <a:latin typeface="Arial"/>
                <a:cs typeface="Arial"/>
              </a:rPr>
              <a:t>Blocos de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Construção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27400" marR="5080" indent="-259461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Entregáveis, Artefatos e Blocos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Construção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7821" y="1932812"/>
            <a:ext cx="3738245" cy="1619418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Produtos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formais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Especificados </a:t>
            </a:r>
            <a:r>
              <a:rPr sz="1800" dirty="0">
                <a:latin typeface="Arial"/>
                <a:cs typeface="Arial"/>
              </a:rPr>
              <a:t>em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contrato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Gerados a </a:t>
            </a:r>
            <a:r>
              <a:rPr sz="1800" dirty="0">
                <a:latin typeface="Arial"/>
                <a:cs typeface="Arial"/>
              </a:rPr>
              <a:t>partir </a:t>
            </a:r>
            <a:r>
              <a:rPr sz="1800" spc="-5" dirty="0">
                <a:latin typeface="Arial"/>
                <a:cs typeface="Arial"/>
              </a:rPr>
              <a:t>de um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projeto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Um </a:t>
            </a:r>
            <a:r>
              <a:rPr sz="1800" spc="-5" dirty="0">
                <a:latin typeface="Arial"/>
                <a:cs typeface="Arial"/>
              </a:rPr>
              <a:t>entregável </a:t>
            </a:r>
            <a:r>
              <a:rPr sz="1800" dirty="0">
                <a:latin typeface="Arial"/>
                <a:cs typeface="Arial"/>
              </a:rPr>
              <a:t>pode conter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vários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artefatos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22" y="3852414"/>
            <a:ext cx="4232275" cy="15455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5" dirty="0">
                <a:latin typeface="Arial"/>
                <a:cs typeface="Arial"/>
              </a:rPr>
              <a:t>Blocos de</a:t>
            </a:r>
            <a:r>
              <a:rPr sz="2000" b="1" spc="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Construção</a:t>
            </a:r>
            <a:endParaRPr sz="20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–	Componentes </a:t>
            </a:r>
            <a:r>
              <a:rPr sz="1800" spc="-5" dirty="0">
                <a:latin typeface="Arial"/>
                <a:cs typeface="Arial"/>
              </a:rPr>
              <a:t>que podem </a:t>
            </a:r>
            <a:r>
              <a:rPr sz="1800" dirty="0">
                <a:latin typeface="Arial"/>
                <a:cs typeface="Arial"/>
              </a:rPr>
              <a:t>ser  combinados com </a:t>
            </a:r>
            <a:r>
              <a:rPr sz="1800" spc="-5" dirty="0">
                <a:latin typeface="Arial"/>
                <a:cs typeface="Arial"/>
              </a:rPr>
              <a:t>outros </a:t>
            </a:r>
            <a:r>
              <a:rPr sz="1800" dirty="0">
                <a:latin typeface="Arial"/>
                <a:cs typeface="Arial"/>
              </a:rPr>
              <a:t>blocos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construção </a:t>
            </a:r>
            <a:r>
              <a:rPr sz="1800" spc="-5" dirty="0">
                <a:latin typeface="Arial"/>
                <a:cs typeface="Arial"/>
              </a:rPr>
              <a:t>para entregar  </a:t>
            </a:r>
            <a:r>
              <a:rPr sz="1800" dirty="0">
                <a:latin typeface="Arial"/>
                <a:cs typeface="Arial"/>
              </a:rPr>
              <a:t>arquiteturas 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soluções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621" y="1627709"/>
            <a:ext cx="487934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  <a:tab pos="4777740" algn="l"/>
              </a:tabLst>
            </a:pP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spc="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egá</a:t>
            </a:r>
            <a:r>
              <a:rPr sz="2000" b="1" spc="0" dirty="0">
                <a:latin typeface="Arial"/>
                <a:cs typeface="Arial"/>
              </a:rPr>
              <a:t>v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0237" y="1627709"/>
            <a:ext cx="112903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latin typeface="Arial"/>
                <a:cs typeface="Arial"/>
              </a:rPr>
              <a:t>Artefatos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394" y="1987677"/>
            <a:ext cx="3968751" cy="2063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produtos granulares que descrevem  </a:t>
            </a:r>
            <a:r>
              <a:rPr sz="1800" dirty="0">
                <a:latin typeface="Arial"/>
                <a:cs typeface="Arial"/>
              </a:rPr>
              <a:t>uma arquitetura de um ponto de  </a:t>
            </a:r>
            <a:r>
              <a:rPr sz="1800" spc="-5" dirty="0">
                <a:latin typeface="Arial"/>
                <a:cs typeface="Arial"/>
              </a:rPr>
              <a:t>vista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específico</a:t>
            </a:r>
            <a:endParaRPr sz="1800">
              <a:latin typeface="Arial"/>
              <a:cs typeface="Arial"/>
            </a:endParaRPr>
          </a:p>
          <a:p>
            <a:pPr marL="299085" marR="4254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Por exemplo: especificações de  </a:t>
            </a:r>
            <a:r>
              <a:rPr sz="1800" dirty="0">
                <a:latin typeface="Arial"/>
                <a:cs typeface="Arial"/>
              </a:rPr>
              <a:t>casos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uso, requisitos </a:t>
            </a:r>
            <a:r>
              <a:rPr sz="1800" spc="-5" dirty="0">
                <a:latin typeface="Arial"/>
                <a:cs typeface="Arial"/>
              </a:rPr>
              <a:t>de  arquitetura, </a:t>
            </a:r>
            <a:r>
              <a:rPr sz="1800" dirty="0">
                <a:latin typeface="Arial"/>
                <a:cs typeface="Arial"/>
              </a:rPr>
              <a:t>diagramas </a:t>
            </a:r>
            <a:r>
              <a:rPr sz="1800" spc="-5" dirty="0">
                <a:latin typeface="Arial"/>
                <a:cs typeface="Arial"/>
              </a:rPr>
              <a:t>de rede,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Classificados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como: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3396" y="4019747"/>
            <a:ext cx="3903979" cy="1750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latin typeface="Arial"/>
                <a:cs typeface="Arial"/>
              </a:rPr>
              <a:t>Catálogos </a:t>
            </a:r>
            <a:r>
              <a:rPr sz="1600" dirty="0">
                <a:latin typeface="Arial"/>
                <a:cs typeface="Arial"/>
              </a:rPr>
              <a:t>(listas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coisas)</a:t>
            </a:r>
            <a:endParaRPr sz="16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latin typeface="Arial"/>
                <a:cs typeface="Arial"/>
              </a:rPr>
              <a:t>Matrizes </a:t>
            </a:r>
            <a:r>
              <a:rPr sz="1600" dirty="0">
                <a:latin typeface="Arial"/>
                <a:cs typeface="Arial"/>
              </a:rPr>
              <a:t>(mostrando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relacionamento </a:t>
            </a:r>
            <a:r>
              <a:rPr sz="1600" spc="-5" dirty="0">
                <a:latin typeface="Arial"/>
                <a:cs typeface="Arial"/>
              </a:rPr>
              <a:t>entre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coisas)</a:t>
            </a:r>
            <a:endParaRPr sz="16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Arial"/>
                <a:cs typeface="Arial"/>
              </a:rPr>
              <a:t>Diagramas (imagens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coisas).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30"/>
              </a:spcBef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–	Artefatos constituem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conteúdo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  </a:t>
            </a: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842644" marR="5080" indent="-18288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Relacionamento entre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Entregáveis,  Artefatos e Blocos 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Construção</a:t>
            </a:r>
          </a:p>
        </p:txBody>
      </p:sp>
      <p:sp>
        <p:nvSpPr>
          <p:cNvPr id="3" name="object 3"/>
          <p:cNvSpPr/>
          <p:nvPr/>
        </p:nvSpPr>
        <p:spPr>
          <a:xfrm>
            <a:off x="818617" y="1465325"/>
            <a:ext cx="8172450" cy="4700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995" marR="5080" indent="-316547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Exemplo – Documento de Definição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94336" y="1557400"/>
            <a:ext cx="9556877" cy="410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3489" y="331675"/>
            <a:ext cx="53955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Artefatos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2" y="1472260"/>
            <a:ext cx="8515985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Artefatos são produtos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criados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desenvolver</a:t>
            </a:r>
            <a:r>
              <a:rPr sz="2400" dirty="0">
                <a:latin typeface="Arial"/>
                <a:cs typeface="Arial"/>
              </a:rPr>
              <a:t> uma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artefato é diferente de um </a:t>
            </a:r>
            <a:r>
              <a:rPr sz="2400" spc="-5" dirty="0">
                <a:latin typeface="Arial"/>
                <a:cs typeface="Arial"/>
              </a:rPr>
              <a:t>entregável, que </a:t>
            </a:r>
            <a:r>
              <a:rPr sz="2400" dirty="0">
                <a:latin typeface="Arial"/>
                <a:cs typeface="Arial"/>
              </a:rPr>
              <a:t>é uma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contratada </a:t>
            </a:r>
            <a:r>
              <a:rPr sz="2400" spc="-5" dirty="0">
                <a:latin typeface="Arial"/>
                <a:cs typeface="Arial"/>
              </a:rPr>
              <a:t>a partir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um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projeto.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Normalmente </a:t>
            </a:r>
            <a:r>
              <a:rPr sz="2400" spc="-5" dirty="0">
                <a:latin typeface="Arial"/>
                <a:cs typeface="Arial"/>
              </a:rPr>
              <a:t>entregáveis </a:t>
            </a:r>
            <a:r>
              <a:rPr sz="2400" dirty="0">
                <a:latin typeface="Arial"/>
                <a:cs typeface="Arial"/>
              </a:rPr>
              <a:t>podem conter muitos artefatos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cada artefato </a:t>
            </a:r>
            <a:r>
              <a:rPr sz="2400" spc="-5" dirty="0">
                <a:latin typeface="Arial"/>
                <a:cs typeface="Arial"/>
              </a:rPr>
              <a:t>pode existir em </a:t>
            </a:r>
            <a:r>
              <a:rPr sz="2400" dirty="0">
                <a:latin typeface="Arial"/>
                <a:cs typeface="Arial"/>
              </a:rPr>
              <a:t>muitos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entregáveis.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696" y="331675"/>
            <a:ext cx="58807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Metamodelo de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Conteúdo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8850630" cy="35740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é baseado em um metamodelo de conteúdo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padrão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define todos </a:t>
            </a:r>
            <a:r>
              <a:rPr sz="2400" spc="-5" dirty="0">
                <a:latin typeface="Arial"/>
                <a:cs typeface="Arial"/>
              </a:rPr>
              <a:t>os tipos de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construção em </a:t>
            </a:r>
            <a:r>
              <a:rPr sz="2400" dirty="0">
                <a:latin typeface="Arial"/>
                <a:cs typeface="Arial"/>
              </a:rPr>
              <a:t>uma 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Mostrando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estes </a:t>
            </a:r>
            <a:r>
              <a:rPr sz="2000" spc="-10" dirty="0">
                <a:latin typeface="Arial"/>
                <a:cs typeface="Arial"/>
              </a:rPr>
              <a:t>objetos podem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descritos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eles </a:t>
            </a:r>
            <a:r>
              <a:rPr sz="2000" spc="-5" dirty="0">
                <a:latin typeface="Arial"/>
                <a:cs typeface="Arial"/>
              </a:rPr>
              <a:t>se </a:t>
            </a:r>
            <a:r>
              <a:rPr sz="2000" spc="-10" dirty="0">
                <a:latin typeface="Arial"/>
                <a:cs typeface="Arial"/>
              </a:rPr>
              <a:t>relacionam entre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14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modelo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spc="-5" dirty="0">
                <a:latin typeface="Arial"/>
                <a:cs typeface="Arial"/>
              </a:rPr>
              <a:t>consiste de um núcleo 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extensões.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Catálogos, matrizes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diagramas </a:t>
            </a:r>
            <a:r>
              <a:rPr sz="2400" dirty="0">
                <a:latin typeface="Arial"/>
                <a:cs typeface="Arial"/>
              </a:rPr>
              <a:t>são usados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apresentar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informações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arquiteturais.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5577" y="331675"/>
            <a:ext cx="55105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Problemas com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projetos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40"/>
            <a:ext cx="6924675" cy="2309478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41959" indent="-429259">
              <a:lnSpc>
                <a:spcPct val="100000"/>
              </a:lnSpc>
              <a:spcBef>
                <a:spcPts val="710"/>
              </a:spcBef>
              <a:buChar char="•"/>
              <a:tabLst>
                <a:tab pos="441959" algn="l"/>
                <a:tab pos="442595" algn="l"/>
              </a:tabLst>
            </a:pPr>
            <a:r>
              <a:rPr sz="2400" dirty="0">
                <a:latin typeface="Arial"/>
                <a:cs typeface="Arial"/>
              </a:rPr>
              <a:t>Projetos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duplicados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sem </a:t>
            </a:r>
            <a:r>
              <a:rPr sz="2000" spc="-10" dirty="0">
                <a:latin typeface="Arial"/>
                <a:cs typeface="Arial"/>
              </a:rPr>
              <a:t>prioridade alocando </a:t>
            </a:r>
            <a:r>
              <a:rPr sz="2000" spc="-5" dirty="0">
                <a:latin typeface="Arial"/>
                <a:cs typeface="Arial"/>
              </a:rPr>
              <a:t>recursos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escassos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 ganham prioridade por </a:t>
            </a:r>
            <a:r>
              <a:rPr sz="2000" spc="-15" dirty="0">
                <a:latin typeface="Arial"/>
                <a:cs typeface="Arial"/>
              </a:rPr>
              <a:t>razões </a:t>
            </a:r>
            <a:r>
              <a:rPr sz="2000" spc="-5" dirty="0">
                <a:latin typeface="Arial"/>
                <a:cs typeface="Arial"/>
              </a:rPr>
              <a:t>puramente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políticas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contraditórios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não alinhados com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Estratégia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983" y="331675"/>
            <a:ext cx="90684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Visão Geral </a:t>
            </a:r>
            <a:r>
              <a:rPr sz="4000" i="0" spc="0" dirty="0">
                <a:latin typeface="Arial"/>
                <a:cs typeface="Arial"/>
              </a:rPr>
              <a:t>do Conteúdo de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15224" y="1271587"/>
            <a:ext cx="9790775" cy="496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780" y="908048"/>
            <a:ext cx="9438220" cy="591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424" y="101600"/>
            <a:ext cx="765683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Mapeando o </a:t>
            </a:r>
            <a:r>
              <a:rPr sz="4000" dirty="0"/>
              <a:t>Framework </a:t>
            </a:r>
            <a:r>
              <a:rPr sz="4000" i="0" dirty="0">
                <a:latin typeface="Arial"/>
                <a:cs typeface="Arial"/>
              </a:rPr>
              <a:t>e o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095" y="6286345"/>
            <a:ext cx="690245" cy="209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i="1" spc="-10" dirty="0">
                <a:solidFill>
                  <a:srgbClr val="439CA2"/>
                </a:solidFill>
                <a:latin typeface="Times New Roman"/>
                <a:cs typeface="Times New Roman"/>
              </a:rPr>
              <a:t>Slide</a:t>
            </a:r>
            <a:r>
              <a:rPr sz="1400" i="1" spc="-45" dirty="0">
                <a:solidFill>
                  <a:srgbClr val="439CA2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439CA2"/>
                </a:solidFill>
                <a:latin typeface="Times New Roman"/>
                <a:cs typeface="Times New Roman"/>
              </a:rPr>
              <a:t>169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2597" y="6286345"/>
            <a:ext cx="384810" cy="209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i="1" spc="-5" dirty="0">
                <a:solidFill>
                  <a:srgbClr val="439CA2"/>
                </a:solidFill>
                <a:latin typeface="Times New Roman"/>
                <a:cs typeface="Times New Roman"/>
              </a:rPr>
              <a:t>of</a:t>
            </a:r>
            <a:r>
              <a:rPr sz="1400" i="1" spc="-75" dirty="0">
                <a:solidFill>
                  <a:srgbClr val="439CA2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439CA2"/>
                </a:solidFill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926" y="331675"/>
            <a:ext cx="920496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Framework </a:t>
            </a:r>
            <a:r>
              <a:rPr sz="4000" i="0" spc="0" dirty="0">
                <a:latin typeface="Arial"/>
                <a:cs typeface="Arial"/>
              </a:rPr>
              <a:t>de Conteúdo e </a:t>
            </a:r>
            <a:r>
              <a:rPr sz="4000" i="0" dirty="0">
                <a:latin typeface="Arial"/>
                <a:cs typeface="Arial"/>
              </a:rPr>
              <a:t>TOGAF</a:t>
            </a:r>
            <a:r>
              <a:rPr sz="4000" i="0" spc="-18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621" y="1365580"/>
            <a:ext cx="9044940" cy="4298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ADM </a:t>
            </a:r>
            <a:r>
              <a:rPr sz="2400" spc="-5" dirty="0">
                <a:latin typeface="Arial"/>
                <a:cs typeface="Arial"/>
              </a:rPr>
              <a:t>aborda </a:t>
            </a:r>
            <a:r>
              <a:rPr sz="2400" dirty="0">
                <a:latin typeface="Arial"/>
                <a:cs typeface="Arial"/>
              </a:rPr>
              <a:t>uma necessidade de </a:t>
            </a:r>
            <a:r>
              <a:rPr sz="2400" spc="-5" dirty="0">
                <a:latin typeface="Arial"/>
                <a:cs typeface="Arial"/>
              </a:rPr>
              <a:t>negócio através </a:t>
            </a:r>
            <a:r>
              <a:rPr sz="2400" dirty="0">
                <a:latin typeface="Arial"/>
                <a:cs typeface="Arial"/>
              </a:rPr>
              <a:t>de um  </a:t>
            </a:r>
            <a:r>
              <a:rPr sz="2400" spc="-5" dirty="0">
                <a:latin typeface="Arial"/>
                <a:cs typeface="Arial"/>
              </a:rPr>
              <a:t>processo de visão, </a:t>
            </a:r>
            <a:r>
              <a:rPr sz="2400" dirty="0">
                <a:latin typeface="Arial"/>
                <a:cs typeface="Arial"/>
              </a:rPr>
              <a:t>definição, planejamento </a:t>
            </a:r>
            <a:r>
              <a:rPr sz="2400" spc="-5" dirty="0">
                <a:latin typeface="Arial"/>
                <a:cs typeface="Arial"/>
              </a:rPr>
              <a:t>e governança. </a:t>
            </a:r>
            <a:r>
              <a:rPr sz="2400" dirty="0">
                <a:latin typeface="Arial"/>
                <a:cs typeface="Arial"/>
              </a:rPr>
              <a:t>Cada  etapa do ADM tem informações como entradas e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saídas.</a:t>
            </a:r>
            <a:endParaRPr sz="2400">
              <a:latin typeface="Arial"/>
              <a:cs typeface="Arial"/>
            </a:endParaRPr>
          </a:p>
          <a:p>
            <a:pPr marL="356870" marR="39941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fornece uma </a:t>
            </a:r>
            <a:r>
              <a:rPr sz="2400" spc="-5" dirty="0">
                <a:latin typeface="Arial"/>
                <a:cs typeface="Arial"/>
              </a:rPr>
              <a:t>estrutura para o ADM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0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as entradas e </a:t>
            </a:r>
            <a:r>
              <a:rPr sz="2400" spc="-5" dirty="0">
                <a:latin typeface="Arial"/>
                <a:cs typeface="Arial"/>
              </a:rPr>
              <a:t>saídas </a:t>
            </a:r>
            <a:r>
              <a:rPr sz="2400" dirty="0">
                <a:latin typeface="Arial"/>
                <a:cs typeface="Arial"/>
              </a:rPr>
              <a:t>em detalhes e coloca cada  </a:t>
            </a:r>
            <a:r>
              <a:rPr sz="2400" spc="-5" dirty="0">
                <a:latin typeface="Arial"/>
                <a:cs typeface="Arial"/>
              </a:rPr>
              <a:t>produto dentro do contexto da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Assim, 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conteúdo é um companheiro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ADM.</a:t>
            </a:r>
            <a:endParaRPr sz="2400">
              <a:latin typeface="Arial"/>
              <a:cs typeface="Arial"/>
            </a:endParaRPr>
          </a:p>
          <a:p>
            <a:pPr marL="356870" marR="123189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ADM descreve 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precisa ser feito </a:t>
            </a:r>
            <a:r>
              <a:rPr sz="2400" spc="-5" dirty="0">
                <a:latin typeface="Arial"/>
                <a:cs typeface="Arial"/>
              </a:rPr>
              <a:t>para criar </a:t>
            </a:r>
            <a:r>
              <a:rPr sz="2400" dirty="0">
                <a:latin typeface="Arial"/>
                <a:cs typeface="Arial"/>
              </a:rPr>
              <a:t>uma 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conteúdo </a:t>
            </a:r>
            <a:r>
              <a:rPr sz="2400" spc="-5" dirty="0">
                <a:latin typeface="Arial"/>
                <a:cs typeface="Arial"/>
              </a:rPr>
              <a:t>descreve </a:t>
            </a:r>
            <a:r>
              <a:rPr sz="2400" dirty="0">
                <a:latin typeface="Arial"/>
                <a:cs typeface="Arial"/>
              </a:rPr>
              <a:t>com 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ele 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assemelhar </a:t>
            </a: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final.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8" y="2547875"/>
            <a:ext cx="4716145" cy="1245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Módulo7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i="0" spc="0" dirty="0">
                <a:latin typeface="Arial"/>
                <a:cs typeface="Arial"/>
              </a:rPr>
              <a:t>TOGAF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Metamodelo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1348" y="3767406"/>
            <a:ext cx="294195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40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Conteúdo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8837295" cy="26731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é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descrever: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é um </a:t>
            </a:r>
            <a:r>
              <a:rPr sz="2400" dirty="0">
                <a:latin typeface="Arial"/>
                <a:cs typeface="Arial"/>
              </a:rPr>
              <a:t>metamodelo </a:t>
            </a:r>
            <a:r>
              <a:rPr sz="2400" spc="-5" dirty="0">
                <a:latin typeface="Arial"/>
                <a:cs typeface="Arial"/>
              </a:rPr>
              <a:t>e para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é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Principais conceitos do Metamodelo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divisão </a:t>
            </a:r>
            <a:r>
              <a:rPr sz="2400" dirty="0">
                <a:latin typeface="Arial"/>
                <a:cs typeface="Arial"/>
              </a:rPr>
              <a:t>de metamodelos entre Base 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Extensões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Principais conceitos sobre as Entidades do Metamodelo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 componentes do Metamodelo de Conteúdo de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7455" y="331675"/>
            <a:ext cx="590931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que é um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metamodelo?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30758"/>
            <a:ext cx="8905875" cy="268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Tahoma"/>
                <a:cs typeface="Tahoma"/>
              </a:rPr>
              <a:t>Um </a:t>
            </a:r>
            <a:r>
              <a:rPr sz="2400" spc="-5" dirty="0">
                <a:latin typeface="Tahoma"/>
                <a:cs typeface="Tahoma"/>
              </a:rPr>
              <a:t>metamodelo </a:t>
            </a:r>
            <a:r>
              <a:rPr sz="2400" dirty="0">
                <a:latin typeface="Tahoma"/>
                <a:cs typeface="Tahoma"/>
              </a:rPr>
              <a:t>é uma </a:t>
            </a:r>
            <a:r>
              <a:rPr sz="2400" spc="-5" dirty="0">
                <a:latin typeface="Tahoma"/>
                <a:cs typeface="Tahoma"/>
              </a:rPr>
              <a:t>definição precisa </a:t>
            </a:r>
            <a:r>
              <a:rPr sz="2400" spc="-10" dirty="0">
                <a:latin typeface="Tahoma"/>
                <a:cs typeface="Tahoma"/>
              </a:rPr>
              <a:t>dos constructos</a:t>
            </a:r>
            <a:r>
              <a:rPr sz="2400" spc="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regras necessárias </a:t>
            </a:r>
            <a:r>
              <a:rPr sz="2400" spc="-10" dirty="0">
                <a:latin typeface="Tahoma"/>
                <a:cs typeface="Tahoma"/>
              </a:rPr>
              <a:t>para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-10" dirty="0">
                <a:latin typeface="Tahoma"/>
                <a:cs typeface="Tahoma"/>
              </a:rPr>
              <a:t>criação </a:t>
            </a:r>
            <a:r>
              <a:rPr sz="2400" dirty="0">
                <a:latin typeface="Tahoma"/>
                <a:cs typeface="Tahoma"/>
              </a:rPr>
              <a:t>de</a:t>
            </a:r>
            <a:r>
              <a:rPr sz="2400" spc="8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modelos</a:t>
            </a:r>
            <a:endParaRPr sz="24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6285" algn="l"/>
              </a:tabLst>
            </a:pPr>
            <a:r>
              <a:rPr sz="2000" spc="-5" dirty="0">
                <a:latin typeface="Tahoma"/>
                <a:cs typeface="Tahoma"/>
              </a:rPr>
              <a:t>–	</a:t>
            </a:r>
            <a:r>
              <a:rPr sz="2000" spc="-10" dirty="0">
                <a:latin typeface="Tahoma"/>
                <a:cs typeface="Tahoma"/>
              </a:rPr>
              <a:t>Fonte</a:t>
            </a:r>
            <a:r>
              <a:rPr sz="2000" spc="25" dirty="0">
                <a:solidFill>
                  <a:srgbClr val="009999"/>
                </a:solidFill>
                <a:latin typeface="Tahoma"/>
                <a:cs typeface="Tahoma"/>
              </a:rPr>
              <a:t> </a:t>
            </a:r>
            <a:r>
              <a:rPr sz="20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ahoma"/>
                <a:cs typeface="Tahoma"/>
                <a:hlinkClick r:id="rId2"/>
              </a:rPr>
              <a:t>www.metamodel.com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modelo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descreve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e com o </a:t>
            </a:r>
            <a:r>
              <a:rPr sz="2400" spc="-10" dirty="0">
                <a:latin typeface="Arial"/>
                <a:cs typeface="Arial"/>
              </a:rPr>
              <a:t>quê </a:t>
            </a:r>
            <a:r>
              <a:rPr sz="2400" spc="-5" dirty="0">
                <a:latin typeface="Arial"/>
                <a:cs typeface="Arial"/>
              </a:rPr>
              <a:t>a arquitetura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será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descrita </a:t>
            </a:r>
            <a:r>
              <a:rPr sz="2400" dirty="0">
                <a:latin typeface="Arial"/>
                <a:cs typeface="Arial"/>
              </a:rPr>
              <a:t>numa </a:t>
            </a:r>
            <a:r>
              <a:rPr sz="2400" spc="0" dirty="0">
                <a:latin typeface="Arial"/>
                <a:cs typeface="Arial"/>
              </a:rPr>
              <a:t>forma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estruturada.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TOGAF 9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definições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696" y="331675"/>
            <a:ext cx="58794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Por quê um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metamodelo?</a:t>
            </a:r>
          </a:p>
        </p:txBody>
      </p:sp>
      <p:sp>
        <p:nvSpPr>
          <p:cNvPr id="3" name="object 3"/>
          <p:cNvSpPr/>
          <p:nvPr/>
        </p:nvSpPr>
        <p:spPr>
          <a:xfrm>
            <a:off x="1676781" y="1006477"/>
            <a:ext cx="6942835" cy="5133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1" y="331675"/>
            <a:ext cx="6045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Benefícios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metamodelo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8293100" cy="178638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metamodelo de conteúdo fornece uma série de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benefícios: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Formaliza a </a:t>
            </a:r>
            <a:r>
              <a:rPr sz="2400" dirty="0">
                <a:latin typeface="Arial"/>
                <a:cs typeface="Arial"/>
              </a:rPr>
              <a:t>definição </a:t>
            </a:r>
            <a:r>
              <a:rPr sz="2400" spc="-5" dirty="0">
                <a:latin typeface="Arial"/>
                <a:cs typeface="Arial"/>
              </a:rPr>
              <a:t>de Arquitetura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Formaliza o </a:t>
            </a:r>
            <a:r>
              <a:rPr sz="2400" dirty="0">
                <a:latin typeface="Arial"/>
                <a:cs typeface="Arial"/>
              </a:rPr>
              <a:t>relacionamento </a:t>
            </a:r>
            <a:r>
              <a:rPr sz="2400" spc="-5" dirty="0">
                <a:latin typeface="Arial"/>
                <a:cs typeface="Arial"/>
              </a:rPr>
              <a:t>entre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objetos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Habilita </a:t>
            </a:r>
            <a:r>
              <a:rPr sz="2400" dirty="0">
                <a:latin typeface="Arial"/>
                <a:cs typeface="Arial"/>
              </a:rPr>
              <a:t>um mapeamento por ferramenta de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146" y="331675"/>
            <a:ext cx="68091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Modelagem Formal 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Informal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065895" cy="3633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Há escolhas a serem </a:t>
            </a:r>
            <a:r>
              <a:rPr sz="2400" spc="0" dirty="0">
                <a:latin typeface="Arial"/>
                <a:cs typeface="Arial"/>
              </a:rPr>
              <a:t>feitas </a:t>
            </a:r>
            <a:r>
              <a:rPr sz="2400" spc="-5" dirty="0">
                <a:latin typeface="Arial"/>
                <a:cs typeface="Arial"/>
              </a:rPr>
              <a:t>sobre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estrutura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formalidade </a:t>
            </a:r>
            <a:r>
              <a:rPr sz="2400" spc="-5" dirty="0">
                <a:latin typeface="Arial"/>
                <a:cs typeface="Arial"/>
              </a:rPr>
              <a:t>na </a:t>
            </a:r>
            <a:r>
              <a:rPr sz="2400" dirty="0">
                <a:latin typeface="Arial"/>
                <a:cs typeface="Arial"/>
              </a:rPr>
              <a:t>definição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conteúdo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marR="1165860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5" dirty="0">
                <a:latin typeface="Arial"/>
                <a:cs typeface="Arial"/>
              </a:rPr>
              <a:t>alguns </a:t>
            </a:r>
            <a:r>
              <a:rPr sz="2400" dirty="0">
                <a:latin typeface="Arial"/>
                <a:cs typeface="Arial"/>
              </a:rPr>
              <a:t>casos </a:t>
            </a:r>
            <a:r>
              <a:rPr sz="2400" spc="-5" dirty="0">
                <a:latin typeface="Arial"/>
                <a:cs typeface="Arial"/>
              </a:rPr>
              <a:t>linguagem </a:t>
            </a:r>
            <a:r>
              <a:rPr sz="2400" dirty="0">
                <a:latin typeface="Arial"/>
                <a:cs typeface="Arial"/>
              </a:rPr>
              <a:t>muito formal e específica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  </a:t>
            </a:r>
            <a:r>
              <a:rPr sz="2400" spc="-5" dirty="0">
                <a:latin typeface="Arial"/>
                <a:cs typeface="Arial"/>
              </a:rPr>
              <a:t>necessária para articular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governar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0" dirty="0">
                <a:latin typeface="Arial"/>
                <a:cs typeface="Arial"/>
              </a:rPr>
              <a:t>forma </a:t>
            </a:r>
            <a:r>
              <a:rPr sz="2400" spc="-5" dirty="0">
                <a:latin typeface="Arial"/>
                <a:cs typeface="Arial"/>
              </a:rPr>
              <a:t>precisa </a:t>
            </a:r>
            <a:r>
              <a:rPr sz="2400" dirty="0">
                <a:latin typeface="Arial"/>
                <a:cs typeface="Arial"/>
              </a:rPr>
              <a:t>e  detalhada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outros casos, a </a:t>
            </a:r>
            <a:r>
              <a:rPr sz="2400" spc="-5" dirty="0">
                <a:latin typeface="Arial"/>
                <a:cs typeface="Arial"/>
              </a:rPr>
              <a:t>utilização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disciplina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engenharia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formal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irá </a:t>
            </a:r>
            <a:r>
              <a:rPr sz="2400" dirty="0">
                <a:latin typeface="Arial"/>
                <a:cs typeface="Arial"/>
              </a:rPr>
              <a:t>resultar </a:t>
            </a:r>
            <a:r>
              <a:rPr sz="2400" spc="-5" dirty="0">
                <a:latin typeface="Arial"/>
                <a:cs typeface="Arial"/>
              </a:rPr>
              <a:t>em um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spc="-5" dirty="0">
                <a:latin typeface="Arial"/>
                <a:cs typeface="Arial"/>
              </a:rPr>
              <a:t>arquitetura que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Inapropriado para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audiência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Difícil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comunicar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4052570" marR="5080" indent="-390271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Conceitos do Metamodelo de</a:t>
            </a:r>
            <a:r>
              <a:rPr sz="4000" i="0" spc="-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Conteúdo  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40"/>
            <a:ext cx="9146540" cy="3307316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do TOGAF é baseada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em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catálogos</a:t>
            </a:r>
            <a:r>
              <a:rPr sz="2000" spc="2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Especificação das relações entre estes 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nas</a:t>
            </a:r>
            <a:r>
              <a:rPr sz="2000" spc="400" dirty="0">
                <a:latin typeface="Arial"/>
                <a:cs typeface="Arial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matrizes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 apresentação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diagramas</a:t>
            </a:r>
            <a:r>
              <a:rPr sz="2000" spc="-5" dirty="0">
                <a:latin typeface="Arial"/>
                <a:cs typeface="Arial"/>
              </a:rPr>
              <a:t> de comunicação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dirty="0">
                <a:latin typeface="Arial"/>
                <a:cs typeface="Arial"/>
              </a:rPr>
              <a:t>mostram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0" dirty="0">
                <a:latin typeface="Arial"/>
                <a:cs typeface="Arial"/>
              </a:rPr>
              <a:t>forma </a:t>
            </a:r>
            <a:r>
              <a:rPr sz="2000" spc="-5" dirty="0">
                <a:latin typeface="Arial"/>
                <a:cs typeface="Arial"/>
              </a:rPr>
              <a:t>precisa 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é a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metamodelo </a:t>
            </a:r>
            <a:r>
              <a:rPr sz="2400" spc="-5" dirty="0">
                <a:latin typeface="Arial"/>
                <a:cs typeface="Arial"/>
              </a:rPr>
              <a:t>é estruturado em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Extensão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O Conteúdo Base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0" dirty="0">
                <a:latin typeface="Arial"/>
                <a:cs typeface="Arial"/>
              </a:rPr>
              <a:t>projetado para não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alterado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753" y="331675"/>
            <a:ext cx="697928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Gestão do </a:t>
            </a:r>
            <a:r>
              <a:rPr sz="4000" i="0" dirty="0">
                <a:latin typeface="Arial"/>
                <a:cs typeface="Arial"/>
              </a:rPr>
              <a:t>portfolio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projetos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8813"/>
            <a:ext cx="8887460" cy="4523032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i="1" spc="-10" dirty="0">
                <a:latin typeface="Arial"/>
                <a:cs typeface="Arial"/>
              </a:rPr>
              <a:t>PPM: </a:t>
            </a:r>
            <a:r>
              <a:rPr sz="2200" i="1" spc="-5" dirty="0">
                <a:latin typeface="Arial"/>
                <a:cs typeface="Arial"/>
              </a:rPr>
              <a:t>Project Portfolio</a:t>
            </a:r>
            <a:r>
              <a:rPr sz="2200" i="1" spc="-2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3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Arial"/>
                <a:cs typeface="Arial"/>
              </a:rPr>
              <a:t>Metodologia, </a:t>
            </a:r>
            <a:r>
              <a:rPr sz="2200" dirty="0">
                <a:latin typeface="Arial"/>
                <a:cs typeface="Arial"/>
              </a:rPr>
              <a:t>técnicas e </a:t>
            </a:r>
            <a:r>
              <a:rPr sz="2200" spc="0" dirty="0">
                <a:latin typeface="Arial"/>
                <a:cs typeface="Arial"/>
              </a:rPr>
              <a:t>ferramentas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para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7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Obter e documentar informações sobre projetos em curso e </a:t>
            </a:r>
            <a:r>
              <a:rPr sz="1900" spc="-10" dirty="0">
                <a:latin typeface="Arial"/>
                <a:cs typeface="Arial"/>
              </a:rPr>
              <a:t>programados</a:t>
            </a:r>
            <a:r>
              <a:rPr sz="1900" spc="37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/</a:t>
            </a:r>
            <a:endParaRPr sz="19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demandados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59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Avaliar e </a:t>
            </a:r>
            <a:r>
              <a:rPr sz="1900" spc="-10" dirty="0">
                <a:latin typeface="Arial"/>
                <a:cs typeface="Arial"/>
              </a:rPr>
              <a:t>comparar </a:t>
            </a:r>
            <a:r>
              <a:rPr sz="1900" spc="-5" dirty="0">
                <a:latin typeface="Arial"/>
                <a:cs typeface="Arial"/>
              </a:rPr>
              <a:t>projetos em </a:t>
            </a:r>
            <a:r>
              <a:rPr sz="1900" spc="-10" dirty="0">
                <a:latin typeface="Arial"/>
                <a:cs typeface="Arial"/>
              </a:rPr>
              <a:t>termos</a:t>
            </a:r>
            <a:r>
              <a:rPr sz="1900" spc="17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de</a:t>
            </a:r>
            <a:endParaRPr sz="19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1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spc="-10" dirty="0">
                <a:latin typeface="Arial"/>
                <a:cs typeface="Arial"/>
              </a:rPr>
              <a:t>Alinhamento </a:t>
            </a:r>
            <a:r>
              <a:rPr sz="1700" spc="-5" dirty="0">
                <a:latin typeface="Arial"/>
                <a:cs typeface="Arial"/>
              </a:rPr>
              <a:t>com </a:t>
            </a:r>
            <a:r>
              <a:rPr sz="1700" dirty="0">
                <a:latin typeface="Arial"/>
                <a:cs typeface="Arial"/>
              </a:rPr>
              <a:t>o</a:t>
            </a:r>
            <a:r>
              <a:rPr sz="1700" spc="6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negócio</a:t>
            </a:r>
            <a:endParaRPr sz="17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09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dirty="0">
                <a:latin typeface="Arial"/>
                <a:cs typeface="Arial"/>
              </a:rPr>
              <a:t>Risco</a:t>
            </a:r>
            <a:endParaRPr sz="17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09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spc="-10" dirty="0">
                <a:latin typeface="Arial"/>
                <a:cs typeface="Arial"/>
              </a:rPr>
              <a:t>Retorno</a:t>
            </a:r>
            <a:endParaRPr sz="17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09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dirty="0">
                <a:latin typeface="Arial"/>
                <a:cs typeface="Arial"/>
              </a:rPr>
              <a:t>Uso </a:t>
            </a:r>
            <a:r>
              <a:rPr sz="1700" spc="-5" dirty="0">
                <a:latin typeface="Arial"/>
                <a:cs typeface="Arial"/>
              </a:rPr>
              <a:t>de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recursos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Arial"/>
                <a:cs typeface="Arial"/>
              </a:rPr>
              <a:t>Classificar </a:t>
            </a:r>
            <a:r>
              <a:rPr sz="1900" spc="-5" dirty="0">
                <a:latin typeface="Arial"/>
                <a:cs typeface="Arial"/>
              </a:rPr>
              <a:t>projetos e alocar recursos a eles de acordo com a análise</a:t>
            </a:r>
            <a:r>
              <a:rPr sz="1900" spc="19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acima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59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Monitorar e controlar os projetos</a:t>
            </a:r>
            <a:r>
              <a:rPr sz="1900" spc="13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coletivamente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1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Projetos </a:t>
            </a:r>
            <a:r>
              <a:rPr sz="2200" spc="-5" dirty="0">
                <a:latin typeface="Arial"/>
                <a:cs typeface="Arial"/>
              </a:rPr>
              <a:t>deixam </a:t>
            </a:r>
            <a:r>
              <a:rPr sz="2200" dirty="0">
                <a:latin typeface="Arial"/>
                <a:cs typeface="Arial"/>
              </a:rPr>
              <a:t>de ser </a:t>
            </a:r>
            <a:r>
              <a:rPr sz="2200" spc="-5" dirty="0">
                <a:latin typeface="Arial"/>
                <a:cs typeface="Arial"/>
              </a:rPr>
              <a:t>vistos </a:t>
            </a:r>
            <a:r>
              <a:rPr sz="2200" dirty="0">
                <a:latin typeface="Arial"/>
                <a:cs typeface="Arial"/>
              </a:rPr>
              <a:t>e tratados </a:t>
            </a:r>
            <a:r>
              <a:rPr sz="2200" spc="-5" dirty="0">
                <a:latin typeface="Arial"/>
                <a:cs typeface="Arial"/>
              </a:rPr>
              <a:t>individualmente </a:t>
            </a:r>
            <a:r>
              <a:rPr sz="2200" dirty="0">
                <a:latin typeface="Arial"/>
                <a:cs typeface="Arial"/>
              </a:rPr>
              <a:t>e passam</a:t>
            </a:r>
            <a:r>
              <a:rPr sz="2200" spc="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Arial"/>
                <a:cs typeface="Arial"/>
              </a:rPr>
              <a:t>ser </a:t>
            </a:r>
            <a:r>
              <a:rPr sz="2200" spc="-5" dirty="0">
                <a:latin typeface="Arial"/>
                <a:cs typeface="Arial"/>
              </a:rPr>
              <a:t>vistos </a:t>
            </a:r>
            <a:r>
              <a:rPr sz="2200" spc="0" dirty="0">
                <a:latin typeface="Arial"/>
                <a:cs typeface="Arial"/>
              </a:rPr>
              <a:t>como uma </a:t>
            </a:r>
            <a:r>
              <a:rPr sz="2200" dirty="0">
                <a:latin typeface="Arial"/>
                <a:cs typeface="Arial"/>
              </a:rPr>
              <a:t>carteira </a:t>
            </a:r>
            <a:r>
              <a:rPr sz="2200" spc="0" dirty="0">
                <a:latin typeface="Arial"/>
                <a:cs typeface="Arial"/>
              </a:rPr>
              <a:t>de </a:t>
            </a:r>
            <a:r>
              <a:rPr sz="2200" dirty="0">
                <a:latin typeface="Arial"/>
                <a:cs typeface="Arial"/>
              </a:rPr>
              <a:t>projetos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</a:t>
            </a:r>
            <a:r>
              <a:rPr sz="2200" i="1" dirty="0">
                <a:latin typeface="Arial"/>
                <a:cs typeface="Arial"/>
              </a:rPr>
              <a:t>portfolio</a:t>
            </a:r>
            <a:r>
              <a:rPr sz="2200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056" y="331675"/>
            <a:ext cx="62115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Conteúdo Base e</a:t>
            </a:r>
            <a:r>
              <a:rPr sz="4000" i="0" spc="-1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Extensão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92260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dar suporte a </a:t>
            </a:r>
            <a:r>
              <a:rPr sz="2400" spc="-5" dirty="0">
                <a:latin typeface="Arial"/>
                <a:cs typeface="Arial"/>
              </a:rPr>
              <a:t>vários </a:t>
            </a:r>
            <a:r>
              <a:rPr sz="2400" dirty="0">
                <a:latin typeface="Arial"/>
                <a:cs typeface="Arial"/>
              </a:rPr>
              <a:t>cenários o metamodelo </a:t>
            </a:r>
            <a:r>
              <a:rPr sz="2400" spc="0" dirty="0">
                <a:latin typeface="Arial"/>
                <a:cs typeface="Arial"/>
              </a:rPr>
              <a:t>foi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particionado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conteúdos conhecidos como </a:t>
            </a:r>
            <a:r>
              <a:rPr sz="2400" b="1" dirty="0">
                <a:latin typeface="Arial"/>
                <a:cs typeface="Arial"/>
              </a:rPr>
              <a:t>Base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Extensão</a:t>
            </a:r>
            <a:endParaRPr sz="2400">
              <a:latin typeface="Arial"/>
              <a:cs typeface="Arial"/>
            </a:endParaRPr>
          </a:p>
          <a:p>
            <a:pPr marL="356870" marR="32194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conteúdo </a:t>
            </a:r>
            <a:r>
              <a:rPr sz="2400" b="1" dirty="0">
                <a:latin typeface="Arial"/>
                <a:cs typeface="Arial"/>
              </a:rPr>
              <a:t>Base </a:t>
            </a:r>
            <a:r>
              <a:rPr sz="2400" dirty="0">
                <a:latin typeface="Arial"/>
                <a:cs typeface="Arial"/>
              </a:rPr>
              <a:t>fornece um conjunto </a:t>
            </a:r>
            <a:r>
              <a:rPr sz="2400" spc="-5" dirty="0">
                <a:latin typeface="Arial"/>
                <a:cs typeface="Arial"/>
              </a:rPr>
              <a:t>mínimo </a:t>
            </a:r>
            <a:r>
              <a:rPr sz="2400" dirty="0">
                <a:latin typeface="Arial"/>
                <a:cs typeface="Arial"/>
              </a:rPr>
              <a:t>de conteúdo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arquitetura para </a:t>
            </a:r>
            <a:r>
              <a:rPr sz="2400" dirty="0">
                <a:latin typeface="Arial"/>
                <a:cs typeface="Arial"/>
              </a:rPr>
              <a:t>suportar a </a:t>
            </a:r>
            <a:r>
              <a:rPr sz="2400" spc="-5" dirty="0">
                <a:latin typeface="Arial"/>
                <a:cs typeface="Arial"/>
              </a:rPr>
              <a:t>rastreabilidade </a:t>
            </a:r>
            <a:r>
              <a:rPr sz="2400" dirty="0">
                <a:latin typeface="Arial"/>
                <a:cs typeface="Arial"/>
              </a:rPr>
              <a:t>entre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artefatos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conteúdo </a:t>
            </a:r>
            <a:r>
              <a:rPr sz="2400" b="1" spc="-5" dirty="0">
                <a:latin typeface="Arial"/>
                <a:cs typeface="Arial"/>
              </a:rPr>
              <a:t>Extensão </a:t>
            </a:r>
            <a:r>
              <a:rPr sz="2400" spc="-5" dirty="0">
                <a:latin typeface="Arial"/>
                <a:cs typeface="Arial"/>
              </a:rPr>
              <a:t>permite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modelagem </a:t>
            </a:r>
            <a:r>
              <a:rPr sz="2400" dirty="0">
                <a:latin typeface="Arial"/>
                <a:cs typeface="Arial"/>
              </a:rPr>
              <a:t>mais profunda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específica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623185" marR="5080" indent="-248539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Metamodelo de Conteúdo do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TOGAF  </a:t>
            </a:r>
            <a:r>
              <a:rPr sz="4000" i="0" dirty="0">
                <a:latin typeface="Arial"/>
                <a:cs typeface="Arial"/>
              </a:rPr>
              <a:t>e suas</a:t>
            </a:r>
            <a:r>
              <a:rPr sz="4000" i="0" spc="-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Extensões</a:t>
            </a:r>
          </a:p>
        </p:txBody>
      </p:sp>
      <p:sp>
        <p:nvSpPr>
          <p:cNvPr id="3" name="object 3"/>
          <p:cNvSpPr/>
          <p:nvPr/>
        </p:nvSpPr>
        <p:spPr>
          <a:xfrm>
            <a:off x="247650" y="1676400"/>
            <a:ext cx="9410700" cy="394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726" y="172925"/>
            <a:ext cx="85947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Necessidades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dirty="0">
                <a:latin typeface="Arial"/>
                <a:cs typeface="Arial"/>
              </a:rPr>
              <a:t>Partes</a:t>
            </a:r>
            <a:r>
              <a:rPr sz="4000" i="0" spc="-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1597" y="0"/>
                </a:moveTo>
                <a:lnTo>
                  <a:pt x="0" y="169544"/>
                </a:lnTo>
                <a:lnTo>
                  <a:pt x="182359" y="371475"/>
                </a:lnTo>
                <a:lnTo>
                  <a:pt x="181597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59" y="371475"/>
                </a:moveTo>
                <a:lnTo>
                  <a:pt x="0" y="169544"/>
                </a:lnTo>
                <a:lnTo>
                  <a:pt x="181597" y="0"/>
                </a:lnTo>
                <a:lnTo>
                  <a:pt x="182359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704" y="0"/>
                </a:moveTo>
                <a:lnTo>
                  <a:pt x="0" y="178435"/>
                </a:lnTo>
                <a:lnTo>
                  <a:pt x="182245" y="371475"/>
                </a:lnTo>
                <a:lnTo>
                  <a:pt x="179704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78435"/>
                </a:lnTo>
                <a:lnTo>
                  <a:pt x="179704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816" y="0"/>
                </a:moveTo>
                <a:lnTo>
                  <a:pt x="0" y="270510"/>
                </a:lnTo>
                <a:lnTo>
                  <a:pt x="182245" y="371475"/>
                </a:lnTo>
                <a:lnTo>
                  <a:pt x="17881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270510"/>
                </a:lnTo>
                <a:lnTo>
                  <a:pt x="178816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0848" y="0"/>
                </a:moveTo>
                <a:lnTo>
                  <a:pt x="0" y="132079"/>
                </a:lnTo>
                <a:lnTo>
                  <a:pt x="182371" y="371475"/>
                </a:lnTo>
                <a:lnTo>
                  <a:pt x="18084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71" y="371475"/>
                </a:moveTo>
                <a:lnTo>
                  <a:pt x="0" y="132079"/>
                </a:lnTo>
                <a:lnTo>
                  <a:pt x="180848" y="0"/>
                </a:lnTo>
                <a:lnTo>
                  <a:pt x="182371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943" y="0"/>
                </a:moveTo>
                <a:lnTo>
                  <a:pt x="0" y="162179"/>
                </a:lnTo>
                <a:lnTo>
                  <a:pt x="182245" y="371475"/>
                </a:lnTo>
                <a:lnTo>
                  <a:pt x="17894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62179"/>
                </a:lnTo>
                <a:lnTo>
                  <a:pt x="178943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81152"/>
                </a:lnTo>
                <a:lnTo>
                  <a:pt x="1814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483" y="371475"/>
                </a:moveTo>
                <a:lnTo>
                  <a:pt x="0" y="81152"/>
                </a:lnTo>
                <a:lnTo>
                  <a:pt x="182245" y="0"/>
                </a:lnTo>
                <a:lnTo>
                  <a:pt x="18148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15367"/>
                </a:lnTo>
                <a:lnTo>
                  <a:pt x="798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79883" y="371475"/>
                </a:lnTo>
                <a:lnTo>
                  <a:pt x="0" y="1536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32257"/>
                </a:lnTo>
                <a:lnTo>
                  <a:pt x="99822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99822" y="371475"/>
                </a:lnTo>
                <a:lnTo>
                  <a:pt x="0" y="3225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0" y="17780"/>
                </a:lnTo>
                <a:lnTo>
                  <a:pt x="119253" y="371475"/>
                </a:lnTo>
                <a:lnTo>
                  <a:pt x="1823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119253" y="371475"/>
                </a:lnTo>
                <a:lnTo>
                  <a:pt x="0" y="17780"/>
                </a:lnTo>
                <a:lnTo>
                  <a:pt x="18237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590" y="371475"/>
                </a:lnTo>
                <a:lnTo>
                  <a:pt x="182244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4" y="15493"/>
                </a:moveTo>
                <a:lnTo>
                  <a:pt x="156590" y="371475"/>
                </a:lnTo>
                <a:lnTo>
                  <a:pt x="0" y="0"/>
                </a:lnTo>
                <a:lnTo>
                  <a:pt x="182244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160527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160527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4063" y="371475"/>
                </a:lnTo>
                <a:lnTo>
                  <a:pt x="182372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0" y="371475"/>
                </a:lnTo>
                <a:lnTo>
                  <a:pt x="182372" y="118363"/>
                </a:lnTo>
                <a:lnTo>
                  <a:pt x="18161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182372" y="118363"/>
                </a:lnTo>
                <a:lnTo>
                  <a:pt x="0" y="371475"/>
                </a:lnTo>
                <a:lnTo>
                  <a:pt x="18161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43179"/>
                </a:lnTo>
                <a:lnTo>
                  <a:pt x="102870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2245" y="0"/>
                </a:lnTo>
                <a:lnTo>
                  <a:pt x="102870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674" y="0"/>
                </a:moveTo>
                <a:lnTo>
                  <a:pt x="0" y="353187"/>
                </a:lnTo>
                <a:lnTo>
                  <a:pt x="182244" y="371475"/>
                </a:lnTo>
                <a:lnTo>
                  <a:pt x="5867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674" y="0"/>
                </a:lnTo>
                <a:lnTo>
                  <a:pt x="182244" y="371475"/>
                </a:lnTo>
                <a:lnTo>
                  <a:pt x="0" y="353187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935" y="0"/>
                </a:moveTo>
                <a:lnTo>
                  <a:pt x="0" y="371475"/>
                </a:lnTo>
                <a:lnTo>
                  <a:pt x="182244" y="371475"/>
                </a:lnTo>
                <a:lnTo>
                  <a:pt x="12293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935" y="0"/>
                </a:lnTo>
                <a:lnTo>
                  <a:pt x="182244" y="371475"/>
                </a:lnTo>
                <a:lnTo>
                  <a:pt x="0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7" y="5665115"/>
            <a:ext cx="520700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3180" marR="5080" indent="-31115">
              <a:lnSpc>
                <a:spcPct val="67700"/>
              </a:lnSpc>
              <a:spcBef>
                <a:spcPts val="40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20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e  </a:t>
            </a:r>
            <a:r>
              <a:rPr sz="800" b="1" spc="-10" dirty="0"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328" y="5655667"/>
            <a:ext cx="731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20" dirty="0">
                <a:latin typeface="Arial"/>
                <a:cs typeface="Arial"/>
              </a:rPr>
              <a:t>QA </a:t>
            </a:r>
            <a:r>
              <a:rPr sz="800" b="1" spc="-5" dirty="0">
                <a:latin typeface="Arial"/>
                <a:cs typeface="Arial"/>
              </a:rPr>
              <a:t>/</a:t>
            </a:r>
            <a:r>
              <a:rPr sz="800" b="1" spc="-17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Standards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2748" y="5730343"/>
            <a:ext cx="3829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Gr</a:t>
            </a:r>
            <a:r>
              <a:rPr sz="800" b="1" spc="-10" dirty="0">
                <a:latin typeface="Arial"/>
                <a:cs typeface="Arial"/>
              </a:rPr>
              <a:t>oup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19651" y="5665115"/>
            <a:ext cx="548005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51435">
              <a:lnSpc>
                <a:spcPct val="67700"/>
              </a:lnSpc>
              <a:spcBef>
                <a:spcPts val="405"/>
              </a:spcBef>
            </a:pPr>
            <a:r>
              <a:rPr sz="800" b="1" spc="-15" dirty="0">
                <a:latin typeface="Arial"/>
                <a:cs typeface="Arial"/>
              </a:rPr>
              <a:t>Product  </a:t>
            </a:r>
            <a:r>
              <a:rPr sz="800" b="1" spc="-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pec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li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1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7322" y="5631893"/>
            <a:ext cx="4864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10" dirty="0">
                <a:latin typeface="Arial"/>
                <a:cs typeface="Arial"/>
              </a:rPr>
              <a:t>hni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6494" y="5708093"/>
            <a:ext cx="5480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Specialists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7364" y="1804240"/>
            <a:ext cx="958850" cy="2525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7630" algn="ctr">
              <a:lnSpc>
                <a:spcPts val="935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Programme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sz="800" b="1" spc="-10" dirty="0">
                <a:latin typeface="Arial"/>
                <a:cs typeface="Arial"/>
              </a:rPr>
              <a:t>Management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Office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8685" y="4164280"/>
            <a:ext cx="6381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Procurement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13078" y="3683255"/>
            <a:ext cx="16573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0" dirty="0">
                <a:latin typeface="Arial"/>
                <a:cs typeface="Arial"/>
              </a:rPr>
              <a:t>HR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3117" y="2942921"/>
            <a:ext cx="493396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20" dirty="0">
                <a:latin typeface="Arial"/>
                <a:cs typeface="Arial"/>
              </a:rPr>
              <a:t>x</a:t>
            </a:r>
            <a:r>
              <a:rPr sz="800" b="1" spc="-15" dirty="0">
                <a:latin typeface="Arial"/>
                <a:cs typeface="Arial"/>
              </a:rPr>
              <a:t>ecu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0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6172" y="3665602"/>
            <a:ext cx="638175" cy="2606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89230">
              <a:lnSpc>
                <a:spcPct val="103000"/>
              </a:lnSpc>
              <a:spcBef>
                <a:spcPts val="6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6781" y="4445882"/>
            <a:ext cx="46545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080" indent="-63500" algn="just">
              <a:lnSpc>
                <a:spcPct val="102099"/>
              </a:lnSpc>
              <a:spcBef>
                <a:spcPts val="120"/>
              </a:spcBef>
            </a:pP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es</a:t>
            </a:r>
            <a:r>
              <a:rPr sz="800" b="1" spc="-5" dirty="0">
                <a:latin typeface="Arial"/>
                <a:cs typeface="Arial"/>
              </a:rPr>
              <a:t>s  </a:t>
            </a:r>
            <a:r>
              <a:rPr sz="800" b="1" spc="-30" dirty="0">
                <a:latin typeface="Arial"/>
                <a:cs typeface="Arial"/>
              </a:rPr>
              <a:t>D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-25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5604" y="4451985"/>
            <a:ext cx="638175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1435">
              <a:lnSpc>
                <a:spcPts val="900"/>
              </a:lnSpc>
              <a:spcBef>
                <a:spcPts val="170"/>
              </a:spcBef>
            </a:pPr>
            <a:r>
              <a:rPr sz="800" b="1" spc="-10" dirty="0">
                <a:latin typeface="Arial"/>
                <a:cs typeface="Arial"/>
              </a:rPr>
              <a:t>IT Service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11872" y="3570478"/>
            <a:ext cx="638175" cy="2395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7465">
              <a:lnSpc>
                <a:spcPts val="790"/>
              </a:lnSpc>
              <a:spcBef>
                <a:spcPts val="260"/>
              </a:spcBef>
            </a:pPr>
            <a:r>
              <a:rPr sz="800" b="1" spc="-15" dirty="0">
                <a:latin typeface="Arial"/>
                <a:cs typeface="Arial"/>
              </a:rPr>
              <a:t>Application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93000" y="4860164"/>
            <a:ext cx="836930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49225">
              <a:lnSpc>
                <a:spcPts val="900"/>
              </a:lnSpc>
              <a:spcBef>
                <a:spcPts val="170"/>
              </a:spcBef>
            </a:pPr>
            <a:r>
              <a:rPr sz="1200" b="1" spc="-22" baseline="3472" dirty="0">
                <a:latin typeface="Arial"/>
                <a:cs typeface="Arial"/>
              </a:rPr>
              <a:t>Data </a:t>
            </a:r>
            <a:r>
              <a:rPr sz="1200" b="1" spc="-7" baseline="3472" dirty="0">
                <a:latin typeface="Arial"/>
                <a:cs typeface="Arial"/>
              </a:rPr>
              <a:t>/ </a:t>
            </a:r>
            <a:r>
              <a:rPr sz="800" b="1" spc="-10" dirty="0">
                <a:latin typeface="Arial"/>
                <a:cs typeface="Arial"/>
              </a:rPr>
              <a:t>Voice  Co</a:t>
            </a:r>
            <a:r>
              <a:rPr sz="800" b="1" spc="-20" dirty="0">
                <a:latin typeface="Arial"/>
                <a:cs typeface="Arial"/>
              </a:rPr>
              <a:t>mm</a:t>
            </a:r>
            <a:r>
              <a:rPr sz="800" b="1" spc="-10" dirty="0">
                <a:latin typeface="Arial"/>
                <a:cs typeface="Arial"/>
              </a:rPr>
              <a:t>uni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io</a:t>
            </a:r>
            <a:r>
              <a:rPr sz="800" b="1" spc="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46834" y="2209598"/>
            <a:ext cx="638175" cy="27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345">
              <a:lnSpc>
                <a:spcPct val="108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64330" y="1493014"/>
            <a:ext cx="49275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xec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5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00985" y="4380534"/>
            <a:ext cx="595630" cy="523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125"/>
              </a:spcBef>
            </a:pPr>
            <a:r>
              <a:rPr sz="800" b="1" spc="-10" dirty="0">
                <a:latin typeface="Arial"/>
                <a:cs typeface="Arial"/>
              </a:rPr>
              <a:t>Functional</a:t>
            </a:r>
            <a:r>
              <a:rPr sz="800" b="1" spc="-5" dirty="0">
                <a:latin typeface="Arial"/>
                <a:cs typeface="Arial"/>
              </a:rPr>
              <a:t> /  </a:t>
            </a:r>
            <a:r>
              <a:rPr sz="800" b="1" spc="-15" dirty="0">
                <a:latin typeface="Arial"/>
                <a:cs typeface="Arial"/>
              </a:rPr>
              <a:t>Business  Process  </a:t>
            </a:r>
            <a:r>
              <a:rPr sz="800" b="1" spc="-10" dirty="0">
                <a:latin typeface="Arial"/>
                <a:cs typeface="Arial"/>
              </a:rPr>
              <a:t>Experts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72659" y="1497839"/>
            <a:ext cx="23177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DB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15875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5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99170"/>
                </a:lnTo>
                <a:close/>
              </a:path>
              <a:path w="306704" h="344804">
                <a:moveTo>
                  <a:pt x="278728" y="333702"/>
                </a:moveTo>
                <a:lnTo>
                  <a:pt x="253492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5" y="299170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5874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3" y="216585"/>
                </a:lnTo>
                <a:lnTo>
                  <a:pt x="166881" y="215693"/>
                </a:lnTo>
                <a:lnTo>
                  <a:pt x="179577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616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65" y="299234"/>
                </a:move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78714" y="333765"/>
                </a:lnTo>
                <a:lnTo>
                  <a:pt x="283794" y="331146"/>
                </a:lnTo>
                <a:lnTo>
                  <a:pt x="292896" y="324448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99234"/>
                </a:lnTo>
                <a:close/>
              </a:path>
              <a:path w="306705" h="344804">
                <a:moveTo>
                  <a:pt x="278714" y="333765"/>
                </a:moveTo>
                <a:lnTo>
                  <a:pt x="253479" y="333765"/>
                </a:lnTo>
                <a:lnTo>
                  <a:pt x="258305" y="338210"/>
                </a:lnTo>
                <a:lnTo>
                  <a:pt x="266433" y="339226"/>
                </a:lnTo>
                <a:lnTo>
                  <a:pt x="273418" y="336496"/>
                </a:lnTo>
                <a:lnTo>
                  <a:pt x="278714" y="333765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06565" y="299234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8427" y="75161"/>
                </a:lnTo>
                <a:lnTo>
                  <a:pt x="241598" y="46870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456"/>
                </a:move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58305" y="338210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1598" y="46870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4720" y="5599671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81" y="199746"/>
                </a:lnTo>
                <a:lnTo>
                  <a:pt x="74807" y="209230"/>
                </a:lnTo>
                <a:lnTo>
                  <a:pt x="113998" y="214865"/>
                </a:lnTo>
                <a:lnTo>
                  <a:pt x="153873" y="216585"/>
                </a:lnTo>
                <a:lnTo>
                  <a:pt x="166842" y="215693"/>
                </a:lnTo>
                <a:lnTo>
                  <a:pt x="179551" y="213550"/>
                </a:lnTo>
                <a:lnTo>
                  <a:pt x="191876" y="210188"/>
                </a:lnTo>
                <a:lnTo>
                  <a:pt x="203695" y="205638"/>
                </a:lnTo>
                <a:lnTo>
                  <a:pt x="208521" y="210083"/>
                </a:lnTo>
                <a:lnTo>
                  <a:pt x="250689" y="188452"/>
                </a:lnTo>
                <a:lnTo>
                  <a:pt x="256781" y="179628"/>
                </a:lnTo>
                <a:lnTo>
                  <a:pt x="256781" y="97510"/>
                </a:lnTo>
                <a:lnTo>
                  <a:pt x="249219" y="66399"/>
                </a:lnTo>
                <a:lnTo>
                  <a:pt x="231817" y="38749"/>
                </a:lnTo>
                <a:lnTo>
                  <a:pt x="205926" y="16102"/>
                </a:lnTo>
                <a:lnTo>
                  <a:pt x="17289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2141" y="5468239"/>
            <a:ext cx="263309" cy="339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4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99170"/>
                </a:lnTo>
                <a:close/>
              </a:path>
              <a:path w="306705" h="344804">
                <a:moveTo>
                  <a:pt x="278728" y="333702"/>
                </a:moveTo>
                <a:lnTo>
                  <a:pt x="253491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5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4" y="299170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1579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4" y="216585"/>
                </a:lnTo>
                <a:lnTo>
                  <a:pt x="166881" y="215693"/>
                </a:lnTo>
                <a:lnTo>
                  <a:pt x="179578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321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8" y="299170"/>
                </a:move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78610" y="333702"/>
                </a:lnTo>
                <a:lnTo>
                  <a:pt x="283700" y="331083"/>
                </a:lnTo>
                <a:lnTo>
                  <a:pt x="292846" y="324384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99170"/>
                </a:lnTo>
                <a:close/>
              </a:path>
              <a:path w="306705" h="344804">
                <a:moveTo>
                  <a:pt x="278610" y="333702"/>
                </a:moveTo>
                <a:lnTo>
                  <a:pt x="253492" y="333702"/>
                </a:lnTo>
                <a:lnTo>
                  <a:pt x="258318" y="338147"/>
                </a:lnTo>
                <a:lnTo>
                  <a:pt x="266445" y="339175"/>
                </a:lnTo>
                <a:lnTo>
                  <a:pt x="273304" y="336432"/>
                </a:lnTo>
                <a:lnTo>
                  <a:pt x="278610" y="333702"/>
                </a:lnTo>
                <a:close/>
              </a:path>
              <a:path w="306705" h="344804">
                <a:moveTo>
                  <a:pt x="156908" y="0"/>
                </a:move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06578" y="299170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8427" y="75106"/>
                </a:lnTo>
                <a:lnTo>
                  <a:pt x="241567" y="46815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8" y="120405"/>
                </a:move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58318" y="338147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1567" y="46815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31392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57" y="199746"/>
                </a:lnTo>
                <a:lnTo>
                  <a:pt x="74755" y="209230"/>
                </a:lnTo>
                <a:lnTo>
                  <a:pt x="113924" y="214865"/>
                </a:lnTo>
                <a:lnTo>
                  <a:pt x="153796" y="216585"/>
                </a:lnTo>
                <a:lnTo>
                  <a:pt x="166754" y="215693"/>
                </a:lnTo>
                <a:lnTo>
                  <a:pt x="179450" y="213550"/>
                </a:lnTo>
                <a:lnTo>
                  <a:pt x="191766" y="210188"/>
                </a:lnTo>
                <a:lnTo>
                  <a:pt x="203581" y="205638"/>
                </a:lnTo>
                <a:lnTo>
                  <a:pt x="208533" y="210083"/>
                </a:lnTo>
                <a:lnTo>
                  <a:pt x="250630" y="188452"/>
                </a:lnTo>
                <a:lnTo>
                  <a:pt x="256666" y="179628"/>
                </a:lnTo>
                <a:lnTo>
                  <a:pt x="256666" y="97510"/>
                </a:lnTo>
                <a:lnTo>
                  <a:pt x="249177" y="66399"/>
                </a:lnTo>
                <a:lnTo>
                  <a:pt x="231806" y="38749"/>
                </a:lnTo>
                <a:lnTo>
                  <a:pt x="205910" y="16102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78813" y="5479415"/>
            <a:ext cx="263270" cy="3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19985" y="5347463"/>
            <a:ext cx="91884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Stakeholder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Types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98446" y="5811420"/>
            <a:ext cx="5118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End </a:t>
            </a:r>
            <a:r>
              <a:rPr sz="800" b="1" spc="-5" dirty="0">
                <a:latin typeface="Arial"/>
                <a:cs typeface="Arial"/>
              </a:rPr>
              <a:t>-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User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73836" y="5814468"/>
            <a:ext cx="10502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679450" algn="l"/>
              </a:tabLst>
            </a:pPr>
            <a:r>
              <a:rPr sz="800" b="1" spc="-10" dirty="0">
                <a:latin typeface="Arial"/>
                <a:cs typeface="Arial"/>
              </a:rPr>
              <a:t>Co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po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te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S</a:t>
            </a:r>
            <a:r>
              <a:rPr sz="800" b="1" spc="0" dirty="0">
                <a:latin typeface="Arial"/>
                <a:cs typeface="Arial"/>
              </a:rPr>
              <a:t>y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112007" y="5811420"/>
            <a:ext cx="34798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377052" y="2932176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80130" y="1958911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756" y="214667"/>
                </a:lnTo>
                <a:lnTo>
                  <a:pt x="179466" y="212532"/>
                </a:lnTo>
                <a:lnTo>
                  <a:pt x="191819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65319" y="5276090"/>
            <a:ext cx="263322" cy="3384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76069" y="1845564"/>
            <a:ext cx="263322" cy="339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696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822693" y="5258691"/>
            <a:ext cx="263322" cy="338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85559" y="2957576"/>
            <a:ext cx="908050" cy="1600200"/>
          </a:xfrm>
          <a:custGeom>
            <a:avLst/>
            <a:gdLst/>
            <a:ahLst/>
            <a:cxnLst/>
            <a:rect l="l" t="t" r="r" b="b"/>
            <a:pathLst>
              <a:path w="908050" h="1600200">
                <a:moveTo>
                  <a:pt x="0" y="1600200"/>
                </a:moveTo>
                <a:lnTo>
                  <a:pt x="908049" y="1600200"/>
                </a:lnTo>
                <a:lnTo>
                  <a:pt x="908049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7615173" y="4210559"/>
            <a:ext cx="675640" cy="246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" marR="5080" indent="-17780">
              <a:lnSpc>
                <a:spcPts val="840"/>
              </a:lnSpc>
              <a:spcBef>
                <a:spcPts val="219"/>
              </a:spcBef>
            </a:pP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5" dirty="0">
                <a:latin typeface="Arial"/>
                <a:cs typeface="Arial"/>
              </a:rPr>
              <a:t>fr</a:t>
            </a:r>
            <a:r>
              <a:rPr sz="800" b="1" spc="-15" dirty="0">
                <a:latin typeface="Arial"/>
                <a:cs typeface="Arial"/>
              </a:rPr>
              <a:t>as</a:t>
            </a:r>
            <a:r>
              <a:rPr sz="800" b="1" spc="-5" dirty="0">
                <a:latin typeface="Arial"/>
                <a:cs typeface="Arial"/>
              </a:rPr>
              <a:t>tr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c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re  </a:t>
            </a:r>
            <a:r>
              <a:rPr sz="800" b="1" spc="-10" dirty="0"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3002789" y="1773301"/>
            <a:ext cx="4290821" cy="3240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4473" y="331675"/>
            <a:ext cx="64179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Metamodelo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Conteúdo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00936"/>
            <a:ext cx="9152255" cy="42341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85"/>
              </a:spcBef>
            </a:pPr>
            <a:r>
              <a:rPr sz="2400" dirty="0">
                <a:latin typeface="Arial"/>
                <a:cs typeface="Arial"/>
              </a:rPr>
              <a:t>O metamodelo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fornece definições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todos </a:t>
            </a:r>
            <a:r>
              <a:rPr sz="2400" spc="-5" dirty="0">
                <a:latin typeface="Arial"/>
                <a:cs typeface="Arial"/>
              </a:rPr>
              <a:t>os tipos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construção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 </a:t>
            </a:r>
            <a:r>
              <a:rPr sz="2400" spc="-10" dirty="0">
                <a:latin typeface="Arial"/>
                <a:cs typeface="Arial"/>
              </a:rPr>
              <a:t>existir, </a:t>
            </a:r>
            <a:r>
              <a:rPr sz="2400" dirty="0">
                <a:latin typeface="Arial"/>
                <a:cs typeface="Arial"/>
              </a:rPr>
              <a:t>mostrando como </a:t>
            </a:r>
            <a:r>
              <a:rPr sz="2400" spc="-5" dirty="0">
                <a:latin typeface="Arial"/>
                <a:cs typeface="Arial"/>
              </a:rPr>
              <a:t>eles  podem ser descritos e </a:t>
            </a:r>
            <a:r>
              <a:rPr sz="2400" dirty="0">
                <a:latin typeface="Arial"/>
                <a:cs typeface="Arial"/>
              </a:rPr>
              <a:t>relacionados </a:t>
            </a:r>
            <a:r>
              <a:rPr sz="2400" spc="-5" dirty="0">
                <a:latin typeface="Arial"/>
                <a:cs typeface="Arial"/>
              </a:rPr>
              <a:t>entre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si.</a:t>
            </a:r>
            <a:endParaRPr sz="2400">
              <a:latin typeface="Arial"/>
              <a:cs typeface="Arial"/>
            </a:endParaRPr>
          </a:p>
          <a:p>
            <a:pPr marL="356870" marR="519430" indent="-344170">
              <a:lnSpc>
                <a:spcPts val="2590"/>
              </a:lnSpc>
              <a:spcBef>
                <a:spcPts val="6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Ao criar e gerenciar arquiteturas, é necessário </a:t>
            </a:r>
            <a:r>
              <a:rPr sz="2400" dirty="0">
                <a:latin typeface="Arial"/>
                <a:cs typeface="Arial"/>
              </a:rPr>
              <a:t>considerar  </a:t>
            </a:r>
            <a:r>
              <a:rPr sz="2400" spc="-5" dirty="0">
                <a:latin typeface="Arial"/>
                <a:cs typeface="Arial"/>
              </a:rPr>
              <a:t>questões </a:t>
            </a:r>
            <a:r>
              <a:rPr sz="2400" dirty="0">
                <a:latin typeface="Arial"/>
                <a:cs typeface="Arial"/>
              </a:rPr>
              <a:t>tais como </a:t>
            </a:r>
            <a:r>
              <a:rPr sz="2400" spc="-5" dirty="0">
                <a:latin typeface="Arial"/>
                <a:cs typeface="Arial"/>
              </a:rPr>
              <a:t>serviços de negócios, </a:t>
            </a:r>
            <a:r>
              <a:rPr sz="2400" dirty="0">
                <a:latin typeface="Arial"/>
                <a:cs typeface="Arial"/>
              </a:rPr>
              <a:t>atores, </a:t>
            </a:r>
            <a:r>
              <a:rPr sz="2400" spc="-5" dirty="0">
                <a:latin typeface="Arial"/>
                <a:cs typeface="Arial"/>
              </a:rPr>
              <a:t>aplicações,  entidades de dados, 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tecnologia.</a:t>
            </a:r>
            <a:endParaRPr sz="2400">
              <a:latin typeface="Arial"/>
              <a:cs typeface="Arial"/>
            </a:endParaRPr>
          </a:p>
          <a:p>
            <a:pPr marL="356870" marR="552450" indent="-344170">
              <a:lnSpc>
                <a:spcPct val="90100"/>
              </a:lnSpc>
              <a:spcBef>
                <a:spcPts val="54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metamodelo destaca estas </a:t>
            </a:r>
            <a:r>
              <a:rPr sz="2400" spc="-5" dirty="0">
                <a:latin typeface="Arial"/>
                <a:cs typeface="Arial"/>
              </a:rPr>
              <a:t>questões, </a:t>
            </a:r>
            <a:r>
              <a:rPr sz="2400" dirty="0">
                <a:latin typeface="Arial"/>
                <a:cs typeface="Arial"/>
              </a:rPr>
              <a:t>mostra </a:t>
            </a:r>
            <a:r>
              <a:rPr sz="2400" spc="-5" dirty="0">
                <a:latin typeface="Arial"/>
                <a:cs typeface="Arial"/>
              </a:rPr>
              <a:t>seus  </a:t>
            </a:r>
            <a:r>
              <a:rPr sz="2400" dirty="0">
                <a:latin typeface="Arial"/>
                <a:cs typeface="Arial"/>
              </a:rPr>
              <a:t>relacionamentos e identifica artefatos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 ser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usados  </a:t>
            </a:r>
            <a:r>
              <a:rPr sz="2400" spc="-5" dirty="0">
                <a:latin typeface="Arial"/>
                <a:cs typeface="Arial"/>
              </a:rPr>
              <a:t>para representá-las de </a:t>
            </a:r>
            <a:r>
              <a:rPr sz="2400" dirty="0">
                <a:latin typeface="Arial"/>
                <a:cs typeface="Arial"/>
              </a:rPr>
              <a:t>forma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consistente.</a:t>
            </a:r>
            <a:endParaRPr sz="2400">
              <a:latin typeface="Arial"/>
              <a:cs typeface="Arial"/>
            </a:endParaRPr>
          </a:p>
          <a:p>
            <a:pPr marL="356870" marR="12700" indent="-344170">
              <a:lnSpc>
                <a:spcPct val="901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metamodelo também pode ser usado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fornecer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orientação  às organizações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desejem implementar </a:t>
            </a:r>
            <a:r>
              <a:rPr sz="2400" spc="-5" dirty="0">
                <a:latin typeface="Arial"/>
                <a:cs typeface="Arial"/>
              </a:rPr>
              <a:t>sua arquitetura  </a:t>
            </a:r>
            <a:r>
              <a:rPr sz="2400" dirty="0">
                <a:latin typeface="Arial"/>
                <a:cs typeface="Arial"/>
              </a:rPr>
              <a:t>usando uma ferramenta de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3" y="242774"/>
            <a:ext cx="909955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Metamodelo de Conteúdo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(Simplificado)</a:t>
            </a:r>
          </a:p>
        </p:txBody>
      </p:sp>
      <p:sp>
        <p:nvSpPr>
          <p:cNvPr id="3" name="object 3"/>
          <p:cNvSpPr/>
          <p:nvPr/>
        </p:nvSpPr>
        <p:spPr>
          <a:xfrm>
            <a:off x="350836" y="1260477"/>
            <a:ext cx="9555163" cy="4689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2848" y="981077"/>
            <a:ext cx="7410577" cy="515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055" y="242774"/>
            <a:ext cx="86785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Metamodelo de Conteúdo</a:t>
            </a:r>
            <a:r>
              <a:rPr sz="4000" i="0" spc="-18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(Detalhado)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3218" y="244602"/>
            <a:ext cx="717677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Metamodelo de Conteúdo</a:t>
            </a:r>
            <a:r>
              <a:rPr sz="4000" i="0" spc="-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Base</a:t>
            </a:r>
          </a:p>
        </p:txBody>
      </p:sp>
      <p:sp>
        <p:nvSpPr>
          <p:cNvPr id="3" name="object 3"/>
          <p:cNvSpPr/>
          <p:nvPr/>
        </p:nvSpPr>
        <p:spPr>
          <a:xfrm>
            <a:off x="194336" y="1033463"/>
            <a:ext cx="9594723" cy="520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295" y="331675"/>
            <a:ext cx="54248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Full Content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Metamodel</a:t>
            </a:r>
          </a:p>
        </p:txBody>
      </p:sp>
      <p:sp>
        <p:nvSpPr>
          <p:cNvPr id="3" name="object 3"/>
          <p:cNvSpPr/>
          <p:nvPr/>
        </p:nvSpPr>
        <p:spPr>
          <a:xfrm>
            <a:off x="701676" y="77851"/>
            <a:ext cx="9204324" cy="6014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 descr="Slide1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29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 descr="Slide1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"/>
            <a:ext cx="9906000" cy="68400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331675"/>
            <a:ext cx="395351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-5" dirty="0">
                <a:latin typeface="Arial"/>
                <a:cs typeface="Arial"/>
              </a:rPr>
              <a:t>PPM </a:t>
            </a:r>
            <a:r>
              <a:rPr sz="4000" i="0" dirty="0">
                <a:latin typeface="Arial"/>
                <a:cs typeface="Arial"/>
              </a:rPr>
              <a:t>-</a:t>
            </a:r>
            <a:r>
              <a:rPr sz="4000" i="0" spc="-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Benefícios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65551"/>
            <a:ext cx="8815070" cy="433618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Eliminação de projetos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duplicados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Combinação de projetos </a:t>
            </a:r>
            <a:r>
              <a:rPr sz="2000" spc="-10" dirty="0">
                <a:latin typeface="Arial"/>
                <a:cs typeface="Arial"/>
              </a:rPr>
              <a:t>gerando </a:t>
            </a:r>
            <a:r>
              <a:rPr sz="2000" spc="-5" dirty="0">
                <a:latin typeface="Arial"/>
                <a:cs typeface="Arial"/>
              </a:rPr>
              <a:t>economias 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escala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Eliminação de projetos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não-estratégicos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Redução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prioridade </a:t>
            </a:r>
            <a:r>
              <a:rPr sz="2000" spc="-5" dirty="0">
                <a:latin typeface="Arial"/>
                <a:cs typeface="Arial"/>
              </a:rPr>
              <a:t>de projetos </a:t>
            </a:r>
            <a:r>
              <a:rPr sz="2000" spc="-10" dirty="0">
                <a:latin typeface="Arial"/>
                <a:cs typeface="Arial"/>
              </a:rPr>
              <a:t>necessários </a:t>
            </a:r>
            <a:r>
              <a:rPr sz="2000" spc="0" dirty="0">
                <a:latin typeface="Arial"/>
                <a:cs typeface="Arial"/>
              </a:rPr>
              <a:t>mas </a:t>
            </a:r>
            <a:r>
              <a:rPr sz="2000" dirty="0">
                <a:latin typeface="Arial"/>
                <a:cs typeface="Arial"/>
              </a:rPr>
              <a:t>menos </a:t>
            </a:r>
            <a:r>
              <a:rPr sz="2000" spc="-5" dirty="0">
                <a:latin typeface="Arial"/>
                <a:cs typeface="Arial"/>
              </a:rPr>
              <a:t>importantes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urgentes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Aumento da </a:t>
            </a:r>
            <a:r>
              <a:rPr sz="2000" spc="-10" dirty="0">
                <a:latin typeface="Arial"/>
                <a:cs typeface="Arial"/>
              </a:rPr>
              <a:t>prioridade </a:t>
            </a:r>
            <a:r>
              <a:rPr sz="2000" spc="-5" dirty="0">
                <a:latin typeface="Arial"/>
                <a:cs typeface="Arial"/>
              </a:rPr>
              <a:t>de projetos </a:t>
            </a:r>
            <a:r>
              <a:rPr sz="2000" spc="-10" dirty="0">
                <a:latin typeface="Arial"/>
                <a:cs typeface="Arial"/>
              </a:rPr>
              <a:t>estratégicos </a:t>
            </a:r>
            <a:r>
              <a:rPr sz="2000" spc="0" dirty="0">
                <a:latin typeface="Arial"/>
                <a:cs typeface="Arial"/>
              </a:rPr>
              <a:t>mas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baixa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visibilidade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clara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interdependência entre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projetos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4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Orienta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formação </a:t>
            </a:r>
            <a:r>
              <a:rPr sz="1700" spc="-10" dirty="0">
                <a:latin typeface="Arial"/>
                <a:cs typeface="Arial"/>
              </a:rPr>
              <a:t>de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equipes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Orienta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10" dirty="0">
                <a:latin typeface="Arial"/>
                <a:cs typeface="Arial"/>
              </a:rPr>
              <a:t>coordenação no </a:t>
            </a:r>
            <a:r>
              <a:rPr sz="1700" spc="-5" dirty="0">
                <a:latin typeface="Arial"/>
                <a:cs typeface="Arial"/>
              </a:rPr>
              <a:t>tempo </a:t>
            </a:r>
            <a:r>
              <a:rPr sz="1700" spc="-10" dirty="0">
                <a:latin typeface="Arial"/>
                <a:cs typeface="Arial"/>
              </a:rPr>
              <a:t>de diferentes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projetos</a:t>
            </a:r>
            <a:endParaRPr sz="17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3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Otimização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alocação </a:t>
            </a:r>
            <a:r>
              <a:rPr sz="2000" spc="-5" dirty="0">
                <a:latin typeface="Arial"/>
                <a:cs typeface="Arial"/>
              </a:rPr>
              <a:t>de recursos 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talentos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10" dirty="0">
                <a:latin typeface="Arial"/>
                <a:cs typeface="Arial"/>
              </a:rPr>
              <a:t>Habilidades das pessoas usadas onde </a:t>
            </a:r>
            <a:r>
              <a:rPr sz="1700" spc="-5" dirty="0">
                <a:latin typeface="Arial"/>
                <a:cs typeface="Arial"/>
              </a:rPr>
              <a:t>contam</a:t>
            </a:r>
            <a:r>
              <a:rPr sz="1700" spc="24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mais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ts val="1930"/>
              </a:lnSpc>
              <a:spcBef>
                <a:spcPts val="220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Visão clara do </a:t>
            </a:r>
            <a:r>
              <a:rPr sz="1700" spc="-10" dirty="0">
                <a:latin typeface="Arial"/>
                <a:cs typeface="Arial"/>
              </a:rPr>
              <a:t>que deve </a:t>
            </a:r>
            <a:r>
              <a:rPr sz="1700" spc="-5" dirty="0">
                <a:latin typeface="Arial"/>
                <a:cs typeface="Arial"/>
              </a:rPr>
              <a:t>ser feito pela “prata-da-casa” </a:t>
            </a:r>
            <a:r>
              <a:rPr sz="1700" dirty="0">
                <a:latin typeface="Arial"/>
                <a:cs typeface="Arial"/>
              </a:rPr>
              <a:t>e o </a:t>
            </a:r>
            <a:r>
              <a:rPr sz="1700" spc="-10" dirty="0">
                <a:latin typeface="Arial"/>
                <a:cs typeface="Arial"/>
              </a:rPr>
              <a:t>que pode </a:t>
            </a:r>
            <a:r>
              <a:rPr sz="1700" dirty="0">
                <a:latin typeface="Arial"/>
                <a:cs typeface="Arial"/>
              </a:rPr>
              <a:t>/ </a:t>
            </a:r>
            <a:r>
              <a:rPr sz="1700" spc="-10" dirty="0">
                <a:latin typeface="Arial"/>
                <a:cs typeface="Arial"/>
              </a:rPr>
              <a:t>deve</a:t>
            </a:r>
            <a:r>
              <a:rPr sz="1700" spc="33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ser</a:t>
            </a:r>
            <a:endParaRPr sz="1700">
              <a:latin typeface="Arial"/>
              <a:cs typeface="Arial"/>
            </a:endParaRPr>
          </a:p>
          <a:p>
            <a:pPr marL="756285">
              <a:lnSpc>
                <a:spcPts val="1930"/>
              </a:lnSpc>
            </a:pPr>
            <a:r>
              <a:rPr sz="1700" spc="-5" dirty="0">
                <a:latin typeface="Arial"/>
                <a:cs typeface="Arial"/>
              </a:rPr>
              <a:t>terceirizado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Identificação </a:t>
            </a:r>
            <a:r>
              <a:rPr sz="1700" spc="-10" dirty="0">
                <a:latin typeface="Arial"/>
                <a:cs typeface="Arial"/>
              </a:rPr>
              <a:t>de necessidades de </a:t>
            </a:r>
            <a:r>
              <a:rPr sz="1700" spc="-5" dirty="0">
                <a:latin typeface="Arial"/>
                <a:cs typeface="Arial"/>
              </a:rPr>
              <a:t>contratação </a:t>
            </a:r>
            <a:r>
              <a:rPr sz="1700" dirty="0">
                <a:latin typeface="Arial"/>
                <a:cs typeface="Arial"/>
              </a:rPr>
              <a:t>e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treinamento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331675"/>
            <a:ext cx="60445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Extensões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Metamodelo</a:t>
            </a:r>
          </a:p>
        </p:txBody>
      </p:sp>
      <p:sp>
        <p:nvSpPr>
          <p:cNvPr id="3" name="object 3"/>
          <p:cNvSpPr/>
          <p:nvPr/>
        </p:nvSpPr>
        <p:spPr>
          <a:xfrm>
            <a:off x="247650" y="1676400"/>
            <a:ext cx="9410700" cy="394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650" y="2819400"/>
            <a:ext cx="9410700" cy="762000"/>
          </a:xfrm>
          <a:custGeom>
            <a:avLst/>
            <a:gdLst/>
            <a:ahLst/>
            <a:cxnLst/>
            <a:rect l="l" t="t" r="r" b="b"/>
            <a:pathLst>
              <a:path w="9410700" h="762000">
                <a:moveTo>
                  <a:pt x="0" y="762000"/>
                </a:moveTo>
                <a:lnTo>
                  <a:pt x="9410700" y="762000"/>
                </a:lnTo>
                <a:lnTo>
                  <a:pt x="94107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561" y="331675"/>
            <a:ext cx="57670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64117"/>
            <a:ext cx="4391660" cy="362200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4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Escopo:</a:t>
            </a:r>
            <a:endParaRPr sz="1800">
              <a:latin typeface="Arial"/>
              <a:cs typeface="Arial"/>
            </a:endParaRPr>
          </a:p>
          <a:p>
            <a:pPr marL="756285" marR="100330" lvl="1" indent="-286385">
              <a:lnSpc>
                <a:spcPts val="151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habilidade de aplicar medições </a:t>
            </a:r>
            <a:r>
              <a:rPr sz="1400" spc="-15" dirty="0">
                <a:latin typeface="Arial"/>
                <a:cs typeface="Arial"/>
              </a:rPr>
              <a:t>para  </a:t>
            </a:r>
            <a:r>
              <a:rPr sz="1400" spc="-10" dirty="0">
                <a:latin typeface="Arial"/>
                <a:cs typeface="Arial"/>
              </a:rPr>
              <a:t>objetivos e, </a:t>
            </a:r>
            <a:r>
              <a:rPr sz="1400" spc="-15" dirty="0">
                <a:latin typeface="Arial"/>
                <a:cs typeface="Arial"/>
              </a:rPr>
              <a:t>em </a:t>
            </a:r>
            <a:r>
              <a:rPr sz="1400" spc="-10" dirty="0">
                <a:latin typeface="Arial"/>
                <a:cs typeface="Arial"/>
              </a:rPr>
              <a:t>seguida, ligar essas medidas 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serviços</a:t>
            </a:r>
            <a:endParaRPr sz="1400">
              <a:latin typeface="Arial"/>
              <a:cs typeface="Arial"/>
            </a:endParaRPr>
          </a:p>
          <a:p>
            <a:pPr marL="756285" marR="17780" lvl="1" indent="-286385">
              <a:lnSpc>
                <a:spcPct val="90100"/>
              </a:lnSpc>
              <a:spcBef>
                <a:spcPts val="3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A capacidade de aplicar contratos </a:t>
            </a:r>
            <a:r>
              <a:rPr sz="1400" spc="-5" dirty="0">
                <a:latin typeface="Arial"/>
                <a:cs typeface="Arial"/>
              </a:rPr>
              <a:t>à  </a:t>
            </a:r>
            <a:r>
              <a:rPr sz="1400" spc="-10" dirty="0">
                <a:latin typeface="Arial"/>
                <a:cs typeface="Arial"/>
              </a:rPr>
              <a:t>comunicação de serviço ou interações de  serviços com os usuários </a:t>
            </a:r>
            <a:r>
              <a:rPr sz="1400" spc="-5" dirty="0">
                <a:latin typeface="Arial"/>
                <a:cs typeface="Arial"/>
              </a:rPr>
              <a:t>e </a:t>
            </a:r>
            <a:r>
              <a:rPr sz="1400" spc="-10" dirty="0">
                <a:latin typeface="Arial"/>
                <a:cs typeface="Arial"/>
              </a:rPr>
              <a:t>sistemas</a:t>
            </a:r>
            <a:r>
              <a:rPr sz="1400" spc="1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externos</a:t>
            </a:r>
            <a:endParaRPr sz="1400">
              <a:latin typeface="Arial"/>
              <a:cs typeface="Arial"/>
            </a:endParaRPr>
          </a:p>
          <a:p>
            <a:pPr marL="756285" marR="72390" lvl="1" indent="-286385">
              <a:lnSpc>
                <a:spcPct val="9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A capacidade </a:t>
            </a:r>
            <a:r>
              <a:rPr sz="1400" spc="-15" dirty="0">
                <a:latin typeface="Arial"/>
                <a:cs typeface="Arial"/>
              </a:rPr>
              <a:t>para </a:t>
            </a:r>
            <a:r>
              <a:rPr sz="1400" spc="-10" dirty="0">
                <a:latin typeface="Arial"/>
                <a:cs typeface="Arial"/>
              </a:rPr>
              <a:t>definir as </a:t>
            </a:r>
            <a:r>
              <a:rPr sz="1400" spc="-15" dirty="0">
                <a:latin typeface="Arial"/>
                <a:cs typeface="Arial"/>
              </a:rPr>
              <a:t>qualidades  </a:t>
            </a:r>
            <a:r>
              <a:rPr sz="1400" spc="-10" dirty="0">
                <a:latin typeface="Arial"/>
                <a:cs typeface="Arial"/>
              </a:rPr>
              <a:t>reutilizáveis de serviço que definem um perfil  de </a:t>
            </a:r>
            <a:r>
              <a:rPr sz="1400" spc="-15" dirty="0">
                <a:latin typeface="Arial"/>
                <a:cs typeface="Arial"/>
              </a:rPr>
              <a:t>nível </a:t>
            </a:r>
            <a:r>
              <a:rPr sz="1400" spc="-10" dirty="0">
                <a:latin typeface="Arial"/>
                <a:cs typeface="Arial"/>
              </a:rPr>
              <a:t>de serviço </a:t>
            </a:r>
            <a:r>
              <a:rPr sz="1400" spc="-15" dirty="0">
                <a:latin typeface="Arial"/>
                <a:cs typeface="Arial"/>
              </a:rPr>
              <a:t>que pode </a:t>
            </a:r>
            <a:r>
              <a:rPr sz="1400" spc="-10" dirty="0">
                <a:latin typeface="Arial"/>
                <a:cs typeface="Arial"/>
              </a:rPr>
              <a:t>ser utilizado </a:t>
            </a:r>
            <a:r>
              <a:rPr sz="1400" spc="-15" dirty="0">
                <a:latin typeface="Arial"/>
                <a:cs typeface="Arial"/>
              </a:rPr>
              <a:t>em  </a:t>
            </a:r>
            <a:r>
              <a:rPr sz="1400" spc="-10" dirty="0">
                <a:latin typeface="Arial"/>
                <a:cs typeface="Arial"/>
              </a:rPr>
              <a:t>contratos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ts val="1595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Criação de diagramas adicionais </a:t>
            </a:r>
            <a:r>
              <a:rPr sz="1400" spc="-15" dirty="0">
                <a:latin typeface="Arial"/>
                <a:cs typeface="Arial"/>
              </a:rPr>
              <a:t>para</a:t>
            </a:r>
            <a:r>
              <a:rPr sz="1400" spc="1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mostrar</a:t>
            </a:r>
            <a:endParaRPr sz="1400">
              <a:latin typeface="Arial"/>
              <a:cs typeface="Arial"/>
            </a:endParaRPr>
          </a:p>
          <a:p>
            <a:pPr marL="756285">
              <a:lnSpc>
                <a:spcPts val="1595"/>
              </a:lnSpc>
            </a:pP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propriedade </a:t>
            </a:r>
            <a:r>
              <a:rPr sz="1400" spc="-5" dirty="0">
                <a:latin typeface="Arial"/>
                <a:cs typeface="Arial"/>
              </a:rPr>
              <a:t>e </a:t>
            </a:r>
            <a:r>
              <a:rPr sz="1400" spc="-10" dirty="0">
                <a:latin typeface="Arial"/>
                <a:cs typeface="Arial"/>
              </a:rPr>
              <a:t>gestão de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sistemas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Diagramas adicionais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serem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criados: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1825"/>
              </a:lnSpc>
              <a:spcBef>
                <a:spcPts val="20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 de </a:t>
            </a:r>
            <a:r>
              <a:rPr sz="1600" spc="-5" dirty="0">
                <a:latin typeface="Arial"/>
                <a:cs typeface="Arial"/>
              </a:rPr>
              <a:t>Gerenciabilidade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Corporação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651" y="1295400"/>
            <a:ext cx="4641723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561" y="331675"/>
            <a:ext cx="57670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322958"/>
            <a:ext cx="4375150" cy="4396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Esta extensão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utilizado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nas seguintes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situações:</a:t>
            </a:r>
            <a:endParaRPr sz="2000">
              <a:latin typeface="Arial"/>
              <a:cs typeface="Arial"/>
            </a:endParaRPr>
          </a:p>
          <a:p>
            <a:pPr marL="756285" marR="83820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Quando </a:t>
            </a: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organização </a:t>
            </a:r>
            <a:r>
              <a:rPr sz="1800" dirty="0">
                <a:latin typeface="Arial"/>
                <a:cs typeface="Arial"/>
              </a:rPr>
              <a:t>está  </a:t>
            </a:r>
            <a:r>
              <a:rPr sz="1800" spc="-5" dirty="0">
                <a:latin typeface="Arial"/>
                <a:cs typeface="Arial"/>
              </a:rPr>
              <a:t>considerando </a:t>
            </a:r>
            <a:r>
              <a:rPr sz="1800" dirty="0">
                <a:latin typeface="Arial"/>
                <a:cs typeface="Arial"/>
              </a:rPr>
              <a:t>mudança em </a:t>
            </a:r>
            <a:r>
              <a:rPr sz="1800" spc="-10" dirty="0">
                <a:latin typeface="Arial"/>
                <a:cs typeface="Arial"/>
              </a:rPr>
              <a:t>TI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  </a:t>
            </a:r>
            <a:r>
              <a:rPr sz="1800" spc="-5" dirty="0">
                <a:latin typeface="Arial"/>
                <a:cs typeface="Arial"/>
              </a:rPr>
              <a:t>irá </a:t>
            </a:r>
            <a:r>
              <a:rPr sz="1800" dirty="0">
                <a:latin typeface="Arial"/>
                <a:cs typeface="Arial"/>
              </a:rPr>
              <a:t>resultar </a:t>
            </a:r>
            <a:r>
              <a:rPr sz="1800" spc="-5" dirty="0">
                <a:latin typeface="Arial"/>
                <a:cs typeface="Arial"/>
              </a:rPr>
              <a:t>em um </a:t>
            </a:r>
            <a:r>
              <a:rPr sz="1800" dirty="0">
                <a:latin typeface="Arial"/>
                <a:cs typeface="Arial"/>
              </a:rPr>
              <a:t>impacto  </a:t>
            </a:r>
            <a:r>
              <a:rPr sz="1800" spc="-5" dirty="0">
                <a:latin typeface="Arial"/>
                <a:cs typeface="Arial"/>
              </a:rPr>
              <a:t>significativo para os </a:t>
            </a:r>
            <a:r>
              <a:rPr sz="1800" dirty="0">
                <a:latin typeface="Arial"/>
                <a:cs typeface="Arial"/>
              </a:rPr>
              <a:t>modelos  </a:t>
            </a:r>
            <a:r>
              <a:rPr sz="1800" spc="-5" dirty="0">
                <a:latin typeface="Arial"/>
                <a:cs typeface="Arial"/>
              </a:rPr>
              <a:t>existentes de governança  </a:t>
            </a:r>
            <a:r>
              <a:rPr sz="1800" dirty="0">
                <a:latin typeface="Arial"/>
                <a:cs typeface="Arial"/>
              </a:rPr>
              <a:t>operacionais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Quando </a:t>
            </a: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organização </a:t>
            </a:r>
            <a:r>
              <a:rPr sz="1800" dirty="0">
                <a:latin typeface="Arial"/>
                <a:cs typeface="Arial"/>
              </a:rPr>
              <a:t>tem  requisitos </a:t>
            </a:r>
            <a:r>
              <a:rPr sz="1800" spc="-5" dirty="0">
                <a:latin typeface="Arial"/>
                <a:cs typeface="Arial"/>
              </a:rPr>
              <a:t>granulares para os níveis 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serviço </a:t>
            </a:r>
            <a:r>
              <a:rPr sz="1800" dirty="0">
                <a:latin typeface="Arial"/>
                <a:cs typeface="Arial"/>
              </a:rPr>
              <a:t>que diferem de </a:t>
            </a:r>
            <a:r>
              <a:rPr sz="1800" spc="-5" dirty="0">
                <a:latin typeface="Arial"/>
                <a:cs typeface="Arial"/>
              </a:rPr>
              <a:t>serviço  para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serviço</a:t>
            </a:r>
            <a:endParaRPr sz="1800">
              <a:latin typeface="Arial"/>
              <a:cs typeface="Arial"/>
            </a:endParaRPr>
          </a:p>
          <a:p>
            <a:pPr marL="756285" marR="4064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Quando </a:t>
            </a: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organização </a:t>
            </a:r>
            <a:r>
              <a:rPr sz="1800" dirty="0">
                <a:latin typeface="Arial"/>
                <a:cs typeface="Arial"/>
              </a:rPr>
              <a:t>está  procurando transformar sua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prática  </a:t>
            </a:r>
            <a:r>
              <a:rPr sz="1800" spc="-5" dirty="0">
                <a:latin typeface="Arial"/>
                <a:cs typeface="Arial"/>
              </a:rPr>
              <a:t>de governança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operacional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651" y="1295400"/>
            <a:ext cx="4641723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040" y="331675"/>
            <a:ext cx="49434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Serviços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565635"/>
            <a:ext cx="4005580" cy="31667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Escopo:</a:t>
            </a:r>
            <a:endParaRPr sz="2000">
              <a:latin typeface="Arial"/>
              <a:cs typeface="Arial"/>
            </a:endParaRPr>
          </a:p>
          <a:p>
            <a:pPr marL="756285" marR="6350" lvl="1" indent="-286385" algn="just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Criação </a:t>
            </a:r>
            <a:r>
              <a:rPr sz="1800" spc="-5" dirty="0">
                <a:latin typeface="Arial"/>
                <a:cs typeface="Arial"/>
              </a:rPr>
              <a:t>de serviços de </a:t>
            </a:r>
            <a:r>
              <a:rPr sz="1800" dirty="0">
                <a:latin typeface="Arial"/>
                <a:cs typeface="Arial"/>
              </a:rPr>
              <a:t>SI como  uma </a:t>
            </a:r>
            <a:r>
              <a:rPr sz="1800" spc="-5" dirty="0">
                <a:latin typeface="Arial"/>
                <a:cs typeface="Arial"/>
              </a:rPr>
              <a:t>extensão </a:t>
            </a:r>
            <a:r>
              <a:rPr sz="1800" dirty="0">
                <a:latin typeface="Arial"/>
                <a:cs typeface="Arial"/>
              </a:rPr>
              <a:t>de um </a:t>
            </a:r>
            <a:r>
              <a:rPr sz="1800" spc="-5" dirty="0">
                <a:latin typeface="Arial"/>
                <a:cs typeface="Arial"/>
              </a:rPr>
              <a:t>serviço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  negócio</a:t>
            </a:r>
            <a:endParaRPr sz="1800">
              <a:latin typeface="Arial"/>
              <a:cs typeface="Arial"/>
            </a:endParaRPr>
          </a:p>
          <a:p>
            <a:pPr marL="356870" marR="22542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Diagramas </a:t>
            </a:r>
            <a:r>
              <a:rPr sz="2000" spc="-10" dirty="0">
                <a:latin typeface="Arial"/>
                <a:cs typeface="Arial"/>
              </a:rPr>
              <a:t>adicionais </a:t>
            </a:r>
            <a:r>
              <a:rPr sz="2000" spc="-5" dirty="0">
                <a:latin typeface="Arial"/>
                <a:cs typeface="Arial"/>
              </a:rPr>
              <a:t>a serem  </a:t>
            </a:r>
            <a:r>
              <a:rPr sz="2000" spc="-10" dirty="0">
                <a:latin typeface="Arial"/>
                <a:cs typeface="Arial"/>
              </a:rPr>
              <a:t>criados:</a:t>
            </a:r>
            <a:endParaRPr sz="2000">
              <a:latin typeface="Arial"/>
              <a:cs typeface="Arial"/>
            </a:endParaRPr>
          </a:p>
          <a:p>
            <a:pPr marL="756285" marR="5080" lvl="1" indent="-286385" algn="just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Diagramas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Casos </a:t>
            </a:r>
            <a:r>
              <a:rPr sz="1800" spc="-5" dirty="0">
                <a:latin typeface="Arial"/>
                <a:cs typeface="Arial"/>
              </a:rPr>
              <a:t>de Uso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Diagrama </a:t>
            </a:r>
            <a:r>
              <a:rPr sz="1800" spc="-5" dirty="0">
                <a:latin typeface="Arial"/>
                <a:cs typeface="Arial"/>
              </a:rPr>
              <a:t>de Decomposição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Organização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200" y="1660527"/>
            <a:ext cx="4622800" cy="3140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040" y="331675"/>
            <a:ext cx="49434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Serviços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152857"/>
            <a:ext cx="4432300" cy="445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Esta </a:t>
            </a:r>
            <a:r>
              <a:rPr sz="1800" spc="-5" dirty="0">
                <a:latin typeface="Arial"/>
                <a:cs typeface="Arial"/>
              </a:rPr>
              <a:t>extensão deve </a:t>
            </a:r>
            <a:r>
              <a:rPr sz="1800" dirty="0">
                <a:latin typeface="Arial"/>
                <a:cs typeface="Arial"/>
              </a:rPr>
              <a:t>ser usada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seguintes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situações:</a:t>
            </a:r>
            <a:endParaRPr sz="1800">
              <a:latin typeface="Arial"/>
              <a:cs typeface="Arial"/>
            </a:endParaRPr>
          </a:p>
          <a:p>
            <a:pPr marL="756285" marR="33020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Quando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spc="-5" dirty="0">
                <a:latin typeface="Arial"/>
                <a:cs typeface="Arial"/>
              </a:rPr>
              <a:t>negócio </a:t>
            </a:r>
            <a:r>
              <a:rPr sz="1600" dirty="0">
                <a:latin typeface="Arial"/>
                <a:cs typeface="Arial"/>
              </a:rPr>
              <a:t>tem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dirty="0">
                <a:latin typeface="Arial"/>
                <a:cs typeface="Arial"/>
              </a:rPr>
              <a:t>definição  </a:t>
            </a:r>
            <a:r>
              <a:rPr sz="1600" spc="-5" dirty="0">
                <a:latin typeface="Arial"/>
                <a:cs typeface="Arial"/>
              </a:rPr>
              <a:t>predefinida de seus serviços que não </a:t>
            </a:r>
            <a:r>
              <a:rPr sz="1600" dirty="0">
                <a:latin typeface="Arial"/>
                <a:cs typeface="Arial"/>
              </a:rPr>
              <a:t>se  </a:t>
            </a:r>
            <a:r>
              <a:rPr sz="1600" spc="-5" dirty="0">
                <a:latin typeface="Arial"/>
                <a:cs typeface="Arial"/>
              </a:rPr>
              <a:t>alinha bem </a:t>
            </a:r>
            <a:r>
              <a:rPr sz="1600" dirty="0">
                <a:latin typeface="Arial"/>
                <a:cs typeface="Arial"/>
              </a:rPr>
              <a:t>com </a:t>
            </a:r>
            <a:r>
              <a:rPr sz="1600" spc="-5" dirty="0">
                <a:latin typeface="Arial"/>
                <a:cs typeface="Arial"/>
              </a:rPr>
              <a:t>as necessidades  </a:t>
            </a:r>
            <a:r>
              <a:rPr sz="1600" dirty="0">
                <a:latin typeface="Arial"/>
                <a:cs typeface="Arial"/>
              </a:rPr>
              <a:t>técnicas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arquiteturais</a:t>
            </a:r>
            <a:endParaRPr sz="1600">
              <a:latin typeface="Arial"/>
              <a:cs typeface="Arial"/>
            </a:endParaRPr>
          </a:p>
          <a:p>
            <a:pPr marL="756285" marR="4006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Quando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spc="-5" dirty="0">
                <a:latin typeface="Arial"/>
                <a:cs typeface="Arial"/>
              </a:rPr>
              <a:t>negócio </a:t>
            </a:r>
            <a:r>
              <a:rPr sz="1600" dirty="0">
                <a:latin typeface="Arial"/>
                <a:cs typeface="Arial"/>
              </a:rPr>
              <a:t>e TI </a:t>
            </a:r>
            <a:r>
              <a:rPr sz="1600" spc="-5" dirty="0">
                <a:latin typeface="Arial"/>
                <a:cs typeface="Arial"/>
              </a:rPr>
              <a:t>utilizam </a:t>
            </a:r>
            <a:r>
              <a:rPr sz="1600" spc="5" dirty="0">
                <a:latin typeface="Arial"/>
                <a:cs typeface="Arial"/>
              </a:rPr>
              <a:t>uma  </a:t>
            </a:r>
            <a:r>
              <a:rPr sz="1600" spc="-5" dirty="0">
                <a:latin typeface="Arial"/>
                <a:cs typeface="Arial"/>
              </a:rPr>
              <a:t>linguagem diferente para descrever  capacidades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semelhantes</a:t>
            </a:r>
            <a:endParaRPr sz="1600">
              <a:latin typeface="Arial"/>
              <a:cs typeface="Arial"/>
            </a:endParaRPr>
          </a:p>
          <a:p>
            <a:pPr marL="756285" marR="2159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Onde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spc="-5" dirty="0">
                <a:latin typeface="Arial"/>
                <a:cs typeface="Arial"/>
              </a:rPr>
              <a:t>serviço de </a:t>
            </a:r>
            <a:r>
              <a:rPr sz="1600" dirty="0">
                <a:latin typeface="Arial"/>
                <a:cs typeface="Arial"/>
              </a:rPr>
              <a:t>TI está </a:t>
            </a:r>
            <a:r>
              <a:rPr sz="1600" spc="-5" dirty="0">
                <a:latin typeface="Arial"/>
                <a:cs typeface="Arial"/>
              </a:rPr>
              <a:t>desalinhado  </a:t>
            </a:r>
            <a:r>
              <a:rPr sz="1600" dirty="0">
                <a:latin typeface="Arial"/>
                <a:cs typeface="Arial"/>
              </a:rPr>
              <a:t>com </a:t>
            </a:r>
            <a:r>
              <a:rPr sz="1600" spc="0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necessidade de </a:t>
            </a:r>
            <a:r>
              <a:rPr sz="1600" spc="-5" dirty="0">
                <a:latin typeface="Arial"/>
                <a:cs typeface="Arial"/>
              </a:rPr>
              <a:t>negócio,  </a:t>
            </a:r>
            <a:r>
              <a:rPr sz="1600" dirty="0">
                <a:latin typeface="Arial"/>
                <a:cs typeface="Arial"/>
              </a:rPr>
              <a:t>particularmente em </a:t>
            </a:r>
            <a:r>
              <a:rPr sz="1600" spc="-5" dirty="0">
                <a:latin typeface="Arial"/>
                <a:cs typeface="Arial"/>
              </a:rPr>
              <a:t>torno das áreas de  qualidade de serviço, visibilidade de  desempenho,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granularidade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gestão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Onde </a:t>
            </a:r>
            <a:r>
              <a:rPr sz="1600" dirty="0">
                <a:latin typeface="Arial"/>
                <a:cs typeface="Arial"/>
              </a:rPr>
              <a:t>TI está </a:t>
            </a:r>
            <a:r>
              <a:rPr sz="1600" spc="-5" dirty="0">
                <a:latin typeface="Arial"/>
                <a:cs typeface="Arial"/>
              </a:rPr>
              <a:t>dando os </a:t>
            </a:r>
            <a:r>
              <a:rPr sz="1600" dirty="0">
                <a:latin typeface="Arial"/>
                <a:cs typeface="Arial"/>
              </a:rPr>
              <a:t>primeiros </a:t>
            </a:r>
            <a:r>
              <a:rPr sz="1600" spc="-5" dirty="0">
                <a:latin typeface="Arial"/>
                <a:cs typeface="Arial"/>
              </a:rPr>
              <a:t>passos  para envolver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spc="-5" dirty="0">
                <a:latin typeface="Arial"/>
                <a:cs typeface="Arial"/>
              </a:rPr>
              <a:t>negócio </a:t>
            </a:r>
            <a:r>
              <a:rPr sz="1600" dirty="0">
                <a:latin typeface="Arial"/>
                <a:cs typeface="Arial"/>
              </a:rPr>
              <a:t>em discussões  </a:t>
            </a:r>
            <a:r>
              <a:rPr sz="1600" spc="-5" dirty="0">
                <a:latin typeface="Arial"/>
                <a:cs typeface="Arial"/>
              </a:rPr>
              <a:t>sobre arquitetura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200" y="1660527"/>
            <a:ext cx="4622800" cy="3140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519" y="331675"/>
            <a:ext cx="88798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 Modelagem de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Processos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573113"/>
            <a:ext cx="4328160" cy="392992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Escopo:</a:t>
            </a:r>
            <a:endParaRPr sz="1800">
              <a:latin typeface="Arial"/>
              <a:cs typeface="Arial"/>
            </a:endParaRPr>
          </a:p>
          <a:p>
            <a:pPr marL="756285" marR="97790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eventos </a:t>
            </a:r>
            <a:r>
              <a:rPr sz="1600" spc="0" dirty="0">
                <a:latin typeface="Arial"/>
                <a:cs typeface="Arial"/>
              </a:rPr>
              <a:t>como </a:t>
            </a:r>
            <a:r>
              <a:rPr sz="1600" spc="-5" dirty="0">
                <a:latin typeface="Arial"/>
                <a:cs typeface="Arial"/>
              </a:rPr>
              <a:t>acionadores  para processos</a:t>
            </a:r>
            <a:endParaRPr sz="1600">
              <a:latin typeface="Arial"/>
              <a:cs typeface="Arial"/>
            </a:endParaRPr>
          </a:p>
          <a:p>
            <a:pPr marL="756285" marR="26924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controles que </a:t>
            </a:r>
            <a:r>
              <a:rPr sz="1600" dirty="0">
                <a:latin typeface="Arial"/>
                <a:cs typeface="Arial"/>
              </a:rPr>
              <a:t>a lógica </a:t>
            </a:r>
            <a:r>
              <a:rPr sz="1600" spc="-5" dirty="0">
                <a:latin typeface="Arial"/>
                <a:cs typeface="Arial"/>
              </a:rPr>
              <a:t>de  negócios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governança leva para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execução </a:t>
            </a:r>
            <a:r>
              <a:rPr sz="1600" dirty="0">
                <a:latin typeface="Arial"/>
                <a:cs typeface="Arial"/>
              </a:rPr>
              <a:t>do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produtos para representar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saída de </a:t>
            </a:r>
            <a:r>
              <a:rPr sz="1600" dirty="0">
                <a:latin typeface="Arial"/>
                <a:cs typeface="Arial"/>
              </a:rPr>
              <a:t>um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756285" marR="65405" lvl="1" indent="-286385" algn="just">
              <a:lnSpc>
                <a:spcPct val="100000"/>
              </a:lnSpc>
              <a:spcBef>
                <a:spcPts val="385"/>
              </a:spcBef>
              <a:buChar char="–"/>
              <a:tabLst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dirty="0">
                <a:latin typeface="Arial"/>
                <a:cs typeface="Arial"/>
              </a:rPr>
              <a:t>diagramas </a:t>
            </a:r>
            <a:r>
              <a:rPr sz="1600" spc="-5" dirty="0">
                <a:latin typeface="Arial"/>
                <a:cs typeface="Arial"/>
              </a:rPr>
              <a:t>de eventos para  acompanhar acionadores </a:t>
            </a:r>
            <a:r>
              <a:rPr sz="1600" dirty="0">
                <a:latin typeface="Arial"/>
                <a:cs typeface="Arial"/>
              </a:rPr>
              <a:t>e mudanças  de estado em </a:t>
            </a:r>
            <a:r>
              <a:rPr sz="1600" spc="-5" dirty="0">
                <a:latin typeface="Arial"/>
                <a:cs typeface="Arial"/>
              </a:rPr>
              <a:t>toda </a:t>
            </a:r>
            <a:r>
              <a:rPr sz="1600" spc="0" dirty="0">
                <a:latin typeface="Arial"/>
                <a:cs typeface="Arial"/>
              </a:rPr>
              <a:t>a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organização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Diagramas adicionais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serem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criados: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Diagramas </a:t>
            </a:r>
            <a:r>
              <a:rPr sz="1600" spc="-5" dirty="0">
                <a:latin typeface="Arial"/>
                <a:cs typeface="Arial"/>
              </a:rPr>
              <a:t>de Fluxo 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Diagramas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Eventos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" y="1614550"/>
            <a:ext cx="4870450" cy="3719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814" y="1246758"/>
            <a:ext cx="4424680" cy="35654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Esta extensão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usada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nas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seguintes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situações:</a:t>
            </a:r>
            <a:endParaRPr sz="2000">
              <a:latin typeface="Arial"/>
              <a:cs typeface="Arial"/>
            </a:endParaRPr>
          </a:p>
          <a:p>
            <a:pPr marL="756285" marR="42100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Onde a arquitetura deve </a:t>
            </a:r>
            <a:r>
              <a:rPr sz="1800" dirty="0">
                <a:latin typeface="Arial"/>
                <a:cs typeface="Arial"/>
              </a:rPr>
              <a:t>prestar  atenção especial no estado e  </a:t>
            </a:r>
            <a:r>
              <a:rPr sz="1800" spc="-5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Onde a arquitetura deve  explicitamente </a:t>
            </a:r>
            <a:r>
              <a:rPr sz="1800" dirty="0">
                <a:latin typeface="Arial"/>
                <a:cs typeface="Arial"/>
              </a:rPr>
              <a:t>identificar </a:t>
            </a:r>
            <a:r>
              <a:rPr sz="1800" spc="-5" dirty="0">
                <a:latin typeface="Arial"/>
                <a:cs typeface="Arial"/>
              </a:rPr>
              <a:t>e  armazenar as etapas de </a:t>
            </a:r>
            <a:r>
              <a:rPr sz="1800" dirty="0">
                <a:latin typeface="Arial"/>
                <a:cs typeface="Arial"/>
              </a:rPr>
              <a:t>controle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processo; por </a:t>
            </a:r>
            <a:r>
              <a:rPr sz="1800" spc="-5" dirty="0">
                <a:latin typeface="Arial"/>
                <a:cs typeface="Arial"/>
              </a:rPr>
              <a:t>exemplo, </a:t>
            </a:r>
            <a:r>
              <a:rPr sz="1800" dirty="0">
                <a:latin typeface="Arial"/>
                <a:cs typeface="Arial"/>
              </a:rPr>
              <a:t>para  suportar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conformidade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normativa</a:t>
            </a:r>
            <a:endParaRPr sz="1800">
              <a:latin typeface="Arial"/>
              <a:cs typeface="Arial"/>
            </a:endParaRPr>
          </a:p>
          <a:p>
            <a:pPr marL="756285" marR="2032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Onde a arquitetura </a:t>
            </a:r>
            <a:r>
              <a:rPr sz="1800" dirty="0">
                <a:latin typeface="Arial"/>
                <a:cs typeface="Arial"/>
              </a:rPr>
              <a:t>apresenta </a:t>
            </a:r>
            <a:r>
              <a:rPr sz="1800" spc="-10" dirty="0">
                <a:latin typeface="Arial"/>
                <a:cs typeface="Arial"/>
              </a:rPr>
              <a:t>fluxos 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processo crítico </a:t>
            </a:r>
            <a:r>
              <a:rPr sz="1800" spc="-5" dirty="0">
                <a:latin typeface="Arial"/>
                <a:cs typeface="Arial"/>
              </a:rPr>
              <a:t>ou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complexos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" y="1614550"/>
            <a:ext cx="4870450" cy="3719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519" y="331675"/>
            <a:ext cx="88798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 Modelagem de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Processos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0086" y="331675"/>
            <a:ext cx="44646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458" y="880754"/>
            <a:ext cx="5037455" cy="473676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Escopo:</a:t>
            </a:r>
            <a:endParaRPr sz="1800">
              <a:latin typeface="Arial"/>
              <a:cs typeface="Arial"/>
            </a:endParaRPr>
          </a:p>
          <a:p>
            <a:pPr marL="756285" marR="41275" lvl="1" indent="-286385">
              <a:lnSpc>
                <a:spcPct val="901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dirty="0">
                <a:latin typeface="Arial"/>
                <a:cs typeface="Arial"/>
              </a:rPr>
              <a:t>componentes </a:t>
            </a:r>
            <a:r>
              <a:rPr sz="1600" spc="-5" dirty="0">
                <a:latin typeface="Arial"/>
                <a:cs typeface="Arial"/>
              </a:rPr>
              <a:t>de dados </a:t>
            </a:r>
            <a:r>
              <a:rPr sz="1600" dirty="0">
                <a:latin typeface="Arial"/>
                <a:cs typeface="Arial"/>
              </a:rPr>
              <a:t>lógicos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  agrupam </a:t>
            </a:r>
            <a:r>
              <a:rPr sz="1600" dirty="0">
                <a:latin typeface="Arial"/>
                <a:cs typeface="Arial"/>
              </a:rPr>
              <a:t>as </a:t>
            </a:r>
            <a:r>
              <a:rPr sz="1600" spc="-5" dirty="0">
                <a:latin typeface="Arial"/>
                <a:cs typeface="Arial"/>
              </a:rPr>
              <a:t>entidades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dados </a:t>
            </a:r>
            <a:r>
              <a:rPr sz="1600" dirty="0">
                <a:latin typeface="Arial"/>
                <a:cs typeface="Arial"/>
              </a:rPr>
              <a:t>em módulos  </a:t>
            </a:r>
            <a:r>
              <a:rPr sz="1600" spc="-5" dirty="0">
                <a:latin typeface="Arial"/>
                <a:cs typeface="Arial"/>
              </a:rPr>
              <a:t>encapsulados para propósitos de governança,  segurança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implantação</a:t>
            </a:r>
            <a:endParaRPr sz="1600">
              <a:latin typeface="Arial"/>
              <a:cs typeface="Arial"/>
            </a:endParaRPr>
          </a:p>
          <a:p>
            <a:pPr marL="756285" marR="97155" lvl="1" indent="-286385">
              <a:lnSpc>
                <a:spcPct val="9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</a:t>
            </a:r>
            <a:r>
              <a:rPr sz="1600" dirty="0">
                <a:latin typeface="Arial"/>
                <a:cs typeface="Arial"/>
              </a:rPr>
              <a:t>de componentes de </a:t>
            </a:r>
            <a:r>
              <a:rPr sz="1600" spc="-5" dirty="0">
                <a:latin typeface="Arial"/>
                <a:cs typeface="Arial"/>
              </a:rPr>
              <a:t>dados </a:t>
            </a:r>
            <a:r>
              <a:rPr sz="1600" dirty="0">
                <a:latin typeface="Arial"/>
                <a:cs typeface="Arial"/>
              </a:rPr>
              <a:t>físicos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  </a:t>
            </a:r>
            <a:r>
              <a:rPr sz="1600" dirty="0">
                <a:latin typeface="Arial"/>
                <a:cs typeface="Arial"/>
              </a:rPr>
              <a:t>implementam componentes lógicos </a:t>
            </a:r>
            <a:r>
              <a:rPr sz="1600" spc="-5" dirty="0">
                <a:latin typeface="Arial"/>
                <a:cs typeface="Arial"/>
              </a:rPr>
              <a:t>de dados;  análogo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bases de dados, registros,  repositórios, </a:t>
            </a:r>
            <a:r>
              <a:rPr sz="1600" dirty="0">
                <a:latin typeface="Arial"/>
                <a:cs typeface="Arial"/>
              </a:rPr>
              <a:t>esquemas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outras </a:t>
            </a:r>
            <a:r>
              <a:rPr sz="1600" dirty="0">
                <a:latin typeface="Arial"/>
                <a:cs typeface="Arial"/>
              </a:rPr>
              <a:t>técnicas de  segmentação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dados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dirty="0">
                <a:latin typeface="Arial"/>
                <a:cs typeface="Arial"/>
              </a:rPr>
              <a:t>diagramas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ciclo </a:t>
            </a:r>
            <a:r>
              <a:rPr sz="1600" spc="-5" dirty="0">
                <a:latin typeface="Arial"/>
                <a:cs typeface="Arial"/>
              </a:rPr>
              <a:t>de vida de  dados, segurança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dados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de migração de  </a:t>
            </a:r>
            <a:r>
              <a:rPr sz="1600" spc="-5" dirty="0">
                <a:latin typeface="Arial"/>
                <a:cs typeface="Arial"/>
              </a:rPr>
              <a:t>dados para </a:t>
            </a:r>
            <a:r>
              <a:rPr sz="1600" dirty="0">
                <a:latin typeface="Arial"/>
                <a:cs typeface="Arial"/>
              </a:rPr>
              <a:t>mostrar </a:t>
            </a:r>
            <a:r>
              <a:rPr sz="1600" spc="-5" dirty="0">
                <a:latin typeface="Arial"/>
                <a:cs typeface="Arial"/>
              </a:rPr>
              <a:t>preocupações sobre dados  </a:t>
            </a:r>
            <a:r>
              <a:rPr sz="1600" dirty="0">
                <a:latin typeface="Arial"/>
                <a:cs typeface="Arial"/>
              </a:rPr>
              <a:t>em </a:t>
            </a:r>
            <a:r>
              <a:rPr sz="1600" spc="0" dirty="0">
                <a:latin typeface="Arial"/>
                <a:cs typeface="Arial"/>
              </a:rPr>
              <a:t>mais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detalhes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1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Diagramas adicionais a serem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criados: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 </a:t>
            </a:r>
            <a:r>
              <a:rPr sz="1600" spc="-5" dirty="0">
                <a:latin typeface="Arial"/>
                <a:cs typeface="Arial"/>
              </a:rPr>
              <a:t>de Segurança de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Dados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 </a:t>
            </a:r>
            <a:r>
              <a:rPr sz="1600" spc="-5" dirty="0">
                <a:latin typeface="Arial"/>
                <a:cs typeface="Arial"/>
              </a:rPr>
              <a:t>de Hierarquia 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Classes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 </a:t>
            </a:r>
            <a:r>
              <a:rPr sz="1600" spc="-5" dirty="0">
                <a:latin typeface="Arial"/>
                <a:cs typeface="Arial"/>
              </a:rPr>
              <a:t>de Migração de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Dados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Ciclo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Vida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" y="1606550"/>
            <a:ext cx="4870450" cy="2432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0086" y="331675"/>
            <a:ext cx="44646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4278630" cy="17921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Esta </a:t>
            </a:r>
            <a:r>
              <a:rPr sz="2000" spc="-5" dirty="0">
                <a:latin typeface="Arial"/>
                <a:cs typeface="Arial"/>
              </a:rPr>
              <a:t>extensão </a:t>
            </a:r>
            <a:r>
              <a:rPr sz="2000" spc="-10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usada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nas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seguintes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situações:</a:t>
            </a:r>
            <a:endParaRPr sz="20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5" dirty="0">
                <a:latin typeface="Arial"/>
                <a:cs typeface="Arial"/>
              </a:rPr>
              <a:t>Onde </a:t>
            </a:r>
            <a:r>
              <a:rPr sz="1800" dirty="0">
                <a:latin typeface="Arial"/>
                <a:cs typeface="Arial"/>
              </a:rPr>
              <a:t>a arquitetura apresenta  </a:t>
            </a:r>
            <a:r>
              <a:rPr sz="1800" spc="-5" dirty="0">
                <a:latin typeface="Arial"/>
                <a:cs typeface="Arial"/>
              </a:rPr>
              <a:t>significativa complexidade e </a:t>
            </a:r>
            <a:r>
              <a:rPr sz="1800" dirty="0">
                <a:latin typeface="Arial"/>
                <a:cs typeface="Arial"/>
              </a:rPr>
              <a:t>risco  </a:t>
            </a:r>
            <a:r>
              <a:rPr sz="1800" spc="-5" dirty="0">
                <a:latin typeface="Arial"/>
                <a:cs typeface="Arial"/>
              </a:rPr>
              <a:t>ao redor do </a:t>
            </a:r>
            <a:r>
              <a:rPr sz="1800" dirty="0">
                <a:latin typeface="Arial"/>
                <a:cs typeface="Arial"/>
              </a:rPr>
              <a:t>local, </a:t>
            </a:r>
            <a:r>
              <a:rPr sz="1800" spc="-5" dirty="0">
                <a:latin typeface="Arial"/>
                <a:cs typeface="Arial"/>
              </a:rPr>
              <a:t>encapsulamento  e </a:t>
            </a:r>
            <a:r>
              <a:rPr sz="1800" dirty="0">
                <a:latin typeface="Arial"/>
                <a:cs typeface="Arial"/>
              </a:rPr>
              <a:t>gestão </a:t>
            </a:r>
            <a:r>
              <a:rPr sz="1800" spc="-5" dirty="0">
                <a:latin typeface="Arial"/>
                <a:cs typeface="Arial"/>
              </a:rPr>
              <a:t>ou </a:t>
            </a:r>
            <a:r>
              <a:rPr sz="1800" dirty="0">
                <a:latin typeface="Arial"/>
                <a:cs typeface="Arial"/>
              </a:rPr>
              <a:t>acesso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dados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" y="1606550"/>
            <a:ext cx="4870450" cy="2432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116580" marR="5080" indent="-1859914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Extensão de Consolidação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Infraestrutura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341501"/>
            <a:ext cx="12007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Escopo: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3395" y="1640283"/>
            <a:ext cx="3983354" cy="395886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9085" marR="40640" indent="-286385">
              <a:lnSpc>
                <a:spcPct val="90000"/>
              </a:lnSpc>
              <a:spcBef>
                <a:spcPts val="30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Criação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0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entidade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localização  para </a:t>
            </a:r>
            <a:r>
              <a:rPr sz="1600" dirty="0">
                <a:latin typeface="Arial"/>
                <a:cs typeface="Arial"/>
              </a:rPr>
              <a:t>documentar a </a:t>
            </a:r>
            <a:r>
              <a:rPr sz="1600" spc="-5" dirty="0">
                <a:latin typeface="Arial"/>
                <a:cs typeface="Arial"/>
              </a:rPr>
              <a:t>localização de ativos  de </a:t>
            </a:r>
            <a:r>
              <a:rPr sz="1600" dirty="0">
                <a:latin typeface="Arial"/>
                <a:cs typeface="Arial"/>
              </a:rPr>
              <a:t>TI e </a:t>
            </a:r>
            <a:r>
              <a:rPr sz="1600" spc="-5" dirty="0">
                <a:latin typeface="Arial"/>
                <a:cs typeface="Arial"/>
              </a:rPr>
              <a:t>consumidores </a:t>
            </a:r>
            <a:r>
              <a:rPr sz="1600" spc="-10" dirty="0">
                <a:latin typeface="Arial"/>
                <a:cs typeface="Arial"/>
              </a:rPr>
              <a:t>externos </a:t>
            </a:r>
            <a:r>
              <a:rPr sz="1600" spc="-5" dirty="0">
                <a:latin typeface="Arial"/>
                <a:cs typeface="Arial"/>
              </a:rPr>
              <a:t>de  </a:t>
            </a:r>
            <a:r>
              <a:rPr sz="1600" dirty="0">
                <a:latin typeface="Arial"/>
                <a:cs typeface="Arial"/>
              </a:rPr>
              <a:t>serviço</a:t>
            </a:r>
            <a:endParaRPr sz="1600">
              <a:latin typeface="Arial"/>
              <a:cs typeface="Arial"/>
            </a:endParaRPr>
          </a:p>
          <a:p>
            <a:pPr marL="299085" marR="218440" indent="-286385">
              <a:lnSpc>
                <a:spcPct val="90000"/>
              </a:lnSpc>
              <a:spcBef>
                <a:spcPts val="38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dirty="0">
                <a:latin typeface="Arial"/>
                <a:cs typeface="Arial"/>
              </a:rPr>
              <a:t>componentes </a:t>
            </a:r>
            <a:r>
              <a:rPr sz="1600" spc="-5" dirty="0">
                <a:latin typeface="Arial"/>
                <a:cs typeface="Arial"/>
              </a:rPr>
              <a:t>de aplicação  </a:t>
            </a:r>
            <a:r>
              <a:rPr sz="1600" dirty="0">
                <a:latin typeface="Arial"/>
                <a:cs typeface="Arial"/>
              </a:rPr>
              <a:t>lógicos e físicos </a:t>
            </a:r>
            <a:r>
              <a:rPr sz="1600" spc="-5" dirty="0">
                <a:latin typeface="Arial"/>
                <a:cs typeface="Arial"/>
              </a:rPr>
              <a:t>para abstrair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capacidade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0" dirty="0">
                <a:latin typeface="Arial"/>
                <a:cs typeface="Arial"/>
              </a:rPr>
              <a:t>uma </a:t>
            </a:r>
            <a:r>
              <a:rPr sz="1600" dirty="0">
                <a:latin typeface="Arial"/>
                <a:cs typeface="Arial"/>
              </a:rPr>
              <a:t>aplicação  </a:t>
            </a:r>
            <a:r>
              <a:rPr sz="1600" spc="-5" dirty="0">
                <a:latin typeface="Arial"/>
                <a:cs typeface="Arial"/>
              </a:rPr>
              <a:t>aplicações reais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existentes</a:t>
            </a:r>
            <a:endParaRPr sz="1600">
              <a:latin typeface="Arial"/>
              <a:cs typeface="Arial"/>
            </a:endParaRPr>
          </a:p>
          <a:p>
            <a:pPr marL="299085" marR="5080" indent="-286385">
              <a:lnSpc>
                <a:spcPct val="90100"/>
              </a:lnSpc>
              <a:spcBef>
                <a:spcPts val="38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dirty="0">
                <a:latin typeface="Arial"/>
                <a:cs typeface="Arial"/>
              </a:rPr>
              <a:t>componentes físicos e  lógicos </a:t>
            </a:r>
            <a:r>
              <a:rPr sz="1600" spc="-5" dirty="0">
                <a:latin typeface="Arial"/>
                <a:cs typeface="Arial"/>
              </a:rPr>
              <a:t>de tecnologia para abstrair </a:t>
            </a:r>
            <a:r>
              <a:rPr sz="1600" dirty="0">
                <a:latin typeface="Arial"/>
                <a:cs typeface="Arial"/>
              </a:rPr>
              <a:t>o tipo  </a:t>
            </a:r>
            <a:r>
              <a:rPr sz="1600" spc="-5" dirty="0">
                <a:latin typeface="Arial"/>
                <a:cs typeface="Arial"/>
              </a:rPr>
              <a:t>de produto separadamente dos produtos  de tecnologia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existentes</a:t>
            </a:r>
            <a:endParaRPr sz="1600">
              <a:latin typeface="Arial"/>
              <a:cs typeface="Arial"/>
            </a:endParaRPr>
          </a:p>
          <a:p>
            <a:pPr marL="299085" marR="14604" indent="-286385">
              <a:lnSpc>
                <a:spcPct val="90000"/>
              </a:lnSpc>
              <a:spcBef>
                <a:spcPts val="39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Criação </a:t>
            </a:r>
            <a:r>
              <a:rPr sz="1600" dirty="0">
                <a:latin typeface="Arial"/>
                <a:cs typeface="Arial"/>
              </a:rPr>
              <a:t>de diagramas adicionais com  foco </a:t>
            </a:r>
            <a:r>
              <a:rPr sz="1600" spc="-5" dirty="0">
                <a:latin typeface="Arial"/>
                <a:cs typeface="Arial"/>
              </a:rPr>
              <a:t>na localização dos ativos, </a:t>
            </a:r>
            <a:r>
              <a:rPr sz="1600" dirty="0">
                <a:latin typeface="Arial"/>
                <a:cs typeface="Arial"/>
              </a:rPr>
              <a:t>o  cumprimento </a:t>
            </a:r>
            <a:r>
              <a:rPr sz="1600" spc="-5" dirty="0">
                <a:latin typeface="Arial"/>
                <a:cs typeface="Arial"/>
              </a:rPr>
              <a:t>das </a:t>
            </a:r>
            <a:r>
              <a:rPr sz="1600" dirty="0">
                <a:latin typeface="Arial"/>
                <a:cs typeface="Arial"/>
              </a:rPr>
              <a:t>normas, a </a:t>
            </a:r>
            <a:r>
              <a:rPr sz="1600" spc="-5" dirty="0">
                <a:latin typeface="Arial"/>
                <a:cs typeface="Arial"/>
              </a:rPr>
              <a:t>estrutura de  aplicações, </a:t>
            </a:r>
            <a:r>
              <a:rPr sz="1600" dirty="0">
                <a:latin typeface="Arial"/>
                <a:cs typeface="Arial"/>
              </a:rPr>
              <a:t>a migração </a:t>
            </a:r>
            <a:r>
              <a:rPr sz="1600" spc="-5" dirty="0">
                <a:latin typeface="Arial"/>
                <a:cs typeface="Arial"/>
              </a:rPr>
              <a:t>de aplicativos </a:t>
            </a:r>
            <a:r>
              <a:rPr sz="1600" dirty="0">
                <a:latin typeface="Arial"/>
                <a:cs typeface="Arial"/>
              </a:rPr>
              <a:t>e  a </a:t>
            </a:r>
            <a:r>
              <a:rPr sz="1600" spc="-5" dirty="0">
                <a:latin typeface="Arial"/>
                <a:cs typeface="Arial"/>
              </a:rPr>
              <a:t>configuração 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infraestrutura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202" y="3439161"/>
            <a:ext cx="3646804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400" b="1" spc="-10" dirty="0">
                <a:latin typeface="Arial"/>
                <a:cs typeface="Arial"/>
              </a:rPr>
              <a:t>Diagramas </a:t>
            </a:r>
            <a:r>
              <a:rPr sz="1400" b="1" spc="-15" dirty="0">
                <a:latin typeface="Arial"/>
                <a:cs typeface="Arial"/>
              </a:rPr>
              <a:t>adicionais </a:t>
            </a:r>
            <a:r>
              <a:rPr sz="1400" b="1" spc="-5" dirty="0">
                <a:latin typeface="Arial"/>
                <a:cs typeface="Arial"/>
              </a:rPr>
              <a:t>a </a:t>
            </a:r>
            <a:r>
              <a:rPr sz="1400" b="1" spc="-15" dirty="0">
                <a:latin typeface="Arial"/>
                <a:cs typeface="Arial"/>
              </a:rPr>
              <a:t>serem</a:t>
            </a:r>
            <a:r>
              <a:rPr sz="1400" b="1" spc="155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criados: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404" y="3651273"/>
            <a:ext cx="3973195" cy="167289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7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 Realização de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Processo/Sistema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7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 </a:t>
            </a:r>
            <a:r>
              <a:rPr sz="1400" spc="-15" dirty="0">
                <a:latin typeface="Arial"/>
                <a:cs typeface="Arial"/>
              </a:rPr>
              <a:t>Engenharia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6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 </a:t>
            </a:r>
            <a:r>
              <a:rPr sz="1400" spc="-15" dirty="0">
                <a:latin typeface="Arial"/>
                <a:cs typeface="Arial"/>
              </a:rPr>
              <a:t>Migração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Aplicação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7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 Distribuição de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7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Processamento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7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 Computação </a:t>
            </a:r>
            <a:r>
              <a:rPr sz="1400" spc="-15" dirty="0">
                <a:latin typeface="Arial"/>
                <a:cs typeface="Arial"/>
              </a:rPr>
              <a:t>em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Rede/Hardware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7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Diagrama de </a:t>
            </a:r>
            <a:r>
              <a:rPr sz="1400" spc="-15" dirty="0">
                <a:latin typeface="Arial"/>
                <a:cs typeface="Arial"/>
              </a:rPr>
              <a:t>Engenharia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Comunicacões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1730" y="1268477"/>
            <a:ext cx="4915154" cy="2030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638" y="331675"/>
            <a:ext cx="401066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-5" dirty="0">
                <a:latin typeface="Arial"/>
                <a:cs typeface="Arial"/>
              </a:rPr>
              <a:t>PPM </a:t>
            </a:r>
            <a:r>
              <a:rPr sz="4000" i="0" dirty="0">
                <a:latin typeface="Arial"/>
                <a:cs typeface="Arial"/>
              </a:rPr>
              <a:t>-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Limitações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621" y="1591133"/>
            <a:ext cx="9107170" cy="391184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ts val="251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0" dirty="0">
                <a:latin typeface="Arial"/>
                <a:cs typeface="Arial"/>
              </a:rPr>
              <a:t>Trata a </a:t>
            </a:r>
            <a:r>
              <a:rPr sz="2200" spc="-5" dirty="0">
                <a:latin typeface="Arial"/>
                <a:cs typeface="Arial"/>
              </a:rPr>
              <a:t>priorização </a:t>
            </a:r>
            <a:r>
              <a:rPr sz="2200" spc="0" dirty="0">
                <a:latin typeface="Arial"/>
                <a:cs typeface="Arial"/>
              </a:rPr>
              <a:t>de </a:t>
            </a:r>
            <a:r>
              <a:rPr sz="2200" dirty="0">
                <a:latin typeface="Arial"/>
                <a:cs typeface="Arial"/>
              </a:rPr>
              <a:t>projetos </a:t>
            </a:r>
            <a:r>
              <a:rPr sz="2200" spc="-5" dirty="0">
                <a:latin typeface="Arial"/>
                <a:cs typeface="Arial"/>
              </a:rPr>
              <a:t>depois </a:t>
            </a:r>
            <a:r>
              <a:rPr sz="2200" spc="0" dirty="0">
                <a:latin typeface="Arial"/>
                <a:cs typeface="Arial"/>
              </a:rPr>
              <a:t>que </a:t>
            </a:r>
            <a:r>
              <a:rPr sz="2200" spc="5" dirty="0">
                <a:latin typeface="Arial"/>
                <a:cs typeface="Arial"/>
              </a:rPr>
              <a:t>foram </a:t>
            </a:r>
            <a:r>
              <a:rPr sz="2200" dirty="0">
                <a:latin typeface="Arial"/>
                <a:cs typeface="Arial"/>
              </a:rPr>
              <a:t>sugeridos</a:t>
            </a:r>
            <a:r>
              <a:rPr sz="2200" spc="-19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/</a:t>
            </a:r>
          </a:p>
          <a:p>
            <a:pPr marL="356870">
              <a:lnSpc>
                <a:spcPts val="2510"/>
              </a:lnSpc>
            </a:pPr>
            <a:r>
              <a:rPr sz="2200" dirty="0">
                <a:latin typeface="Arial"/>
                <a:cs typeface="Arial"/>
              </a:rPr>
              <a:t>requisitados, ou </a:t>
            </a:r>
            <a:r>
              <a:rPr sz="2200" spc="0" dirty="0">
                <a:latin typeface="Arial"/>
                <a:cs typeface="Arial"/>
              </a:rPr>
              <a:t>mesmo </a:t>
            </a:r>
            <a:r>
              <a:rPr sz="2200" dirty="0">
                <a:latin typeface="Arial"/>
                <a:cs typeface="Arial"/>
              </a:rPr>
              <a:t>quando </a:t>
            </a:r>
            <a:r>
              <a:rPr sz="2200" spc="0" dirty="0">
                <a:latin typeface="Arial"/>
                <a:cs typeface="Arial"/>
              </a:rPr>
              <a:t>já </a:t>
            </a:r>
            <a:r>
              <a:rPr sz="2200" dirty="0">
                <a:latin typeface="Arial"/>
                <a:cs typeface="Arial"/>
              </a:rPr>
              <a:t>estão </a:t>
            </a:r>
            <a:r>
              <a:rPr sz="2200" spc="0" dirty="0">
                <a:latin typeface="Arial"/>
                <a:cs typeface="Arial"/>
              </a:rPr>
              <a:t>em</a:t>
            </a:r>
            <a:r>
              <a:rPr sz="2200" spc="-1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andamento</a:t>
            </a:r>
          </a:p>
          <a:p>
            <a:pPr marL="756285" lvl="1" indent="-286385">
              <a:lnSpc>
                <a:spcPct val="100000"/>
              </a:lnSpc>
              <a:spcBef>
                <a:spcPts val="229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Nada garante que não sejam outros os projetos realmente</a:t>
            </a:r>
            <a:r>
              <a:rPr sz="1900" spc="29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necessários</a:t>
            </a:r>
            <a:endParaRPr sz="1900" dirty="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spc="-10" dirty="0">
                <a:latin typeface="Arial"/>
                <a:cs typeface="Arial"/>
              </a:rPr>
              <a:t>os projetos </a:t>
            </a:r>
            <a:r>
              <a:rPr sz="1700" spc="-5" dirty="0">
                <a:latin typeface="Arial"/>
                <a:cs typeface="Arial"/>
              </a:rPr>
              <a:t>necessários </a:t>
            </a:r>
            <a:r>
              <a:rPr sz="1700" spc="-10" dirty="0">
                <a:latin typeface="Arial"/>
                <a:cs typeface="Arial"/>
              </a:rPr>
              <a:t>podem nem </a:t>
            </a:r>
            <a:r>
              <a:rPr sz="1700" spc="-5" dirty="0">
                <a:latin typeface="Arial"/>
                <a:cs typeface="Arial"/>
              </a:rPr>
              <a:t>ter sido </a:t>
            </a:r>
            <a:r>
              <a:rPr sz="1700" spc="-10" dirty="0">
                <a:latin typeface="Arial"/>
                <a:cs typeface="Arial"/>
              </a:rPr>
              <a:t>sugeridos ou</a:t>
            </a:r>
            <a:r>
              <a:rPr sz="1700" spc="27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vislumbrados</a:t>
            </a:r>
            <a:endParaRPr sz="1700" dirty="0">
              <a:latin typeface="Arial"/>
              <a:cs typeface="Arial"/>
            </a:endParaRPr>
          </a:p>
          <a:p>
            <a:pPr marL="756285" marR="743585" lvl="1" indent="-286385">
              <a:lnSpc>
                <a:spcPct val="9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É </a:t>
            </a:r>
            <a:r>
              <a:rPr sz="1900" spc="-10" dirty="0">
                <a:latin typeface="Arial"/>
                <a:cs typeface="Arial"/>
              </a:rPr>
              <a:t>provável que </a:t>
            </a: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-10" dirty="0">
                <a:latin typeface="Arial"/>
                <a:cs typeface="Arial"/>
              </a:rPr>
              <a:t>conjunto </a:t>
            </a:r>
            <a:r>
              <a:rPr sz="1900" spc="-5" dirty="0">
                <a:latin typeface="Arial"/>
                <a:cs typeface="Arial"/>
              </a:rPr>
              <a:t>de </a:t>
            </a:r>
            <a:r>
              <a:rPr sz="1900" spc="-10" dirty="0">
                <a:latin typeface="Arial"/>
                <a:cs typeface="Arial"/>
              </a:rPr>
              <a:t>projetos </a:t>
            </a:r>
            <a:r>
              <a:rPr sz="1900" spc="-5" dirty="0">
                <a:latin typeface="Arial"/>
                <a:cs typeface="Arial"/>
              </a:rPr>
              <a:t>a gerenciar esteja </a:t>
            </a:r>
            <a:r>
              <a:rPr sz="1900" spc="-10" dirty="0">
                <a:latin typeface="Arial"/>
                <a:cs typeface="Arial"/>
              </a:rPr>
              <a:t>“poluído” com  </a:t>
            </a:r>
            <a:r>
              <a:rPr sz="1900" spc="-5" dirty="0">
                <a:latin typeface="Arial"/>
                <a:cs typeface="Arial"/>
              </a:rPr>
              <a:t>inúmeros projetos irrelevantes / não-estratégicos, exigindo análise  desnecessária</a:t>
            </a:r>
            <a:endParaRPr sz="1900" dirty="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spcBef>
                <a:spcPts val="24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Projetos são comparados apenas entre si, sem levar em conta o que </a:t>
            </a:r>
            <a:r>
              <a:rPr sz="1900" spc="-10" dirty="0">
                <a:latin typeface="Arial"/>
                <a:cs typeface="Arial"/>
              </a:rPr>
              <a:t>já</a:t>
            </a:r>
            <a:r>
              <a:rPr sz="1900" spc="3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existe</a:t>
            </a:r>
            <a:endParaRPr sz="1900" dirty="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1900" spc="-5" dirty="0">
                <a:latin typeface="Arial"/>
                <a:cs typeface="Arial"/>
              </a:rPr>
              <a:t>na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organização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067435" algn="ctr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Garbage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in,</a:t>
            </a:r>
            <a:endParaRPr sz="1800" dirty="0">
              <a:latin typeface="Arial"/>
              <a:cs typeface="Arial"/>
            </a:endParaRPr>
          </a:p>
          <a:p>
            <a:pPr marL="1067435" algn="ctr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Garbage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out...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495800"/>
            <a:ext cx="4876800" cy="200944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116580" marR="5080" indent="-1859914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Extensão de Consolidação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Infraestrutura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447622"/>
            <a:ext cx="4413250" cy="4117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05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Esta </a:t>
            </a:r>
            <a:r>
              <a:rPr sz="1800" spc="-5" dirty="0">
                <a:latin typeface="Arial"/>
                <a:cs typeface="Arial"/>
              </a:rPr>
              <a:t>extensão deve </a:t>
            </a:r>
            <a:r>
              <a:rPr sz="1800" dirty="0">
                <a:latin typeface="Arial"/>
                <a:cs typeface="Arial"/>
              </a:rPr>
              <a:t>ser usada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5"/>
              </a:lnSpc>
            </a:pPr>
            <a:r>
              <a:rPr sz="1800" dirty="0">
                <a:latin typeface="Arial"/>
                <a:cs typeface="Arial"/>
              </a:rPr>
              <a:t>seguintes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situações:</a:t>
            </a:r>
            <a:endParaRPr sz="1800">
              <a:latin typeface="Arial"/>
              <a:cs typeface="Arial"/>
            </a:endParaRPr>
          </a:p>
          <a:p>
            <a:pPr marL="756285" marR="209550" lvl="1" indent="-286385">
              <a:lnSpc>
                <a:spcPct val="901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Onde </a:t>
            </a:r>
            <a:r>
              <a:rPr sz="1600" dirty="0">
                <a:latin typeface="Arial"/>
                <a:cs typeface="Arial"/>
              </a:rPr>
              <a:t>muitos </a:t>
            </a:r>
            <a:r>
              <a:rPr sz="1600" spc="-5" dirty="0">
                <a:latin typeface="Arial"/>
                <a:cs typeface="Arial"/>
              </a:rPr>
              <a:t>produtos de tecnologia  existem </a:t>
            </a:r>
            <a:r>
              <a:rPr sz="1600" dirty="0">
                <a:latin typeface="Arial"/>
                <a:cs typeface="Arial"/>
              </a:rPr>
              <a:t>com </a:t>
            </a:r>
            <a:r>
              <a:rPr sz="1600" spc="-5" dirty="0">
                <a:latin typeface="Arial"/>
                <a:cs typeface="Arial"/>
              </a:rPr>
              <a:t>capacidade duplicada </a:t>
            </a:r>
            <a:r>
              <a:rPr sz="1600" dirty="0">
                <a:latin typeface="Arial"/>
                <a:cs typeface="Arial"/>
              </a:rPr>
              <a:t>ou  </a:t>
            </a:r>
            <a:r>
              <a:rPr sz="1600" spc="-5" dirty="0">
                <a:latin typeface="Arial"/>
                <a:cs typeface="Arial"/>
              </a:rPr>
              <a:t>sobreposta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1825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Onde </a:t>
            </a:r>
            <a:r>
              <a:rPr sz="1600" dirty="0">
                <a:latin typeface="Arial"/>
                <a:cs typeface="Arial"/>
              </a:rPr>
              <a:t>muitas </a:t>
            </a:r>
            <a:r>
              <a:rPr sz="1600" spc="-5" dirty="0">
                <a:latin typeface="Arial"/>
                <a:cs typeface="Arial"/>
              </a:rPr>
              <a:t>aplicações existem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funcionalidade duplicada </a:t>
            </a:r>
            <a:r>
              <a:rPr sz="1600" dirty="0">
                <a:latin typeface="Arial"/>
                <a:cs typeface="Arial"/>
              </a:rPr>
              <a:t>ou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sobreposta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Quando as aplicações estão  geograficamente dispersas </a:t>
            </a:r>
            <a:r>
              <a:rPr sz="1600" dirty="0">
                <a:latin typeface="Arial"/>
                <a:cs typeface="Arial"/>
              </a:rPr>
              <a:t>e a lógica </a:t>
            </a:r>
            <a:r>
              <a:rPr sz="1600" spc="-5" dirty="0">
                <a:latin typeface="Arial"/>
                <a:cs typeface="Arial"/>
              </a:rPr>
              <a:t>de  </a:t>
            </a:r>
            <a:r>
              <a:rPr sz="1600" dirty="0">
                <a:latin typeface="Arial"/>
                <a:cs typeface="Arial"/>
              </a:rPr>
              <a:t>decisão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dirty="0">
                <a:latin typeface="Arial"/>
                <a:cs typeface="Arial"/>
              </a:rPr>
              <a:t>determinar </a:t>
            </a:r>
            <a:r>
              <a:rPr sz="1600" spc="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localização  de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aplicação não </a:t>
            </a:r>
            <a:r>
              <a:rPr sz="1600" dirty="0">
                <a:latin typeface="Arial"/>
                <a:cs typeface="Arial"/>
              </a:rPr>
              <a:t>é </a:t>
            </a:r>
            <a:r>
              <a:rPr sz="1600" spc="-5" dirty="0">
                <a:latin typeface="Arial"/>
                <a:cs typeface="Arial"/>
              </a:rPr>
              <a:t>bem  </a:t>
            </a:r>
            <a:r>
              <a:rPr sz="1600" dirty="0">
                <a:latin typeface="Arial"/>
                <a:cs typeface="Arial"/>
              </a:rPr>
              <a:t>compreendida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1825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Quando </a:t>
            </a:r>
            <a:r>
              <a:rPr sz="1600" dirty="0">
                <a:latin typeface="Arial"/>
                <a:cs typeface="Arial"/>
              </a:rPr>
              <a:t>as </a:t>
            </a:r>
            <a:r>
              <a:rPr sz="1600" spc="-5" dirty="0">
                <a:latin typeface="Arial"/>
                <a:cs typeface="Arial"/>
              </a:rPr>
              <a:t>aplicações vão </a:t>
            </a:r>
            <a:r>
              <a:rPr sz="1600" dirty="0">
                <a:latin typeface="Arial"/>
                <a:cs typeface="Arial"/>
              </a:rPr>
              <a:t>ser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migradas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para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dirty="0">
                <a:latin typeface="Arial"/>
                <a:cs typeface="Arial"/>
              </a:rPr>
              <a:t>plataforma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consolidada</a:t>
            </a:r>
            <a:endParaRPr sz="1600">
              <a:latin typeface="Arial"/>
              <a:cs typeface="Arial"/>
            </a:endParaRPr>
          </a:p>
          <a:p>
            <a:pPr marL="756285" marR="412750" lvl="1" indent="-286385">
              <a:lnSpc>
                <a:spcPct val="901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Quando os recursos de aplicações  serão </a:t>
            </a:r>
            <a:r>
              <a:rPr sz="1600" dirty="0">
                <a:latin typeface="Arial"/>
                <a:cs typeface="Arial"/>
              </a:rPr>
              <a:t>migrados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spc="0" dirty="0">
                <a:latin typeface="Arial"/>
                <a:cs typeface="Arial"/>
              </a:rPr>
              <a:t>uma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aplicação  </a:t>
            </a:r>
            <a:r>
              <a:rPr sz="1600" spc="-5" dirty="0">
                <a:latin typeface="Arial"/>
                <a:cs typeface="Arial"/>
              </a:rPr>
              <a:t>consolidada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30" y="1268477"/>
            <a:ext cx="4915154" cy="2030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6745" y="101600"/>
            <a:ext cx="511111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Extensão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Motivacional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5794" y="880754"/>
            <a:ext cx="4605020" cy="50112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7505" indent="-344805">
              <a:lnSpc>
                <a:spcPct val="100000"/>
              </a:lnSpc>
              <a:spcBef>
                <a:spcPts val="3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O escopo desta </a:t>
            </a:r>
            <a:r>
              <a:rPr sz="1800" spc="-5" dirty="0">
                <a:latin typeface="Arial"/>
                <a:cs typeface="Arial"/>
              </a:rPr>
              <a:t>extensão é a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seguinte:</a:t>
            </a:r>
            <a:endParaRPr sz="1800">
              <a:latin typeface="Arial"/>
              <a:cs typeface="Arial"/>
            </a:endParaRPr>
          </a:p>
          <a:p>
            <a:pPr marL="756285" marR="509905" lvl="1" indent="-286385">
              <a:lnSpc>
                <a:spcPct val="901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nova entidade no  </a:t>
            </a:r>
            <a:r>
              <a:rPr sz="1600" dirty="0">
                <a:latin typeface="Arial"/>
                <a:cs typeface="Arial"/>
              </a:rPr>
              <a:t>metamodelo </a:t>
            </a:r>
            <a:r>
              <a:rPr sz="1600" spc="-5" dirty="0">
                <a:latin typeface="Arial"/>
                <a:cs typeface="Arial"/>
              </a:rPr>
              <a:t>para “Direcionador” que  </a:t>
            </a:r>
            <a:r>
              <a:rPr sz="1600" dirty="0">
                <a:latin typeface="Arial"/>
                <a:cs typeface="Arial"/>
              </a:rPr>
              <a:t>mostrará </a:t>
            </a:r>
            <a:r>
              <a:rPr sz="1600" spc="-5" dirty="0">
                <a:latin typeface="Arial"/>
                <a:cs typeface="Arial"/>
              </a:rPr>
              <a:t>fatores que </a:t>
            </a:r>
            <a:r>
              <a:rPr sz="1600" dirty="0">
                <a:latin typeface="Arial"/>
                <a:cs typeface="Arial"/>
              </a:rPr>
              <a:t>genericamente  motivarão </a:t>
            </a:r>
            <a:r>
              <a:rPr sz="1600" spc="-5" dirty="0">
                <a:latin typeface="Arial"/>
                <a:cs typeface="Arial"/>
              </a:rPr>
              <a:t>ou </a:t>
            </a:r>
            <a:r>
              <a:rPr sz="1600" dirty="0">
                <a:latin typeface="Arial"/>
                <a:cs typeface="Arial"/>
              </a:rPr>
              <a:t>limitarão a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organização</a:t>
            </a:r>
            <a:endParaRPr sz="1600">
              <a:latin typeface="Arial"/>
              <a:cs typeface="Arial"/>
            </a:endParaRPr>
          </a:p>
          <a:p>
            <a:pPr marL="756285" marR="178435" lvl="1" indent="-286385">
              <a:lnSpc>
                <a:spcPct val="901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0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nova entidade </a:t>
            </a:r>
            <a:r>
              <a:rPr sz="1600" dirty="0">
                <a:latin typeface="Arial"/>
                <a:cs typeface="Arial"/>
              </a:rPr>
              <a:t>no  metamodelo </a:t>
            </a:r>
            <a:r>
              <a:rPr sz="1600" spc="-5" dirty="0">
                <a:latin typeface="Arial"/>
                <a:cs typeface="Arial"/>
              </a:rPr>
              <a:t>para “Meta” que </a:t>
            </a:r>
            <a:r>
              <a:rPr sz="1600" dirty="0">
                <a:latin typeface="Arial"/>
                <a:cs typeface="Arial"/>
              </a:rPr>
              <a:t>mostrará  </a:t>
            </a:r>
            <a:r>
              <a:rPr sz="1600" spc="-5" dirty="0">
                <a:latin typeface="Arial"/>
                <a:cs typeface="Arial"/>
              </a:rPr>
              <a:t>propósito estratégico </a:t>
            </a:r>
            <a:r>
              <a:rPr sz="1600" dirty="0">
                <a:latin typeface="Arial"/>
                <a:cs typeface="Arial"/>
              </a:rPr>
              <a:t>e a </a:t>
            </a:r>
            <a:r>
              <a:rPr sz="1600" spc="0" dirty="0">
                <a:latin typeface="Arial"/>
                <a:cs typeface="Arial"/>
              </a:rPr>
              <a:t>missão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uma  </a:t>
            </a:r>
            <a:r>
              <a:rPr sz="1600" spc="-5" dirty="0">
                <a:latin typeface="Arial"/>
                <a:cs typeface="Arial"/>
              </a:rPr>
              <a:t>organização</a:t>
            </a:r>
            <a:endParaRPr sz="1600">
              <a:latin typeface="Arial"/>
              <a:cs typeface="Arial"/>
            </a:endParaRPr>
          </a:p>
          <a:p>
            <a:pPr marL="756285" marR="59690" lvl="1" indent="-286385">
              <a:lnSpc>
                <a:spcPct val="9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nova entidade no  </a:t>
            </a:r>
            <a:r>
              <a:rPr sz="1600" dirty="0">
                <a:latin typeface="Arial"/>
                <a:cs typeface="Arial"/>
              </a:rPr>
              <a:t>metamodelo </a:t>
            </a:r>
            <a:r>
              <a:rPr sz="1600" spc="-5" dirty="0">
                <a:latin typeface="Arial"/>
                <a:cs typeface="Arial"/>
              </a:rPr>
              <a:t>para “Objetivo” que </a:t>
            </a:r>
            <a:r>
              <a:rPr sz="1600" dirty="0">
                <a:latin typeface="Arial"/>
                <a:cs typeface="Arial"/>
              </a:rPr>
              <a:t>mostrará  </a:t>
            </a:r>
            <a:r>
              <a:rPr sz="1600" spc="-5" dirty="0">
                <a:latin typeface="Arial"/>
                <a:cs typeface="Arial"/>
              </a:rPr>
              <a:t>resultados </a:t>
            </a:r>
            <a:r>
              <a:rPr sz="1600" dirty="0">
                <a:latin typeface="Arial"/>
                <a:cs typeface="Arial"/>
              </a:rPr>
              <a:t>de curto </a:t>
            </a:r>
            <a:r>
              <a:rPr sz="1600" spc="0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médio </a:t>
            </a:r>
            <a:r>
              <a:rPr sz="1600" spc="-5" dirty="0">
                <a:latin typeface="Arial"/>
                <a:cs typeface="Arial"/>
              </a:rPr>
              <a:t>prazo que 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organização gostaria de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alcançar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Criação de </a:t>
            </a:r>
            <a:r>
              <a:rPr sz="1600" dirty="0">
                <a:latin typeface="Arial"/>
                <a:cs typeface="Arial"/>
              </a:rPr>
              <a:t>um diagrama </a:t>
            </a:r>
            <a:r>
              <a:rPr sz="1600" spc="-5" dirty="0">
                <a:latin typeface="Arial"/>
                <a:cs typeface="Arial"/>
              </a:rPr>
              <a:t>de  Meta/Objetivo/Serviço </a:t>
            </a:r>
            <a:r>
              <a:rPr sz="1600" dirty="0">
                <a:latin typeface="Arial"/>
                <a:cs typeface="Arial"/>
              </a:rPr>
              <a:t>mostrando </a:t>
            </a:r>
            <a:r>
              <a:rPr sz="1600" spc="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rastreabilidade de direcionadores, </a:t>
            </a:r>
            <a:r>
              <a:rPr sz="1600" spc="0" dirty="0">
                <a:latin typeface="Arial"/>
                <a:cs typeface="Arial"/>
              </a:rPr>
              <a:t>metas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objetivos aos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serviços</a:t>
            </a:r>
            <a:endParaRPr sz="1600">
              <a:latin typeface="Arial"/>
              <a:cs typeface="Arial"/>
            </a:endParaRPr>
          </a:p>
          <a:p>
            <a:pPr marL="357505" indent="-344805">
              <a:lnSpc>
                <a:spcPts val="2510"/>
              </a:lnSpc>
              <a:spcBef>
                <a:spcPts val="24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Diagramas </a:t>
            </a:r>
            <a:r>
              <a:rPr sz="2200" spc="-5" dirty="0">
                <a:latin typeface="Arial"/>
                <a:cs typeface="Arial"/>
              </a:rPr>
              <a:t>adicionais </a:t>
            </a:r>
            <a:r>
              <a:rPr sz="2200" spc="0" dirty="0">
                <a:latin typeface="Arial"/>
                <a:cs typeface="Arial"/>
              </a:rPr>
              <a:t>a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serem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ts val="2510"/>
              </a:lnSpc>
            </a:pPr>
            <a:r>
              <a:rPr sz="2200" dirty="0">
                <a:latin typeface="Arial"/>
                <a:cs typeface="Arial"/>
              </a:rPr>
              <a:t>criados: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Diagrama de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Meta/Objetivo/Serviço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101" y="1371600"/>
            <a:ext cx="4719066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6745" y="172925"/>
            <a:ext cx="51123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Extensão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Motivacional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049528"/>
            <a:ext cx="4338320" cy="450550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6870" marR="335280" indent="-344170">
              <a:lnSpc>
                <a:spcPts val="2160"/>
              </a:lnSpc>
              <a:spcBef>
                <a:spcPts val="36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Esta extensão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5" dirty="0">
                <a:latin typeface="Arial"/>
                <a:cs typeface="Arial"/>
              </a:rPr>
              <a:t>utilizado  </a:t>
            </a:r>
            <a:r>
              <a:rPr sz="2000" spc="-10" dirty="0">
                <a:latin typeface="Arial"/>
                <a:cs typeface="Arial"/>
              </a:rPr>
              <a:t>nas seguintes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situações:</a:t>
            </a:r>
            <a:endParaRPr sz="2000">
              <a:latin typeface="Arial"/>
              <a:cs typeface="Arial"/>
            </a:endParaRPr>
          </a:p>
          <a:p>
            <a:pPr marL="756285" marR="47625" lvl="1" indent="-286385">
              <a:lnSpc>
                <a:spcPct val="9000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Quando a arquitetura </a:t>
            </a:r>
            <a:r>
              <a:rPr sz="1800" dirty="0">
                <a:latin typeface="Arial"/>
                <a:cs typeface="Arial"/>
              </a:rPr>
              <a:t>precisa  </a:t>
            </a:r>
            <a:r>
              <a:rPr sz="1800" spc="-5" dirty="0">
                <a:latin typeface="Arial"/>
                <a:cs typeface="Arial"/>
              </a:rPr>
              <a:t>entender a motivação das  organizações </a:t>
            </a:r>
            <a:r>
              <a:rPr sz="1800" dirty="0">
                <a:latin typeface="Arial"/>
                <a:cs typeface="Arial"/>
              </a:rPr>
              <a:t>em mais detalhes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  </a:t>
            </a:r>
            <a:r>
              <a:rPr sz="1800" spc="-5" dirty="0">
                <a:latin typeface="Arial"/>
                <a:cs typeface="Arial"/>
              </a:rPr>
              <a:t>que os </a:t>
            </a:r>
            <a:r>
              <a:rPr sz="1800" dirty="0">
                <a:latin typeface="Arial"/>
                <a:cs typeface="Arial"/>
              </a:rPr>
              <a:t>princípios normais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negócios </a:t>
            </a:r>
            <a:r>
              <a:rPr sz="1800" spc="-5" dirty="0">
                <a:latin typeface="Arial"/>
                <a:cs typeface="Arial"/>
              </a:rPr>
              <a:t>ou </a:t>
            </a:r>
            <a:r>
              <a:rPr sz="1800" dirty="0">
                <a:latin typeface="Arial"/>
                <a:cs typeface="Arial"/>
              </a:rPr>
              <a:t>engajamento </a:t>
            </a:r>
            <a:r>
              <a:rPr sz="1800" spc="-5" dirty="0">
                <a:latin typeface="Arial"/>
                <a:cs typeface="Arial"/>
              </a:rPr>
              <a:t>e  objetivos </a:t>
            </a:r>
            <a:r>
              <a:rPr sz="1800" dirty="0">
                <a:latin typeface="Arial"/>
                <a:cs typeface="Arial"/>
              </a:rPr>
              <a:t>que são informalmente  modelados </a:t>
            </a:r>
            <a:r>
              <a:rPr sz="1800" spc="-5" dirty="0">
                <a:latin typeface="Arial"/>
                <a:cs typeface="Arial"/>
              </a:rPr>
              <a:t>dentro do </a:t>
            </a:r>
            <a:r>
              <a:rPr sz="1800" dirty="0">
                <a:latin typeface="Arial"/>
                <a:cs typeface="Arial"/>
              </a:rPr>
              <a:t>metamodelo 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conteúdo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Quando </a:t>
            </a:r>
            <a:r>
              <a:rPr sz="1800" dirty="0">
                <a:latin typeface="Arial"/>
                <a:cs typeface="Arial"/>
              </a:rPr>
              <a:t>as </a:t>
            </a:r>
            <a:r>
              <a:rPr sz="1800" spc="-5" dirty="0">
                <a:latin typeface="Arial"/>
                <a:cs typeface="Arial"/>
              </a:rPr>
              <a:t>organizações </a:t>
            </a:r>
            <a:r>
              <a:rPr sz="1800" dirty="0">
                <a:latin typeface="Arial"/>
                <a:cs typeface="Arial"/>
              </a:rPr>
              <a:t>têm  </a:t>
            </a:r>
            <a:r>
              <a:rPr sz="1800" spc="-5" dirty="0">
                <a:latin typeface="Arial"/>
                <a:cs typeface="Arial"/>
              </a:rPr>
              <a:t>direcionadores e objetivos  </a:t>
            </a:r>
            <a:r>
              <a:rPr sz="1800" dirty="0">
                <a:latin typeface="Arial"/>
                <a:cs typeface="Arial"/>
              </a:rPr>
              <a:t>conflitantes e que o conflito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precisa  ser </a:t>
            </a:r>
            <a:r>
              <a:rPr sz="1800" spc="-5" dirty="0">
                <a:latin typeface="Arial"/>
                <a:cs typeface="Arial"/>
              </a:rPr>
              <a:t>compreendido e tratado de  </a:t>
            </a:r>
            <a:r>
              <a:rPr sz="1800" dirty="0">
                <a:latin typeface="Arial"/>
                <a:cs typeface="Arial"/>
              </a:rPr>
              <a:t>forma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estruturada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205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Quando </a:t>
            </a:r>
            <a:r>
              <a:rPr sz="1800" dirty="0">
                <a:latin typeface="Arial"/>
                <a:cs typeface="Arial"/>
              </a:rPr>
              <a:t>os </a:t>
            </a:r>
            <a:r>
              <a:rPr sz="1800" spc="-5" dirty="0">
                <a:latin typeface="Arial"/>
                <a:cs typeface="Arial"/>
              </a:rPr>
              <a:t>níveis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serviço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são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ts val="2050"/>
              </a:lnSpc>
            </a:pPr>
            <a:r>
              <a:rPr sz="1800" spc="-5" dirty="0">
                <a:latin typeface="Arial"/>
                <a:cs typeface="Arial"/>
              </a:rPr>
              <a:t>desconhecidos ou </a:t>
            </a:r>
            <a:r>
              <a:rPr sz="1800" dirty="0">
                <a:latin typeface="Arial"/>
                <a:cs typeface="Arial"/>
              </a:rPr>
              <a:t>pouco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101" y="1371600"/>
            <a:ext cx="4719066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1045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0"/>
            <a:ext cx="8258809" cy="30649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 TOGAF fornece um </a:t>
            </a:r>
            <a:r>
              <a:rPr sz="2400" spc="-5" dirty="0">
                <a:latin typeface="Arial"/>
                <a:cs typeface="Arial"/>
              </a:rPr>
              <a:t>rico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metamodelo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Isso </a:t>
            </a:r>
            <a:r>
              <a:rPr sz="2400" spc="-10" dirty="0">
                <a:latin typeface="Arial"/>
                <a:cs typeface="Arial"/>
              </a:rPr>
              <a:t>provê vários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benefícios:</a:t>
            </a:r>
            <a:endParaRPr sz="2400">
              <a:latin typeface="Arial"/>
              <a:cs typeface="Arial"/>
            </a:endParaRPr>
          </a:p>
          <a:p>
            <a:pPr marL="120014" indent="-107314">
              <a:lnSpc>
                <a:spcPct val="100000"/>
              </a:lnSpc>
              <a:spcBef>
                <a:spcPts val="580"/>
              </a:spcBef>
              <a:buSzPct val="95833"/>
              <a:buChar char="•"/>
              <a:tabLst>
                <a:tab pos="120650" algn="l"/>
              </a:tabLst>
            </a:pPr>
            <a:r>
              <a:rPr sz="2400" dirty="0">
                <a:latin typeface="Arial"/>
                <a:cs typeface="Arial"/>
              </a:rPr>
              <a:t>Ele suporta tanto a modelagem formal </a:t>
            </a:r>
            <a:r>
              <a:rPr sz="2400" spc="-5" dirty="0">
                <a:latin typeface="Arial"/>
                <a:cs typeface="Arial"/>
              </a:rPr>
              <a:t>quanto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informal</a:t>
            </a:r>
            <a:endParaRPr sz="2400">
              <a:latin typeface="Arial"/>
              <a:cs typeface="Arial"/>
            </a:endParaRPr>
          </a:p>
          <a:p>
            <a:pPr marL="120014" indent="-107314">
              <a:lnSpc>
                <a:spcPct val="100000"/>
              </a:lnSpc>
              <a:spcBef>
                <a:spcPts val="575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5" dirty="0">
                <a:latin typeface="Arial"/>
                <a:cs typeface="Arial"/>
              </a:rPr>
              <a:t>Ele formaliza a </a:t>
            </a:r>
            <a:r>
              <a:rPr sz="2400" dirty="0">
                <a:latin typeface="Arial"/>
                <a:cs typeface="Arial"/>
              </a:rPr>
              <a:t>definição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120014" indent="-107314">
              <a:lnSpc>
                <a:spcPct val="100000"/>
              </a:lnSpc>
              <a:spcBef>
                <a:spcPts val="580"/>
              </a:spcBef>
              <a:buSzPct val="95833"/>
              <a:buChar char="•"/>
              <a:tabLst>
                <a:tab pos="120650" algn="l"/>
              </a:tabLst>
            </a:pPr>
            <a:r>
              <a:rPr sz="2400" dirty="0">
                <a:latin typeface="Arial"/>
                <a:cs typeface="Arial"/>
              </a:rPr>
              <a:t>Ele </a:t>
            </a:r>
            <a:r>
              <a:rPr sz="2400" spc="-5" dirty="0">
                <a:latin typeface="Arial"/>
                <a:cs typeface="Arial"/>
              </a:rPr>
              <a:t>formaliza </a:t>
            </a:r>
            <a:r>
              <a:rPr sz="2400" dirty="0">
                <a:latin typeface="Arial"/>
                <a:cs typeface="Arial"/>
              </a:rPr>
              <a:t>a relação entre os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objetos</a:t>
            </a:r>
            <a:endParaRPr sz="2400">
              <a:latin typeface="Arial"/>
              <a:cs typeface="Arial"/>
            </a:endParaRPr>
          </a:p>
          <a:p>
            <a:pPr marL="120014" indent="-107314">
              <a:lnSpc>
                <a:spcPct val="100000"/>
              </a:lnSpc>
              <a:spcBef>
                <a:spcPts val="575"/>
              </a:spcBef>
              <a:buSzPct val="95833"/>
              <a:buChar char="•"/>
              <a:tabLst>
                <a:tab pos="120650" algn="l"/>
              </a:tabLst>
            </a:pPr>
            <a:r>
              <a:rPr sz="2400" dirty="0">
                <a:latin typeface="Arial"/>
                <a:cs typeface="Arial"/>
              </a:rPr>
              <a:t>Ele permite um mapeamento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ferramenta de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3526613"/>
            <a:ext cx="44919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13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Blocos de</a:t>
            </a:r>
            <a:r>
              <a:rPr sz="36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Construção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246745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Entender os conceitos de Blocos de Construção dentro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Construção 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Construção de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Solução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Entender </a:t>
            </a:r>
            <a:r>
              <a:rPr sz="2400" spc="-5" dirty="0">
                <a:latin typeface="Arial"/>
                <a:cs typeface="Arial"/>
              </a:rPr>
              <a:t>seu papel dentro da aplicação do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comparação com Padrões de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(</a:t>
            </a:r>
            <a:r>
              <a:rPr sz="2400" i="1" spc="0" dirty="0">
                <a:latin typeface="Arial"/>
                <a:cs typeface="Arial"/>
              </a:rPr>
              <a:t>Patterns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26765" marR="5080" indent="-222567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Características de </a:t>
            </a:r>
            <a:r>
              <a:rPr sz="4000" i="0" spc="0" dirty="0">
                <a:latin typeface="Arial"/>
                <a:cs typeface="Arial"/>
              </a:rPr>
              <a:t>um </a:t>
            </a:r>
            <a:r>
              <a:rPr sz="4000" i="0" spc="-5" dirty="0">
                <a:latin typeface="Arial"/>
                <a:cs typeface="Arial"/>
              </a:rPr>
              <a:t>Bloco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Construção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09710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pacote de funcionalidade definido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atender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necessidades </a:t>
            </a:r>
            <a:r>
              <a:rPr sz="2400" spc="-5" dirty="0">
                <a:latin typeface="Arial"/>
                <a:cs typeface="Arial"/>
              </a:rPr>
              <a:t>do negócio da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bloco de construção possui interfaces publicadas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expor  </a:t>
            </a:r>
            <a:r>
              <a:rPr sz="2400" dirty="0">
                <a:latin typeface="Arial"/>
                <a:cs typeface="Arial"/>
              </a:rPr>
              <a:t>sua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funcionalidade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bloco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construção pode interagir com outros </a:t>
            </a:r>
            <a:r>
              <a:rPr sz="2400" dirty="0">
                <a:latin typeface="Arial"/>
                <a:cs typeface="Arial"/>
              </a:rPr>
              <a:t>blocos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construção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interdependentes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8666" y="331675"/>
            <a:ext cx="68707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Um Bom </a:t>
            </a:r>
            <a:r>
              <a:rPr sz="4000" i="0" dirty="0">
                <a:latin typeface="Arial"/>
                <a:cs typeface="Arial"/>
              </a:rPr>
              <a:t>Bloco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Construção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9045576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Considera </a:t>
            </a:r>
            <a:r>
              <a:rPr sz="2400" dirty="0">
                <a:latin typeface="Arial"/>
                <a:cs typeface="Arial"/>
              </a:rPr>
              <a:t>a implementação e a </a:t>
            </a:r>
            <a:r>
              <a:rPr sz="2400" spc="-5" dirty="0">
                <a:latin typeface="Arial"/>
                <a:cs typeface="Arial"/>
              </a:rPr>
              <a:t>utilização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evolui para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explorar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 tecnologia e os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padrões</a:t>
            </a:r>
            <a:endParaRPr sz="2400">
              <a:latin typeface="Arial"/>
              <a:cs typeface="Arial"/>
            </a:endParaRPr>
          </a:p>
          <a:p>
            <a:pPr marL="356870" marR="23177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Pode ser montado ou desmontado a </a:t>
            </a:r>
            <a:r>
              <a:rPr sz="2400" spc="-5" dirty="0">
                <a:latin typeface="Arial"/>
                <a:cs typeface="Arial"/>
              </a:rPr>
              <a:t>partir </a:t>
            </a:r>
            <a:r>
              <a:rPr sz="2400" dirty="0">
                <a:latin typeface="Arial"/>
                <a:cs typeface="Arial"/>
              </a:rPr>
              <a:t>de outros blocos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construção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reusável 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substituível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811904" marR="5080" indent="-3335654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Blocos de Construção 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  </a:t>
            </a:r>
            <a:r>
              <a:rPr sz="4000" i="0" spc="0" dirty="0">
                <a:latin typeface="Arial"/>
                <a:cs typeface="Arial"/>
              </a:rPr>
              <a:t>(BCAs)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060815" cy="3795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Documentação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modelos do </a:t>
            </a:r>
            <a:r>
              <a:rPr sz="2400" i="1" dirty="0">
                <a:latin typeface="Arial"/>
                <a:cs typeface="Arial"/>
              </a:rPr>
              <a:t>Continuum</a:t>
            </a:r>
            <a:r>
              <a:rPr sz="2400" i="1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da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Eles são definidos ou selecionados </a:t>
            </a:r>
            <a:r>
              <a:rPr sz="2400" spc="-5" dirty="0">
                <a:latin typeface="Arial"/>
                <a:cs typeface="Arial"/>
              </a:rPr>
              <a:t>durante </a:t>
            </a:r>
            <a:r>
              <a:rPr sz="2400" dirty="0">
                <a:latin typeface="Arial"/>
                <a:cs typeface="Arial"/>
              </a:rPr>
              <a:t>a aplicação do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Principalmente nas </a:t>
            </a:r>
            <a:r>
              <a:rPr sz="2000" spc="-5" dirty="0">
                <a:latin typeface="Arial"/>
                <a:cs typeface="Arial"/>
              </a:rPr>
              <a:t>Fases </a:t>
            </a:r>
            <a:r>
              <a:rPr sz="2000" spc="-10" dirty="0">
                <a:latin typeface="Arial"/>
                <a:cs typeface="Arial"/>
              </a:rPr>
              <a:t>A, </a:t>
            </a:r>
            <a:r>
              <a:rPr sz="2000" spc="-15" dirty="0">
                <a:latin typeface="Arial"/>
                <a:cs typeface="Arial"/>
              </a:rPr>
              <a:t>B, </a:t>
            </a:r>
            <a:r>
              <a:rPr sz="2000" spc="-10" dirty="0">
                <a:latin typeface="Arial"/>
                <a:cs typeface="Arial"/>
              </a:rPr>
              <a:t>C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características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seguintes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definem quais funcionalidades </a:t>
            </a:r>
            <a:r>
              <a:rPr sz="2000" spc="-5" dirty="0">
                <a:latin typeface="Arial"/>
                <a:cs typeface="Arial"/>
              </a:rPr>
              <a:t>serão</a:t>
            </a:r>
            <a:r>
              <a:rPr sz="2000" spc="20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capturam requisitos técnicos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cientes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tecnologia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direcionam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guiam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Construção</a:t>
            </a:r>
            <a:r>
              <a:rPr sz="2000" spc="3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Solução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812540" marR="5080" indent="-30099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Blocos de Construção 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Solução  </a:t>
            </a:r>
            <a:r>
              <a:rPr sz="4000" i="0" spc="0" dirty="0">
                <a:latin typeface="Arial"/>
                <a:cs typeface="Arial"/>
              </a:rPr>
              <a:t>(BCSs)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7858125" cy="3426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Blocos de Construção de Solução se </a:t>
            </a:r>
            <a:r>
              <a:rPr sz="2400" spc="-5" dirty="0">
                <a:latin typeface="Arial"/>
                <a:cs typeface="Arial"/>
              </a:rPr>
              <a:t>relacionam </a:t>
            </a:r>
            <a:r>
              <a:rPr sz="2400" dirty="0">
                <a:latin typeface="Arial"/>
                <a:cs typeface="Arial"/>
              </a:rPr>
              <a:t>com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Eles podem ser </a:t>
            </a:r>
            <a:r>
              <a:rPr sz="2400" spc="-5" dirty="0">
                <a:latin typeface="Arial"/>
                <a:cs typeface="Arial"/>
              </a:rPr>
              <a:t>adquiridos </a:t>
            </a:r>
            <a:r>
              <a:rPr sz="2400" dirty="0">
                <a:latin typeface="Arial"/>
                <a:cs typeface="Arial"/>
              </a:rPr>
              <a:t>ou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desenvolvidos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características </a:t>
            </a:r>
            <a:r>
              <a:rPr sz="2400" dirty="0">
                <a:latin typeface="Arial"/>
                <a:cs typeface="Arial"/>
              </a:rPr>
              <a:t>são 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seguintes: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definem quais produtos </a:t>
            </a:r>
            <a:r>
              <a:rPr sz="2000" spc="-5" dirty="0">
                <a:latin typeface="Arial"/>
                <a:cs typeface="Arial"/>
              </a:rPr>
              <a:t>e componentes implementarão</a:t>
            </a:r>
            <a:r>
              <a:rPr sz="2000" spc="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funcionalidade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definem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</a:t>
            </a:r>
            <a:r>
              <a:rPr sz="2000" dirty="0">
                <a:latin typeface="Arial"/>
                <a:cs typeface="Arial"/>
              </a:rPr>
              <a:t>cumprem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Eles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cientes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consideram produtos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fornecedores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46951" y="4210050"/>
            <a:ext cx="1670050" cy="1428750"/>
          </a:xfrm>
          <a:custGeom>
            <a:avLst/>
            <a:gdLst/>
            <a:ahLst/>
            <a:cxnLst/>
            <a:rect l="l" t="t" r="r" b="b"/>
            <a:pathLst>
              <a:path w="1670050" h="1428750">
                <a:moveTo>
                  <a:pt x="0" y="1428750"/>
                </a:moveTo>
                <a:lnTo>
                  <a:pt x="1670050" y="1428750"/>
                </a:lnTo>
                <a:lnTo>
                  <a:pt x="1670050" y="0"/>
                </a:lnTo>
                <a:lnTo>
                  <a:pt x="0" y="0"/>
                </a:lnTo>
                <a:lnTo>
                  <a:pt x="0" y="142875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17001" y="3733800"/>
            <a:ext cx="476250" cy="1905000"/>
          </a:xfrm>
          <a:custGeom>
            <a:avLst/>
            <a:gdLst/>
            <a:ahLst/>
            <a:cxnLst/>
            <a:rect l="l" t="t" r="r" b="b"/>
            <a:pathLst>
              <a:path w="476250" h="1905000">
                <a:moveTo>
                  <a:pt x="476250" y="0"/>
                </a:moveTo>
                <a:lnTo>
                  <a:pt x="0" y="476250"/>
                </a:lnTo>
                <a:lnTo>
                  <a:pt x="0" y="1905000"/>
                </a:lnTo>
                <a:lnTo>
                  <a:pt x="476250" y="1428750"/>
                </a:lnTo>
                <a:lnTo>
                  <a:pt x="476250" y="0"/>
                </a:lnTo>
                <a:close/>
              </a:path>
            </a:pathLst>
          </a:custGeom>
          <a:solidFill>
            <a:srgbClr val="95B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6950" y="3733800"/>
            <a:ext cx="2146300" cy="476250"/>
          </a:xfrm>
          <a:custGeom>
            <a:avLst/>
            <a:gdLst/>
            <a:ahLst/>
            <a:cxnLst/>
            <a:rect l="l" t="t" r="r" b="b"/>
            <a:pathLst>
              <a:path w="2146300" h="476250">
                <a:moveTo>
                  <a:pt x="2146300" y="0"/>
                </a:moveTo>
                <a:lnTo>
                  <a:pt x="476250" y="0"/>
                </a:lnTo>
                <a:lnTo>
                  <a:pt x="0" y="476250"/>
                </a:lnTo>
                <a:lnTo>
                  <a:pt x="1670050" y="476250"/>
                </a:lnTo>
                <a:lnTo>
                  <a:pt x="2146300" y="0"/>
                </a:lnTo>
                <a:close/>
              </a:path>
            </a:pathLst>
          </a:custGeom>
          <a:solidFill>
            <a:srgbClr val="C7E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46950" y="3733800"/>
            <a:ext cx="2146300" cy="1905000"/>
          </a:xfrm>
          <a:custGeom>
            <a:avLst/>
            <a:gdLst/>
            <a:ahLst/>
            <a:cxnLst/>
            <a:rect l="l" t="t" r="r" b="b"/>
            <a:pathLst>
              <a:path w="2146300" h="1905000">
                <a:moveTo>
                  <a:pt x="0" y="476250"/>
                </a:moveTo>
                <a:lnTo>
                  <a:pt x="476250" y="0"/>
                </a:lnTo>
                <a:lnTo>
                  <a:pt x="2146300" y="0"/>
                </a:lnTo>
                <a:lnTo>
                  <a:pt x="2146300" y="1428750"/>
                </a:lnTo>
                <a:lnTo>
                  <a:pt x="1670050" y="1905000"/>
                </a:lnTo>
                <a:lnTo>
                  <a:pt x="0" y="1905000"/>
                </a:lnTo>
                <a:lnTo>
                  <a:pt x="0" y="47625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46950" y="3733800"/>
            <a:ext cx="2146300" cy="476250"/>
          </a:xfrm>
          <a:custGeom>
            <a:avLst/>
            <a:gdLst/>
            <a:ahLst/>
            <a:cxnLst/>
            <a:rect l="l" t="t" r="r" b="b"/>
            <a:pathLst>
              <a:path w="2146300" h="476250">
                <a:moveTo>
                  <a:pt x="0" y="476250"/>
                </a:moveTo>
                <a:lnTo>
                  <a:pt x="1670050" y="476250"/>
                </a:lnTo>
                <a:lnTo>
                  <a:pt x="2146300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7000" y="4210050"/>
            <a:ext cx="0" cy="1428750"/>
          </a:xfrm>
          <a:custGeom>
            <a:avLst/>
            <a:gdLst/>
            <a:ahLst/>
            <a:cxnLst/>
            <a:rect l="l" t="t" r="r" b="b"/>
            <a:pathLst>
              <a:path h="1428750">
                <a:moveTo>
                  <a:pt x="0" y="0"/>
                </a:moveTo>
                <a:lnTo>
                  <a:pt x="0" y="142875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55635" y="3762502"/>
            <a:ext cx="4464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???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01560" y="3305048"/>
            <a:ext cx="207073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dirty="0">
                <a:latin typeface="Arial"/>
                <a:cs typeface="Arial"/>
              </a:rPr>
              <a:t>Projetos</a:t>
            </a:r>
            <a:r>
              <a:rPr sz="1600" b="1" i="1" spc="-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necessários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8040" y="331675"/>
            <a:ext cx="57054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" dirty="0"/>
              <a:t>PPM </a:t>
            </a:r>
            <a:r>
              <a:rPr sz="4000" i="0" spc="0" dirty="0">
                <a:latin typeface="Arial"/>
                <a:cs typeface="Arial"/>
              </a:rPr>
              <a:t>– </a:t>
            </a:r>
            <a:r>
              <a:rPr sz="4000" i="0" dirty="0">
                <a:latin typeface="Arial"/>
                <a:cs typeface="Arial"/>
              </a:rPr>
              <a:t>Limitações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(cont.)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7821" y="1569798"/>
            <a:ext cx="8566786" cy="1540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ts val="2050"/>
              </a:lnSpc>
              <a:spcBef>
                <a:spcPts val="95"/>
              </a:spcBef>
              <a:buChar char="–"/>
              <a:tabLst>
                <a:tab pos="299085" algn="l"/>
                <a:tab pos="299720" algn="l"/>
              </a:tabLst>
            </a:pPr>
            <a:r>
              <a:rPr sz="1900" spc="-5" dirty="0">
                <a:latin typeface="Arial"/>
                <a:cs typeface="Arial"/>
              </a:rPr>
              <a:t>Análise de risco dos projetos pode ser </a:t>
            </a:r>
            <a:r>
              <a:rPr sz="1900" dirty="0">
                <a:latin typeface="Arial"/>
                <a:cs typeface="Arial"/>
              </a:rPr>
              <a:t>falha </a:t>
            </a:r>
            <a:r>
              <a:rPr sz="1900" spc="-5" dirty="0">
                <a:latin typeface="Arial"/>
                <a:cs typeface="Arial"/>
              </a:rPr>
              <a:t>ao ignorar a análise de</a:t>
            </a:r>
            <a:r>
              <a:rPr sz="1900" spc="254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impactos</a:t>
            </a:r>
            <a:endParaRPr sz="1900">
              <a:latin typeface="Arial"/>
              <a:cs typeface="Arial"/>
            </a:endParaRPr>
          </a:p>
          <a:p>
            <a:pPr marL="299085">
              <a:lnSpc>
                <a:spcPts val="2050"/>
              </a:lnSpc>
            </a:pPr>
            <a:r>
              <a:rPr sz="1900" spc="-5" dirty="0">
                <a:latin typeface="Arial"/>
                <a:cs typeface="Arial"/>
              </a:rPr>
              <a:t>na arquitetura, e não só nos recursos alocados a</a:t>
            </a:r>
            <a:r>
              <a:rPr sz="1900" spc="1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projetos</a:t>
            </a:r>
            <a:endParaRPr sz="1900">
              <a:latin typeface="Arial"/>
              <a:cs typeface="Arial"/>
            </a:endParaRPr>
          </a:p>
          <a:p>
            <a:pPr marL="299085" marR="74930" indent="-286385">
              <a:lnSpc>
                <a:spcPts val="1830"/>
              </a:lnSpc>
              <a:spcBef>
                <a:spcPts val="439"/>
              </a:spcBef>
              <a:buChar char="–"/>
              <a:tabLst>
                <a:tab pos="299085" algn="l"/>
                <a:tab pos="299720" algn="l"/>
              </a:tabLst>
            </a:pPr>
            <a:r>
              <a:rPr sz="1900" spc="-5" dirty="0">
                <a:latin typeface="Arial"/>
                <a:cs typeface="Arial"/>
              </a:rPr>
              <a:t>Muitas iniciativas de PPM deixam o </a:t>
            </a:r>
            <a:r>
              <a:rPr sz="1900" dirty="0">
                <a:latin typeface="Arial"/>
                <a:cs typeface="Arial"/>
              </a:rPr>
              <a:t>esforço </a:t>
            </a:r>
            <a:r>
              <a:rPr sz="1900" spc="-5" dirty="0">
                <a:latin typeface="Arial"/>
                <a:cs typeface="Arial"/>
              </a:rPr>
              <a:t>de manutenção de </a:t>
            </a:r>
            <a:r>
              <a:rPr sz="1900" dirty="0">
                <a:latin typeface="Arial"/>
                <a:cs typeface="Arial"/>
              </a:rPr>
              <a:t>fora </a:t>
            </a:r>
            <a:r>
              <a:rPr sz="1900" spc="-5" dirty="0">
                <a:latin typeface="Arial"/>
                <a:cs typeface="Arial"/>
              </a:rPr>
              <a:t>(por não  serem considerados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projetos)</a:t>
            </a:r>
            <a:endParaRPr sz="1900">
              <a:latin typeface="Arial"/>
              <a:cs typeface="Arial"/>
            </a:endParaRPr>
          </a:p>
          <a:p>
            <a:pPr marL="698500" lvl="1" indent="-228600">
              <a:lnSpc>
                <a:spcPts val="1835"/>
              </a:lnSpc>
              <a:spcBef>
                <a:spcPts val="15"/>
              </a:spcBef>
              <a:buChar char="•"/>
              <a:tabLst>
                <a:tab pos="698500" algn="l"/>
                <a:tab pos="699135" algn="l"/>
              </a:tabLst>
            </a:pPr>
            <a:r>
              <a:rPr sz="1700" dirty="0">
                <a:latin typeface="Arial"/>
                <a:cs typeface="Arial"/>
              </a:rPr>
              <a:t>A </a:t>
            </a:r>
            <a:r>
              <a:rPr sz="1700" spc="-10" dirty="0">
                <a:latin typeface="Arial"/>
                <a:cs typeface="Arial"/>
              </a:rPr>
              <a:t>manutenção pode </a:t>
            </a:r>
            <a:r>
              <a:rPr sz="1700" spc="-5" dirty="0">
                <a:latin typeface="Arial"/>
                <a:cs typeface="Arial"/>
              </a:rPr>
              <a:t>ser </a:t>
            </a:r>
            <a:r>
              <a:rPr sz="1700" spc="-10" dirty="0">
                <a:latin typeface="Arial"/>
                <a:cs typeface="Arial"/>
              </a:rPr>
              <a:t>responsável por </a:t>
            </a:r>
            <a:r>
              <a:rPr sz="1700" spc="-5" dirty="0">
                <a:latin typeface="Arial"/>
                <a:cs typeface="Arial"/>
              </a:rPr>
              <a:t>até </a:t>
            </a:r>
            <a:r>
              <a:rPr sz="1700" spc="-10" dirty="0">
                <a:latin typeface="Arial"/>
                <a:cs typeface="Arial"/>
              </a:rPr>
              <a:t>90% do </a:t>
            </a:r>
            <a:r>
              <a:rPr sz="1700" spc="-5" dirty="0">
                <a:latin typeface="Arial"/>
                <a:cs typeface="Arial"/>
              </a:rPr>
              <a:t>esforço </a:t>
            </a:r>
            <a:r>
              <a:rPr sz="1700" spc="-10" dirty="0">
                <a:latin typeface="Arial"/>
                <a:cs typeface="Arial"/>
              </a:rPr>
              <a:t>de </a:t>
            </a:r>
            <a:r>
              <a:rPr sz="1700" spc="-5" dirty="0">
                <a:latin typeface="Arial"/>
                <a:cs typeface="Arial"/>
              </a:rPr>
              <a:t>uma</a:t>
            </a:r>
            <a:r>
              <a:rPr sz="1700" spc="45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organização</a:t>
            </a:r>
            <a:endParaRPr sz="1700">
              <a:latin typeface="Arial"/>
              <a:cs typeface="Arial"/>
            </a:endParaRPr>
          </a:p>
          <a:p>
            <a:pPr marL="698500">
              <a:lnSpc>
                <a:spcPts val="1835"/>
              </a:lnSpc>
            </a:pPr>
            <a:r>
              <a:rPr sz="1700" spc="-5" dirty="0">
                <a:latin typeface="Arial"/>
                <a:cs typeface="Arial"/>
              </a:rPr>
              <a:t>de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5403" y="3186114"/>
            <a:ext cx="3988308" cy="2466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0800" y="3352800"/>
            <a:ext cx="908050" cy="685800"/>
          </a:xfrm>
          <a:custGeom>
            <a:avLst/>
            <a:gdLst/>
            <a:ahLst/>
            <a:cxnLst/>
            <a:rect l="l" t="t" r="r" b="b"/>
            <a:pathLst>
              <a:path w="908050" h="685800">
                <a:moveTo>
                  <a:pt x="454025" y="0"/>
                </a:moveTo>
                <a:lnTo>
                  <a:pt x="401085" y="2307"/>
                </a:lnTo>
                <a:lnTo>
                  <a:pt x="349937" y="9057"/>
                </a:lnTo>
                <a:lnTo>
                  <a:pt x="300922" y="19992"/>
                </a:lnTo>
                <a:lnTo>
                  <a:pt x="254379" y="34856"/>
                </a:lnTo>
                <a:lnTo>
                  <a:pt x="210651" y="53390"/>
                </a:lnTo>
                <a:lnTo>
                  <a:pt x="170077" y="75338"/>
                </a:lnTo>
                <a:lnTo>
                  <a:pt x="133000" y="100441"/>
                </a:lnTo>
                <a:lnTo>
                  <a:pt x="99760" y="128442"/>
                </a:lnTo>
                <a:lnTo>
                  <a:pt x="70699" y="159084"/>
                </a:lnTo>
                <a:lnTo>
                  <a:pt x="46156" y="192110"/>
                </a:lnTo>
                <a:lnTo>
                  <a:pt x="26474" y="227262"/>
                </a:lnTo>
                <a:lnTo>
                  <a:pt x="11993" y="264282"/>
                </a:lnTo>
                <a:lnTo>
                  <a:pt x="3055" y="302914"/>
                </a:lnTo>
                <a:lnTo>
                  <a:pt x="0" y="342900"/>
                </a:lnTo>
                <a:lnTo>
                  <a:pt x="3055" y="382885"/>
                </a:lnTo>
                <a:lnTo>
                  <a:pt x="11993" y="421517"/>
                </a:lnTo>
                <a:lnTo>
                  <a:pt x="26474" y="458537"/>
                </a:lnTo>
                <a:lnTo>
                  <a:pt x="46156" y="493689"/>
                </a:lnTo>
                <a:lnTo>
                  <a:pt x="70699" y="526715"/>
                </a:lnTo>
                <a:lnTo>
                  <a:pt x="99760" y="557357"/>
                </a:lnTo>
                <a:lnTo>
                  <a:pt x="133000" y="585358"/>
                </a:lnTo>
                <a:lnTo>
                  <a:pt x="170077" y="610461"/>
                </a:lnTo>
                <a:lnTo>
                  <a:pt x="210651" y="632409"/>
                </a:lnTo>
                <a:lnTo>
                  <a:pt x="254379" y="650943"/>
                </a:lnTo>
                <a:lnTo>
                  <a:pt x="300922" y="665807"/>
                </a:lnTo>
                <a:lnTo>
                  <a:pt x="349937" y="676742"/>
                </a:lnTo>
                <a:lnTo>
                  <a:pt x="401085" y="683492"/>
                </a:lnTo>
                <a:lnTo>
                  <a:pt x="454025" y="685800"/>
                </a:lnTo>
                <a:lnTo>
                  <a:pt x="506964" y="683492"/>
                </a:lnTo>
                <a:lnTo>
                  <a:pt x="558112" y="676742"/>
                </a:lnTo>
                <a:lnTo>
                  <a:pt x="607127" y="665807"/>
                </a:lnTo>
                <a:lnTo>
                  <a:pt x="653670" y="650943"/>
                </a:lnTo>
                <a:lnTo>
                  <a:pt x="697398" y="632409"/>
                </a:lnTo>
                <a:lnTo>
                  <a:pt x="737972" y="610461"/>
                </a:lnTo>
                <a:lnTo>
                  <a:pt x="775049" y="585358"/>
                </a:lnTo>
                <a:lnTo>
                  <a:pt x="808289" y="557357"/>
                </a:lnTo>
                <a:lnTo>
                  <a:pt x="837350" y="526715"/>
                </a:lnTo>
                <a:lnTo>
                  <a:pt x="861893" y="493689"/>
                </a:lnTo>
                <a:lnTo>
                  <a:pt x="881575" y="458537"/>
                </a:lnTo>
                <a:lnTo>
                  <a:pt x="896056" y="421517"/>
                </a:lnTo>
                <a:lnTo>
                  <a:pt x="904994" y="382885"/>
                </a:lnTo>
                <a:lnTo>
                  <a:pt x="908050" y="342900"/>
                </a:lnTo>
                <a:lnTo>
                  <a:pt x="904994" y="302914"/>
                </a:lnTo>
                <a:lnTo>
                  <a:pt x="896056" y="264282"/>
                </a:lnTo>
                <a:lnTo>
                  <a:pt x="881575" y="227262"/>
                </a:lnTo>
                <a:lnTo>
                  <a:pt x="861893" y="192110"/>
                </a:lnTo>
                <a:lnTo>
                  <a:pt x="837350" y="159084"/>
                </a:lnTo>
                <a:lnTo>
                  <a:pt x="808289" y="128442"/>
                </a:lnTo>
                <a:lnTo>
                  <a:pt x="775049" y="100441"/>
                </a:lnTo>
                <a:lnTo>
                  <a:pt x="737972" y="75338"/>
                </a:lnTo>
                <a:lnTo>
                  <a:pt x="697398" y="53390"/>
                </a:lnTo>
                <a:lnTo>
                  <a:pt x="653670" y="34856"/>
                </a:lnTo>
                <a:lnTo>
                  <a:pt x="607127" y="19992"/>
                </a:lnTo>
                <a:lnTo>
                  <a:pt x="558112" y="9057"/>
                </a:lnTo>
                <a:lnTo>
                  <a:pt x="506964" y="2307"/>
                </a:lnTo>
                <a:lnTo>
                  <a:pt x="454025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0800" y="3352800"/>
            <a:ext cx="908050" cy="685800"/>
          </a:xfrm>
          <a:custGeom>
            <a:avLst/>
            <a:gdLst/>
            <a:ahLst/>
            <a:cxnLst/>
            <a:rect l="l" t="t" r="r" b="b"/>
            <a:pathLst>
              <a:path w="908050" h="685800">
                <a:moveTo>
                  <a:pt x="0" y="342900"/>
                </a:moveTo>
                <a:lnTo>
                  <a:pt x="3055" y="302914"/>
                </a:lnTo>
                <a:lnTo>
                  <a:pt x="11993" y="264282"/>
                </a:lnTo>
                <a:lnTo>
                  <a:pt x="26474" y="227262"/>
                </a:lnTo>
                <a:lnTo>
                  <a:pt x="46156" y="192110"/>
                </a:lnTo>
                <a:lnTo>
                  <a:pt x="70699" y="159084"/>
                </a:lnTo>
                <a:lnTo>
                  <a:pt x="99760" y="128442"/>
                </a:lnTo>
                <a:lnTo>
                  <a:pt x="133000" y="100441"/>
                </a:lnTo>
                <a:lnTo>
                  <a:pt x="170077" y="75338"/>
                </a:lnTo>
                <a:lnTo>
                  <a:pt x="210651" y="53390"/>
                </a:lnTo>
                <a:lnTo>
                  <a:pt x="254379" y="34856"/>
                </a:lnTo>
                <a:lnTo>
                  <a:pt x="300922" y="19992"/>
                </a:lnTo>
                <a:lnTo>
                  <a:pt x="349937" y="9057"/>
                </a:lnTo>
                <a:lnTo>
                  <a:pt x="401085" y="2307"/>
                </a:lnTo>
                <a:lnTo>
                  <a:pt x="454025" y="0"/>
                </a:lnTo>
                <a:lnTo>
                  <a:pt x="506964" y="2307"/>
                </a:lnTo>
                <a:lnTo>
                  <a:pt x="558112" y="9057"/>
                </a:lnTo>
                <a:lnTo>
                  <a:pt x="607127" y="19992"/>
                </a:lnTo>
                <a:lnTo>
                  <a:pt x="653670" y="34856"/>
                </a:lnTo>
                <a:lnTo>
                  <a:pt x="697398" y="53390"/>
                </a:lnTo>
                <a:lnTo>
                  <a:pt x="737972" y="75338"/>
                </a:lnTo>
                <a:lnTo>
                  <a:pt x="775049" y="100441"/>
                </a:lnTo>
                <a:lnTo>
                  <a:pt x="808289" y="128442"/>
                </a:lnTo>
                <a:lnTo>
                  <a:pt x="837350" y="159084"/>
                </a:lnTo>
                <a:lnTo>
                  <a:pt x="861893" y="192110"/>
                </a:lnTo>
                <a:lnTo>
                  <a:pt x="881575" y="227262"/>
                </a:lnTo>
                <a:lnTo>
                  <a:pt x="896056" y="264282"/>
                </a:lnTo>
                <a:lnTo>
                  <a:pt x="904994" y="302914"/>
                </a:lnTo>
                <a:lnTo>
                  <a:pt x="908050" y="342900"/>
                </a:lnTo>
                <a:lnTo>
                  <a:pt x="904994" y="382885"/>
                </a:lnTo>
                <a:lnTo>
                  <a:pt x="896056" y="421517"/>
                </a:lnTo>
                <a:lnTo>
                  <a:pt x="881575" y="458537"/>
                </a:lnTo>
                <a:lnTo>
                  <a:pt x="861893" y="493689"/>
                </a:lnTo>
                <a:lnTo>
                  <a:pt x="837350" y="526715"/>
                </a:lnTo>
                <a:lnTo>
                  <a:pt x="808289" y="557357"/>
                </a:lnTo>
                <a:lnTo>
                  <a:pt x="775049" y="585358"/>
                </a:lnTo>
                <a:lnTo>
                  <a:pt x="737972" y="610461"/>
                </a:lnTo>
                <a:lnTo>
                  <a:pt x="697398" y="632409"/>
                </a:lnTo>
                <a:lnTo>
                  <a:pt x="653670" y="650943"/>
                </a:lnTo>
                <a:lnTo>
                  <a:pt x="607127" y="665807"/>
                </a:lnTo>
                <a:lnTo>
                  <a:pt x="558112" y="676742"/>
                </a:lnTo>
                <a:lnTo>
                  <a:pt x="506964" y="683492"/>
                </a:lnTo>
                <a:lnTo>
                  <a:pt x="454025" y="685800"/>
                </a:lnTo>
                <a:lnTo>
                  <a:pt x="401085" y="683492"/>
                </a:lnTo>
                <a:lnTo>
                  <a:pt x="349937" y="676742"/>
                </a:lnTo>
                <a:lnTo>
                  <a:pt x="300922" y="665807"/>
                </a:lnTo>
                <a:lnTo>
                  <a:pt x="254379" y="650943"/>
                </a:lnTo>
                <a:lnTo>
                  <a:pt x="210651" y="632409"/>
                </a:lnTo>
                <a:lnTo>
                  <a:pt x="170077" y="610461"/>
                </a:lnTo>
                <a:lnTo>
                  <a:pt x="133000" y="585358"/>
                </a:lnTo>
                <a:lnTo>
                  <a:pt x="99760" y="557357"/>
                </a:lnTo>
                <a:lnTo>
                  <a:pt x="70699" y="526715"/>
                </a:lnTo>
                <a:lnTo>
                  <a:pt x="46156" y="493689"/>
                </a:lnTo>
                <a:lnTo>
                  <a:pt x="26474" y="458537"/>
                </a:lnTo>
                <a:lnTo>
                  <a:pt x="11993" y="421517"/>
                </a:lnTo>
                <a:lnTo>
                  <a:pt x="3055" y="382885"/>
                </a:lnTo>
                <a:lnTo>
                  <a:pt x="0" y="3429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02994" y="3541218"/>
            <a:ext cx="34480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0" dirty="0">
                <a:latin typeface="Arial"/>
                <a:cs typeface="Arial"/>
              </a:rPr>
              <a:t>5</a:t>
            </a:r>
            <a:r>
              <a:rPr sz="1800" b="1" i="1" dirty="0">
                <a:latin typeface="Arial"/>
                <a:cs typeface="Arial"/>
              </a:rPr>
              <a:t>,5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" y="4572000"/>
            <a:ext cx="908050" cy="685800"/>
          </a:xfrm>
          <a:custGeom>
            <a:avLst/>
            <a:gdLst/>
            <a:ahLst/>
            <a:cxnLst/>
            <a:rect l="l" t="t" r="r" b="b"/>
            <a:pathLst>
              <a:path w="908050" h="685800">
                <a:moveTo>
                  <a:pt x="454025" y="0"/>
                </a:moveTo>
                <a:lnTo>
                  <a:pt x="401076" y="2307"/>
                </a:lnTo>
                <a:lnTo>
                  <a:pt x="349921" y="9057"/>
                </a:lnTo>
                <a:lnTo>
                  <a:pt x="300901" y="19992"/>
                </a:lnTo>
                <a:lnTo>
                  <a:pt x="254357" y="34856"/>
                </a:lnTo>
                <a:lnTo>
                  <a:pt x="210628" y="53390"/>
                </a:lnTo>
                <a:lnTo>
                  <a:pt x="170056" y="75338"/>
                </a:lnTo>
                <a:lnTo>
                  <a:pt x="132981" y="100441"/>
                </a:lnTo>
                <a:lnTo>
                  <a:pt x="99744" y="128442"/>
                </a:lnTo>
                <a:lnTo>
                  <a:pt x="70686" y="159084"/>
                </a:lnTo>
                <a:lnTo>
                  <a:pt x="46148" y="192110"/>
                </a:lnTo>
                <a:lnTo>
                  <a:pt x="26469" y="227262"/>
                </a:lnTo>
                <a:lnTo>
                  <a:pt x="11991" y="264282"/>
                </a:lnTo>
                <a:lnTo>
                  <a:pt x="3054" y="302914"/>
                </a:lnTo>
                <a:lnTo>
                  <a:pt x="0" y="342900"/>
                </a:lnTo>
                <a:lnTo>
                  <a:pt x="3054" y="382885"/>
                </a:lnTo>
                <a:lnTo>
                  <a:pt x="11991" y="421517"/>
                </a:lnTo>
                <a:lnTo>
                  <a:pt x="26469" y="458537"/>
                </a:lnTo>
                <a:lnTo>
                  <a:pt x="46148" y="493689"/>
                </a:lnTo>
                <a:lnTo>
                  <a:pt x="70686" y="526715"/>
                </a:lnTo>
                <a:lnTo>
                  <a:pt x="99744" y="557357"/>
                </a:lnTo>
                <a:lnTo>
                  <a:pt x="132981" y="585358"/>
                </a:lnTo>
                <a:lnTo>
                  <a:pt x="170056" y="610461"/>
                </a:lnTo>
                <a:lnTo>
                  <a:pt x="210628" y="632409"/>
                </a:lnTo>
                <a:lnTo>
                  <a:pt x="254357" y="650943"/>
                </a:lnTo>
                <a:lnTo>
                  <a:pt x="300901" y="665807"/>
                </a:lnTo>
                <a:lnTo>
                  <a:pt x="349921" y="676742"/>
                </a:lnTo>
                <a:lnTo>
                  <a:pt x="401076" y="683492"/>
                </a:lnTo>
                <a:lnTo>
                  <a:pt x="454025" y="685800"/>
                </a:lnTo>
                <a:lnTo>
                  <a:pt x="506973" y="683492"/>
                </a:lnTo>
                <a:lnTo>
                  <a:pt x="558128" y="676742"/>
                </a:lnTo>
                <a:lnTo>
                  <a:pt x="607148" y="665807"/>
                </a:lnTo>
                <a:lnTo>
                  <a:pt x="653692" y="650943"/>
                </a:lnTo>
                <a:lnTo>
                  <a:pt x="697421" y="632409"/>
                </a:lnTo>
                <a:lnTo>
                  <a:pt x="737993" y="610461"/>
                </a:lnTo>
                <a:lnTo>
                  <a:pt x="775068" y="585358"/>
                </a:lnTo>
                <a:lnTo>
                  <a:pt x="808305" y="557357"/>
                </a:lnTo>
                <a:lnTo>
                  <a:pt x="837363" y="526715"/>
                </a:lnTo>
                <a:lnTo>
                  <a:pt x="861901" y="493689"/>
                </a:lnTo>
                <a:lnTo>
                  <a:pt x="881580" y="458537"/>
                </a:lnTo>
                <a:lnTo>
                  <a:pt x="896058" y="421517"/>
                </a:lnTo>
                <a:lnTo>
                  <a:pt x="904995" y="382885"/>
                </a:lnTo>
                <a:lnTo>
                  <a:pt x="908050" y="342900"/>
                </a:lnTo>
                <a:lnTo>
                  <a:pt x="904995" y="302914"/>
                </a:lnTo>
                <a:lnTo>
                  <a:pt x="896058" y="264282"/>
                </a:lnTo>
                <a:lnTo>
                  <a:pt x="881580" y="227262"/>
                </a:lnTo>
                <a:lnTo>
                  <a:pt x="861901" y="192110"/>
                </a:lnTo>
                <a:lnTo>
                  <a:pt x="837363" y="159084"/>
                </a:lnTo>
                <a:lnTo>
                  <a:pt x="808305" y="128442"/>
                </a:lnTo>
                <a:lnTo>
                  <a:pt x="775068" y="100441"/>
                </a:lnTo>
                <a:lnTo>
                  <a:pt x="737993" y="75338"/>
                </a:lnTo>
                <a:lnTo>
                  <a:pt x="697421" y="53390"/>
                </a:lnTo>
                <a:lnTo>
                  <a:pt x="653692" y="34856"/>
                </a:lnTo>
                <a:lnTo>
                  <a:pt x="607148" y="19992"/>
                </a:lnTo>
                <a:lnTo>
                  <a:pt x="558128" y="9057"/>
                </a:lnTo>
                <a:lnTo>
                  <a:pt x="506973" y="2307"/>
                </a:lnTo>
                <a:lnTo>
                  <a:pt x="4540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00" y="4572000"/>
            <a:ext cx="908050" cy="685800"/>
          </a:xfrm>
          <a:custGeom>
            <a:avLst/>
            <a:gdLst/>
            <a:ahLst/>
            <a:cxnLst/>
            <a:rect l="l" t="t" r="r" b="b"/>
            <a:pathLst>
              <a:path w="908050" h="685800">
                <a:moveTo>
                  <a:pt x="0" y="342900"/>
                </a:moveTo>
                <a:lnTo>
                  <a:pt x="3054" y="302914"/>
                </a:lnTo>
                <a:lnTo>
                  <a:pt x="11991" y="264282"/>
                </a:lnTo>
                <a:lnTo>
                  <a:pt x="26469" y="227262"/>
                </a:lnTo>
                <a:lnTo>
                  <a:pt x="46148" y="192110"/>
                </a:lnTo>
                <a:lnTo>
                  <a:pt x="70686" y="159084"/>
                </a:lnTo>
                <a:lnTo>
                  <a:pt x="99744" y="128442"/>
                </a:lnTo>
                <a:lnTo>
                  <a:pt x="132981" y="100441"/>
                </a:lnTo>
                <a:lnTo>
                  <a:pt x="170056" y="75338"/>
                </a:lnTo>
                <a:lnTo>
                  <a:pt x="210628" y="53390"/>
                </a:lnTo>
                <a:lnTo>
                  <a:pt x="254357" y="34856"/>
                </a:lnTo>
                <a:lnTo>
                  <a:pt x="300901" y="19992"/>
                </a:lnTo>
                <a:lnTo>
                  <a:pt x="349921" y="9057"/>
                </a:lnTo>
                <a:lnTo>
                  <a:pt x="401076" y="2307"/>
                </a:lnTo>
                <a:lnTo>
                  <a:pt x="454025" y="0"/>
                </a:lnTo>
                <a:lnTo>
                  <a:pt x="506973" y="2307"/>
                </a:lnTo>
                <a:lnTo>
                  <a:pt x="558128" y="9057"/>
                </a:lnTo>
                <a:lnTo>
                  <a:pt x="607148" y="19992"/>
                </a:lnTo>
                <a:lnTo>
                  <a:pt x="653692" y="34856"/>
                </a:lnTo>
                <a:lnTo>
                  <a:pt x="697421" y="53390"/>
                </a:lnTo>
                <a:lnTo>
                  <a:pt x="737993" y="75338"/>
                </a:lnTo>
                <a:lnTo>
                  <a:pt x="775068" y="100441"/>
                </a:lnTo>
                <a:lnTo>
                  <a:pt x="808305" y="128442"/>
                </a:lnTo>
                <a:lnTo>
                  <a:pt x="837363" y="159084"/>
                </a:lnTo>
                <a:lnTo>
                  <a:pt x="861901" y="192110"/>
                </a:lnTo>
                <a:lnTo>
                  <a:pt x="881580" y="227262"/>
                </a:lnTo>
                <a:lnTo>
                  <a:pt x="896058" y="264282"/>
                </a:lnTo>
                <a:lnTo>
                  <a:pt x="904995" y="302914"/>
                </a:lnTo>
                <a:lnTo>
                  <a:pt x="908050" y="342900"/>
                </a:lnTo>
                <a:lnTo>
                  <a:pt x="904995" y="382885"/>
                </a:lnTo>
                <a:lnTo>
                  <a:pt x="896058" y="421517"/>
                </a:lnTo>
                <a:lnTo>
                  <a:pt x="881580" y="458537"/>
                </a:lnTo>
                <a:lnTo>
                  <a:pt x="861901" y="493689"/>
                </a:lnTo>
                <a:lnTo>
                  <a:pt x="837363" y="526715"/>
                </a:lnTo>
                <a:lnTo>
                  <a:pt x="808305" y="557357"/>
                </a:lnTo>
                <a:lnTo>
                  <a:pt x="775068" y="585358"/>
                </a:lnTo>
                <a:lnTo>
                  <a:pt x="737993" y="610461"/>
                </a:lnTo>
                <a:lnTo>
                  <a:pt x="697421" y="632409"/>
                </a:lnTo>
                <a:lnTo>
                  <a:pt x="653692" y="650943"/>
                </a:lnTo>
                <a:lnTo>
                  <a:pt x="607148" y="665807"/>
                </a:lnTo>
                <a:lnTo>
                  <a:pt x="558128" y="676742"/>
                </a:lnTo>
                <a:lnTo>
                  <a:pt x="506973" y="683492"/>
                </a:lnTo>
                <a:lnTo>
                  <a:pt x="454025" y="685800"/>
                </a:lnTo>
                <a:lnTo>
                  <a:pt x="401076" y="683492"/>
                </a:lnTo>
                <a:lnTo>
                  <a:pt x="349921" y="676742"/>
                </a:lnTo>
                <a:lnTo>
                  <a:pt x="300901" y="665807"/>
                </a:lnTo>
                <a:lnTo>
                  <a:pt x="254357" y="650943"/>
                </a:lnTo>
                <a:lnTo>
                  <a:pt x="210628" y="632409"/>
                </a:lnTo>
                <a:lnTo>
                  <a:pt x="170056" y="610461"/>
                </a:lnTo>
                <a:lnTo>
                  <a:pt x="132981" y="585358"/>
                </a:lnTo>
                <a:lnTo>
                  <a:pt x="99744" y="557357"/>
                </a:lnTo>
                <a:lnTo>
                  <a:pt x="70686" y="526715"/>
                </a:lnTo>
                <a:lnTo>
                  <a:pt x="46148" y="493689"/>
                </a:lnTo>
                <a:lnTo>
                  <a:pt x="26469" y="458537"/>
                </a:lnTo>
                <a:lnTo>
                  <a:pt x="11991" y="421517"/>
                </a:lnTo>
                <a:lnTo>
                  <a:pt x="3054" y="382885"/>
                </a:lnTo>
                <a:lnTo>
                  <a:pt x="0" y="3429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7342" y="4761103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2</a:t>
            </a:r>
            <a:r>
              <a:rPr sz="1800" b="1" i="1" spc="-5" dirty="0">
                <a:latin typeface="Arial"/>
                <a:cs typeface="Arial"/>
              </a:rPr>
              <a:t>,5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54755" y="3388867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3</a:t>
            </a:r>
            <a:r>
              <a:rPr sz="1800" b="1" i="1" spc="-5" dirty="0">
                <a:latin typeface="Arial"/>
                <a:cs typeface="Arial"/>
              </a:rPr>
              <a:t>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3448" y="5142357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4</a:t>
            </a:r>
            <a:r>
              <a:rPr sz="1800" b="1" i="1" spc="-5" dirty="0">
                <a:latin typeface="Arial"/>
                <a:cs typeface="Arial"/>
              </a:rPr>
              <a:t>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617" y="4205733"/>
            <a:ext cx="26187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Arial"/>
                <a:cs typeface="Arial"/>
              </a:rPr>
              <a:t>Projetos em </a:t>
            </a:r>
            <a:r>
              <a:rPr sz="1200" b="1" i="1" dirty="0">
                <a:latin typeface="Arial"/>
                <a:cs typeface="Arial"/>
              </a:rPr>
              <a:t>andamento /</a:t>
            </a:r>
            <a:r>
              <a:rPr sz="1200" b="1" i="1" spc="-30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sugeridos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26150" y="51816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6150" y="51816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5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4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86043" y="5277054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2,5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40373" y="4866843"/>
            <a:ext cx="636270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b="1" i="1" dirty="0">
                <a:latin typeface="Arial"/>
                <a:cs typeface="Arial"/>
              </a:rPr>
              <a:t>X</a:t>
            </a:r>
            <a:endParaRPr sz="7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99176" y="3404491"/>
            <a:ext cx="345440" cy="2172335"/>
          </a:xfrm>
          <a:custGeom>
            <a:avLst/>
            <a:gdLst/>
            <a:ahLst/>
            <a:cxnLst/>
            <a:rect l="l" t="t" r="r" b="b"/>
            <a:pathLst>
              <a:path w="345439" h="2172335">
                <a:moveTo>
                  <a:pt x="277498" y="25301"/>
                </a:moveTo>
                <a:lnTo>
                  <a:pt x="242697" y="46736"/>
                </a:lnTo>
                <a:lnTo>
                  <a:pt x="205104" y="86868"/>
                </a:lnTo>
                <a:lnTo>
                  <a:pt x="186054" y="119887"/>
                </a:lnTo>
                <a:lnTo>
                  <a:pt x="172847" y="156845"/>
                </a:lnTo>
                <a:lnTo>
                  <a:pt x="165988" y="196850"/>
                </a:lnTo>
                <a:lnTo>
                  <a:pt x="165052" y="899287"/>
                </a:lnTo>
                <a:lnTo>
                  <a:pt x="164337" y="916559"/>
                </a:lnTo>
                <a:lnTo>
                  <a:pt x="153162" y="968248"/>
                </a:lnTo>
                <a:lnTo>
                  <a:pt x="130301" y="1012444"/>
                </a:lnTo>
                <a:lnTo>
                  <a:pt x="98298" y="1046734"/>
                </a:lnTo>
                <a:lnTo>
                  <a:pt x="59182" y="1068959"/>
                </a:lnTo>
                <a:lnTo>
                  <a:pt x="5969" y="1077468"/>
                </a:lnTo>
                <a:lnTo>
                  <a:pt x="0" y="1083691"/>
                </a:lnTo>
                <a:lnTo>
                  <a:pt x="0" y="1098931"/>
                </a:lnTo>
                <a:lnTo>
                  <a:pt x="5969" y="1105154"/>
                </a:lnTo>
                <a:lnTo>
                  <a:pt x="28575" y="1106297"/>
                </a:lnTo>
                <a:lnTo>
                  <a:pt x="43434" y="1108837"/>
                </a:lnTo>
                <a:lnTo>
                  <a:pt x="84709" y="1126236"/>
                </a:lnTo>
                <a:lnTo>
                  <a:pt x="119761" y="1156589"/>
                </a:lnTo>
                <a:lnTo>
                  <a:pt x="146176" y="1197610"/>
                </a:lnTo>
                <a:lnTo>
                  <a:pt x="161798" y="1247013"/>
                </a:lnTo>
                <a:lnTo>
                  <a:pt x="165100" y="1283970"/>
                </a:lnTo>
                <a:lnTo>
                  <a:pt x="165100" y="1966087"/>
                </a:lnTo>
                <a:lnTo>
                  <a:pt x="165988" y="1987042"/>
                </a:lnTo>
                <a:lnTo>
                  <a:pt x="173100" y="2027047"/>
                </a:lnTo>
                <a:lnTo>
                  <a:pt x="186562" y="2063877"/>
                </a:lnTo>
                <a:lnTo>
                  <a:pt x="217424" y="2111502"/>
                </a:lnTo>
                <a:lnTo>
                  <a:pt x="258699" y="2147316"/>
                </a:lnTo>
                <a:lnTo>
                  <a:pt x="308610" y="2168271"/>
                </a:lnTo>
                <a:lnTo>
                  <a:pt x="343662" y="2172335"/>
                </a:lnTo>
                <a:lnTo>
                  <a:pt x="345186" y="2143887"/>
                </a:lnTo>
                <a:lnTo>
                  <a:pt x="328422" y="2142871"/>
                </a:lnTo>
                <a:lnTo>
                  <a:pt x="313689" y="2140204"/>
                </a:lnTo>
                <a:lnTo>
                  <a:pt x="272796" y="2122424"/>
                </a:lnTo>
                <a:lnTo>
                  <a:pt x="238125" y="2091944"/>
                </a:lnTo>
                <a:lnTo>
                  <a:pt x="211962" y="2050796"/>
                </a:lnTo>
                <a:lnTo>
                  <a:pt x="196596" y="2001266"/>
                </a:lnTo>
                <a:lnTo>
                  <a:pt x="193675" y="1283970"/>
                </a:lnTo>
                <a:lnTo>
                  <a:pt x="192786" y="1263650"/>
                </a:lnTo>
                <a:lnTo>
                  <a:pt x="185927" y="1223645"/>
                </a:lnTo>
                <a:lnTo>
                  <a:pt x="172593" y="1186688"/>
                </a:lnTo>
                <a:lnTo>
                  <a:pt x="142239" y="1138936"/>
                </a:lnTo>
                <a:lnTo>
                  <a:pt x="104902" y="1105535"/>
                </a:lnTo>
                <a:lnTo>
                  <a:pt x="15112" y="1105535"/>
                </a:lnTo>
                <a:lnTo>
                  <a:pt x="15112" y="1077087"/>
                </a:lnTo>
                <a:lnTo>
                  <a:pt x="104841" y="1077087"/>
                </a:lnTo>
                <a:lnTo>
                  <a:pt x="114808" y="1070102"/>
                </a:lnTo>
                <a:lnTo>
                  <a:pt x="152908" y="1029969"/>
                </a:lnTo>
                <a:lnTo>
                  <a:pt x="179577" y="979169"/>
                </a:lnTo>
                <a:lnTo>
                  <a:pt x="189991" y="940688"/>
                </a:lnTo>
                <a:lnTo>
                  <a:pt x="193675" y="899287"/>
                </a:lnTo>
                <a:lnTo>
                  <a:pt x="193675" y="217169"/>
                </a:lnTo>
                <a:lnTo>
                  <a:pt x="194437" y="198120"/>
                </a:lnTo>
                <a:lnTo>
                  <a:pt x="205994" y="146431"/>
                </a:lnTo>
                <a:lnTo>
                  <a:pt x="229108" y="102362"/>
                </a:lnTo>
                <a:lnTo>
                  <a:pt x="261493" y="68199"/>
                </a:lnTo>
                <a:lnTo>
                  <a:pt x="280511" y="55806"/>
                </a:lnTo>
                <a:lnTo>
                  <a:pt x="288403" y="36100"/>
                </a:lnTo>
                <a:lnTo>
                  <a:pt x="277498" y="25301"/>
                </a:lnTo>
                <a:close/>
              </a:path>
              <a:path w="345439" h="2172335">
                <a:moveTo>
                  <a:pt x="15112" y="1077087"/>
                </a:moveTo>
                <a:lnTo>
                  <a:pt x="15112" y="1105535"/>
                </a:lnTo>
                <a:lnTo>
                  <a:pt x="32003" y="1104646"/>
                </a:lnTo>
                <a:lnTo>
                  <a:pt x="50037" y="1101471"/>
                </a:lnTo>
                <a:lnTo>
                  <a:pt x="67437" y="1096264"/>
                </a:lnTo>
                <a:lnTo>
                  <a:pt x="79341" y="1091303"/>
                </a:lnTo>
                <a:lnTo>
                  <a:pt x="68961" y="1086866"/>
                </a:lnTo>
                <a:lnTo>
                  <a:pt x="51688" y="1081532"/>
                </a:lnTo>
                <a:lnTo>
                  <a:pt x="33654" y="1078230"/>
                </a:lnTo>
                <a:lnTo>
                  <a:pt x="15112" y="1077087"/>
                </a:lnTo>
                <a:close/>
              </a:path>
              <a:path w="345439" h="2172335">
                <a:moveTo>
                  <a:pt x="79341" y="1091303"/>
                </a:moveTo>
                <a:lnTo>
                  <a:pt x="67437" y="1096264"/>
                </a:lnTo>
                <a:lnTo>
                  <a:pt x="50037" y="1101471"/>
                </a:lnTo>
                <a:lnTo>
                  <a:pt x="32003" y="1104646"/>
                </a:lnTo>
                <a:lnTo>
                  <a:pt x="15112" y="1105535"/>
                </a:lnTo>
                <a:lnTo>
                  <a:pt x="104902" y="1105535"/>
                </a:lnTo>
                <a:lnTo>
                  <a:pt x="101219" y="1102868"/>
                </a:lnTo>
                <a:lnTo>
                  <a:pt x="85598" y="1093978"/>
                </a:lnTo>
                <a:lnTo>
                  <a:pt x="79341" y="1091303"/>
                </a:lnTo>
                <a:close/>
              </a:path>
              <a:path w="345439" h="2172335">
                <a:moveTo>
                  <a:pt x="104841" y="1077087"/>
                </a:moveTo>
                <a:lnTo>
                  <a:pt x="15112" y="1077087"/>
                </a:lnTo>
                <a:lnTo>
                  <a:pt x="33654" y="1078230"/>
                </a:lnTo>
                <a:lnTo>
                  <a:pt x="51688" y="1081532"/>
                </a:lnTo>
                <a:lnTo>
                  <a:pt x="68961" y="1086866"/>
                </a:lnTo>
                <a:lnTo>
                  <a:pt x="79341" y="1091303"/>
                </a:lnTo>
                <a:lnTo>
                  <a:pt x="84200" y="1089279"/>
                </a:lnTo>
                <a:lnTo>
                  <a:pt x="99949" y="1080516"/>
                </a:lnTo>
                <a:lnTo>
                  <a:pt x="104841" y="1077087"/>
                </a:lnTo>
                <a:close/>
              </a:path>
              <a:path w="345439" h="2172335">
                <a:moveTo>
                  <a:pt x="338667" y="22987"/>
                </a:moveTo>
                <a:lnTo>
                  <a:pt x="282828" y="22987"/>
                </a:lnTo>
                <a:lnTo>
                  <a:pt x="294004" y="49275"/>
                </a:lnTo>
                <a:lnTo>
                  <a:pt x="287147" y="52070"/>
                </a:lnTo>
                <a:lnTo>
                  <a:pt x="280511" y="55806"/>
                </a:lnTo>
                <a:lnTo>
                  <a:pt x="269239" y="83947"/>
                </a:lnTo>
                <a:lnTo>
                  <a:pt x="344424" y="24511"/>
                </a:lnTo>
                <a:lnTo>
                  <a:pt x="338667" y="22987"/>
                </a:lnTo>
                <a:close/>
              </a:path>
              <a:path w="345439" h="2172335">
                <a:moveTo>
                  <a:pt x="288403" y="36100"/>
                </a:moveTo>
                <a:lnTo>
                  <a:pt x="280511" y="55806"/>
                </a:lnTo>
                <a:lnTo>
                  <a:pt x="287147" y="52070"/>
                </a:lnTo>
                <a:lnTo>
                  <a:pt x="294004" y="49275"/>
                </a:lnTo>
                <a:lnTo>
                  <a:pt x="288403" y="36100"/>
                </a:lnTo>
                <a:close/>
              </a:path>
              <a:path w="345439" h="2172335">
                <a:moveTo>
                  <a:pt x="282828" y="22987"/>
                </a:moveTo>
                <a:lnTo>
                  <a:pt x="277498" y="25301"/>
                </a:lnTo>
                <a:lnTo>
                  <a:pt x="288370" y="36022"/>
                </a:lnTo>
                <a:lnTo>
                  <a:pt x="282828" y="22987"/>
                </a:lnTo>
                <a:close/>
              </a:path>
              <a:path w="345439" h="2172335">
                <a:moveTo>
                  <a:pt x="251840" y="0"/>
                </a:moveTo>
                <a:lnTo>
                  <a:pt x="277498" y="25301"/>
                </a:lnTo>
                <a:lnTo>
                  <a:pt x="282828" y="22987"/>
                </a:lnTo>
                <a:lnTo>
                  <a:pt x="338667" y="22987"/>
                </a:lnTo>
                <a:lnTo>
                  <a:pt x="25184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26150" y="3387727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26150" y="3387727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5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5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86043" y="3482417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5,5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6150" y="39624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26150" y="39624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4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5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186043" y="4057650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4</a:t>
            </a:r>
            <a:r>
              <a:rPr sz="1800" b="1" i="1" spc="-5" dirty="0">
                <a:latin typeface="Arial"/>
                <a:cs typeface="Arial"/>
              </a:rPr>
              <a:t>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26150" y="45720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26150" y="45720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4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5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86043" y="4667504"/>
            <a:ext cx="3441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3</a:t>
            </a:r>
            <a:r>
              <a:rPr sz="1800" b="1" i="1" spc="-5" dirty="0">
                <a:latin typeface="Arial"/>
                <a:cs typeface="Arial"/>
              </a:rPr>
              <a:t>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429500" y="42672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9500" y="42672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4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5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602601" y="4362450"/>
            <a:ext cx="3314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9</a:t>
            </a:r>
            <a:r>
              <a:rPr sz="1800" b="1" i="1" spc="-5" dirty="0">
                <a:latin typeface="Arial"/>
                <a:cs typeface="Arial"/>
              </a:rPr>
              <a:t>,5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24800" y="49530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24800" y="49530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4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5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033894" y="5048503"/>
            <a:ext cx="4591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10</a:t>
            </a:r>
            <a:r>
              <a:rPr sz="1800" b="1" i="1" spc="-5" dirty="0">
                <a:latin typeface="Arial"/>
                <a:cs typeface="Arial"/>
              </a:rPr>
              <a:t>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255000" y="43434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330200" y="0"/>
                </a:moveTo>
                <a:lnTo>
                  <a:pt x="276638" y="3263"/>
                </a:lnTo>
                <a:lnTo>
                  <a:pt x="225828" y="12711"/>
                </a:lnTo>
                <a:lnTo>
                  <a:pt x="178450" y="27829"/>
                </a:lnTo>
                <a:lnTo>
                  <a:pt x="135184" y="48105"/>
                </a:lnTo>
                <a:lnTo>
                  <a:pt x="96710" y="73025"/>
                </a:lnTo>
                <a:lnTo>
                  <a:pt x="63707" y="102074"/>
                </a:lnTo>
                <a:lnTo>
                  <a:pt x="36854" y="134740"/>
                </a:lnTo>
                <a:lnTo>
                  <a:pt x="16833" y="170509"/>
                </a:lnTo>
                <a:lnTo>
                  <a:pt x="4321" y="208867"/>
                </a:lnTo>
                <a:lnTo>
                  <a:pt x="0" y="249300"/>
                </a:lnTo>
                <a:lnTo>
                  <a:pt x="4321" y="289700"/>
                </a:lnTo>
                <a:lnTo>
                  <a:pt x="16833" y="328030"/>
                </a:lnTo>
                <a:lnTo>
                  <a:pt x="36854" y="363778"/>
                </a:lnTo>
                <a:lnTo>
                  <a:pt x="63707" y="396427"/>
                </a:lnTo>
                <a:lnTo>
                  <a:pt x="96710" y="425465"/>
                </a:lnTo>
                <a:lnTo>
                  <a:pt x="135184" y="450377"/>
                </a:lnTo>
                <a:lnTo>
                  <a:pt x="178450" y="470648"/>
                </a:lnTo>
                <a:lnTo>
                  <a:pt x="225828" y="485764"/>
                </a:lnTo>
                <a:lnTo>
                  <a:pt x="276638" y="495211"/>
                </a:lnTo>
                <a:lnTo>
                  <a:pt x="330200" y="498475"/>
                </a:lnTo>
                <a:lnTo>
                  <a:pt x="383761" y="495211"/>
                </a:lnTo>
                <a:lnTo>
                  <a:pt x="434571" y="485764"/>
                </a:lnTo>
                <a:lnTo>
                  <a:pt x="481949" y="470648"/>
                </a:lnTo>
                <a:lnTo>
                  <a:pt x="525215" y="450377"/>
                </a:lnTo>
                <a:lnTo>
                  <a:pt x="563689" y="425465"/>
                </a:lnTo>
                <a:lnTo>
                  <a:pt x="596692" y="396427"/>
                </a:lnTo>
                <a:lnTo>
                  <a:pt x="623545" y="363778"/>
                </a:lnTo>
                <a:lnTo>
                  <a:pt x="643566" y="328030"/>
                </a:lnTo>
                <a:lnTo>
                  <a:pt x="656078" y="289700"/>
                </a:lnTo>
                <a:lnTo>
                  <a:pt x="660400" y="249300"/>
                </a:lnTo>
                <a:lnTo>
                  <a:pt x="656078" y="208867"/>
                </a:lnTo>
                <a:lnTo>
                  <a:pt x="643566" y="170509"/>
                </a:lnTo>
                <a:lnTo>
                  <a:pt x="623545" y="134740"/>
                </a:lnTo>
                <a:lnTo>
                  <a:pt x="596692" y="102074"/>
                </a:lnTo>
                <a:lnTo>
                  <a:pt x="563689" y="73025"/>
                </a:lnTo>
                <a:lnTo>
                  <a:pt x="525215" y="48105"/>
                </a:lnTo>
                <a:lnTo>
                  <a:pt x="481949" y="27829"/>
                </a:lnTo>
                <a:lnTo>
                  <a:pt x="434571" y="12711"/>
                </a:lnTo>
                <a:lnTo>
                  <a:pt x="383761" y="3263"/>
                </a:lnTo>
                <a:lnTo>
                  <a:pt x="330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55000" y="4343402"/>
            <a:ext cx="660400" cy="498475"/>
          </a:xfrm>
          <a:custGeom>
            <a:avLst/>
            <a:gdLst/>
            <a:ahLst/>
            <a:cxnLst/>
            <a:rect l="l" t="t" r="r" b="b"/>
            <a:pathLst>
              <a:path w="660400" h="498475">
                <a:moveTo>
                  <a:pt x="0" y="249300"/>
                </a:moveTo>
                <a:lnTo>
                  <a:pt x="4321" y="208867"/>
                </a:lnTo>
                <a:lnTo>
                  <a:pt x="16833" y="170509"/>
                </a:lnTo>
                <a:lnTo>
                  <a:pt x="36854" y="134740"/>
                </a:lnTo>
                <a:lnTo>
                  <a:pt x="63707" y="102074"/>
                </a:lnTo>
                <a:lnTo>
                  <a:pt x="96710" y="73024"/>
                </a:lnTo>
                <a:lnTo>
                  <a:pt x="135184" y="48105"/>
                </a:lnTo>
                <a:lnTo>
                  <a:pt x="178450" y="27829"/>
                </a:lnTo>
                <a:lnTo>
                  <a:pt x="225828" y="12711"/>
                </a:lnTo>
                <a:lnTo>
                  <a:pt x="276638" y="3263"/>
                </a:lnTo>
                <a:lnTo>
                  <a:pt x="330200" y="0"/>
                </a:lnTo>
                <a:lnTo>
                  <a:pt x="383761" y="3263"/>
                </a:lnTo>
                <a:lnTo>
                  <a:pt x="434571" y="12711"/>
                </a:lnTo>
                <a:lnTo>
                  <a:pt x="481949" y="27829"/>
                </a:lnTo>
                <a:lnTo>
                  <a:pt x="525215" y="48105"/>
                </a:lnTo>
                <a:lnTo>
                  <a:pt x="563689" y="73025"/>
                </a:lnTo>
                <a:lnTo>
                  <a:pt x="596692" y="102074"/>
                </a:lnTo>
                <a:lnTo>
                  <a:pt x="623545" y="134740"/>
                </a:lnTo>
                <a:lnTo>
                  <a:pt x="643566" y="170509"/>
                </a:lnTo>
                <a:lnTo>
                  <a:pt x="656078" y="208867"/>
                </a:lnTo>
                <a:lnTo>
                  <a:pt x="660400" y="249300"/>
                </a:lnTo>
                <a:lnTo>
                  <a:pt x="656078" y="289700"/>
                </a:lnTo>
                <a:lnTo>
                  <a:pt x="643566" y="328030"/>
                </a:lnTo>
                <a:lnTo>
                  <a:pt x="623545" y="363778"/>
                </a:lnTo>
                <a:lnTo>
                  <a:pt x="596692" y="396427"/>
                </a:lnTo>
                <a:lnTo>
                  <a:pt x="563689" y="425465"/>
                </a:lnTo>
                <a:lnTo>
                  <a:pt x="525215" y="450377"/>
                </a:lnTo>
                <a:lnTo>
                  <a:pt x="481949" y="470648"/>
                </a:lnTo>
                <a:lnTo>
                  <a:pt x="434571" y="485764"/>
                </a:lnTo>
                <a:lnTo>
                  <a:pt x="383761" y="495211"/>
                </a:lnTo>
                <a:lnTo>
                  <a:pt x="330200" y="498475"/>
                </a:lnTo>
                <a:lnTo>
                  <a:pt x="276638" y="495211"/>
                </a:lnTo>
                <a:lnTo>
                  <a:pt x="225828" y="485764"/>
                </a:lnTo>
                <a:lnTo>
                  <a:pt x="178450" y="470648"/>
                </a:lnTo>
                <a:lnTo>
                  <a:pt x="135184" y="450377"/>
                </a:lnTo>
                <a:lnTo>
                  <a:pt x="96710" y="425465"/>
                </a:lnTo>
                <a:lnTo>
                  <a:pt x="63707" y="396427"/>
                </a:lnTo>
                <a:lnTo>
                  <a:pt x="36854" y="363778"/>
                </a:lnTo>
                <a:lnTo>
                  <a:pt x="16833" y="328030"/>
                </a:lnTo>
                <a:lnTo>
                  <a:pt x="4321" y="289700"/>
                </a:lnTo>
                <a:lnTo>
                  <a:pt x="0" y="24930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428355" y="4438600"/>
            <a:ext cx="3314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8,5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3698" y="172925"/>
            <a:ext cx="71151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Blocos </a:t>
            </a:r>
            <a:r>
              <a:rPr sz="4000" i="0" spc="0" dirty="0">
                <a:latin typeface="Arial"/>
                <a:cs typeface="Arial"/>
              </a:rPr>
              <a:t>de Construção e o</a:t>
            </a:r>
            <a:r>
              <a:rPr sz="4000" i="0" spc="-2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928160"/>
            <a:ext cx="9184005" cy="448956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é um conjunto de blocos de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construção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Descrito em um </a:t>
            </a:r>
            <a:r>
              <a:rPr sz="2000" spc="-5" dirty="0">
                <a:latin typeface="Arial"/>
                <a:cs typeface="Arial"/>
              </a:rPr>
              <a:t>modelo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arquitetural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especificação de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construção são conectados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satisfazer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requisitos gerais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sistema de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informação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vários </a:t>
            </a:r>
            <a:r>
              <a:rPr sz="2400" dirty="0">
                <a:latin typeface="Arial"/>
                <a:cs typeface="Arial"/>
              </a:rPr>
              <a:t>blocos de construção em uma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especificam</a:t>
            </a:r>
            <a:endParaRPr sz="2400">
              <a:latin typeface="Arial"/>
              <a:cs typeface="Arial"/>
            </a:endParaRPr>
          </a:p>
          <a:p>
            <a:pPr marR="22860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os serviços necessários em um </a:t>
            </a:r>
            <a:r>
              <a:rPr sz="2400" dirty="0">
                <a:latin typeface="Arial"/>
                <a:cs typeface="Arial"/>
              </a:rPr>
              <a:t>sistema </a:t>
            </a:r>
            <a:r>
              <a:rPr sz="2400" spc="-5" dirty="0">
                <a:latin typeface="Arial"/>
                <a:cs typeface="Arial"/>
              </a:rPr>
              <a:t>corporativo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específico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seguintes </a:t>
            </a:r>
            <a:r>
              <a:rPr sz="2400" spc="-5" dirty="0">
                <a:latin typeface="Arial"/>
                <a:cs typeface="Arial"/>
              </a:rPr>
              <a:t>princípios gerais devem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aplicar-se:</a:t>
            </a:r>
            <a:endParaRPr sz="2400">
              <a:latin typeface="Arial"/>
              <a:cs typeface="Arial"/>
            </a:endParaRPr>
          </a:p>
          <a:p>
            <a:pPr marL="756285" marR="993140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precisa </a:t>
            </a:r>
            <a:r>
              <a:rPr sz="2000" spc="-10" dirty="0">
                <a:latin typeface="Arial"/>
                <a:cs typeface="Arial"/>
              </a:rPr>
              <a:t>conter apenas 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para  </a:t>
            </a:r>
            <a:r>
              <a:rPr sz="2000" spc="-5" dirty="0">
                <a:latin typeface="Arial"/>
                <a:cs typeface="Arial"/>
              </a:rPr>
              <a:t>implementar os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que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necessita</a:t>
            </a:r>
            <a:endParaRPr sz="2000">
              <a:latin typeface="Arial"/>
              <a:cs typeface="Arial"/>
            </a:endParaRPr>
          </a:p>
          <a:p>
            <a:pPr marL="756285" marR="53276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podem </a:t>
            </a:r>
            <a:r>
              <a:rPr sz="2000" spc="-5" dirty="0">
                <a:latin typeface="Arial"/>
                <a:cs typeface="Arial"/>
              </a:rPr>
              <a:t>implementar </a:t>
            </a:r>
            <a:r>
              <a:rPr sz="2000" spc="0" dirty="0">
                <a:latin typeface="Arial"/>
                <a:cs typeface="Arial"/>
              </a:rPr>
              <a:t>um, </a:t>
            </a:r>
            <a:r>
              <a:rPr sz="2000" dirty="0">
                <a:latin typeface="Arial"/>
                <a:cs typeface="Arial"/>
              </a:rPr>
              <a:t>mais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0" dirty="0">
                <a:latin typeface="Arial"/>
                <a:cs typeface="Arial"/>
              </a:rPr>
              <a:t>um, </a:t>
            </a:r>
            <a:r>
              <a:rPr sz="2000" spc="-5" dirty="0">
                <a:latin typeface="Arial"/>
                <a:cs typeface="Arial"/>
              </a:rPr>
              <a:t>ou  </a:t>
            </a:r>
            <a:r>
              <a:rPr sz="2000" spc="-10" dirty="0">
                <a:latin typeface="Arial"/>
                <a:cs typeface="Arial"/>
              </a:rPr>
              <a:t>apenas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parte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 serviço identificado </a:t>
            </a:r>
            <a:r>
              <a:rPr sz="2000" spc="-5" dirty="0">
                <a:latin typeface="Arial"/>
                <a:cs typeface="Arial"/>
              </a:rPr>
              <a:t>na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devem obedecer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normas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152" y="331675"/>
            <a:ext cx="74345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Design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Blocos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Construção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8900795" cy="3116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processo </a:t>
            </a:r>
            <a:r>
              <a:rPr sz="2400" dirty="0">
                <a:latin typeface="Arial"/>
                <a:cs typeface="Arial"/>
              </a:rPr>
              <a:t>de identificação de blocos de construção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inclui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procurar </a:t>
            </a:r>
            <a:r>
              <a:rPr sz="2400" dirty="0">
                <a:latin typeface="Arial"/>
                <a:cs typeface="Arial"/>
              </a:rPr>
              <a:t>conjuntos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funções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requerem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Considere </a:t>
            </a:r>
            <a:r>
              <a:rPr sz="2400" dirty="0">
                <a:latin typeface="Arial"/>
                <a:cs typeface="Arial"/>
              </a:rPr>
              <a:t>três classes de blocos de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construção: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reutilizáveis, tais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itens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legado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</a:t>
            </a:r>
            <a:r>
              <a:rPr sz="2000" spc="-5" dirty="0">
                <a:latin typeface="Arial"/>
                <a:cs typeface="Arial"/>
              </a:rPr>
              <a:t>a serem </a:t>
            </a:r>
            <a:r>
              <a:rPr sz="2000" spc="-15" dirty="0">
                <a:latin typeface="Arial"/>
                <a:cs typeface="Arial"/>
              </a:rPr>
              <a:t>desenvolvidos </a:t>
            </a:r>
            <a:r>
              <a:rPr sz="2000" spc="-10" dirty="0">
                <a:latin typeface="Arial"/>
                <a:cs typeface="Arial"/>
              </a:rPr>
              <a:t>(novas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aplicações)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</a:t>
            </a:r>
            <a:r>
              <a:rPr sz="2000" spc="-5" dirty="0">
                <a:latin typeface="Arial"/>
                <a:cs typeface="Arial"/>
              </a:rPr>
              <a:t>a serem </a:t>
            </a:r>
            <a:r>
              <a:rPr sz="2000" spc="-10" dirty="0">
                <a:latin typeface="Arial"/>
                <a:cs typeface="Arial"/>
              </a:rPr>
              <a:t>adquiridos (aplicações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COTS)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 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desejado </a:t>
            </a:r>
            <a:r>
              <a:rPr sz="2400" spc="-5" dirty="0">
                <a:latin typeface="Arial"/>
                <a:cs typeface="Arial"/>
              </a:rPr>
              <a:t>de integração para decidir </a:t>
            </a:r>
            <a:r>
              <a:rPr sz="2400" dirty="0">
                <a:latin typeface="Arial"/>
                <a:cs typeface="Arial"/>
              </a:rPr>
              <a:t>como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vincular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0" dirty="0">
                <a:latin typeface="Arial"/>
                <a:cs typeface="Arial"/>
              </a:rPr>
              <a:t>funções </a:t>
            </a:r>
            <a:r>
              <a:rPr sz="2400" dirty="0">
                <a:latin typeface="Arial"/>
                <a:cs typeface="Arial"/>
              </a:rPr>
              <a:t>em blocos de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construção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86610" marR="5080" indent="-70485" algn="l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Padrões de</a:t>
            </a:r>
            <a:r>
              <a:rPr sz="4000" i="0" spc="-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  (</a:t>
            </a:r>
            <a:r>
              <a:rPr sz="4000" dirty="0"/>
              <a:t>Architecture</a:t>
            </a:r>
            <a:r>
              <a:rPr sz="4000" spc="-55" dirty="0"/>
              <a:t> </a:t>
            </a:r>
            <a:r>
              <a:rPr sz="4000" dirty="0"/>
              <a:t>Patterns</a:t>
            </a:r>
            <a:r>
              <a:rPr sz="4000" i="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084945" cy="348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Padrão: definido como "uma ideia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que </a:t>
            </a:r>
            <a:r>
              <a:rPr sz="2400" spc="0" dirty="0">
                <a:solidFill>
                  <a:srgbClr val="333333"/>
                </a:solidFill>
                <a:latin typeface="Arial"/>
                <a:cs typeface="Arial"/>
              </a:rPr>
              <a:t>foi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útil em um</a:t>
            </a:r>
            <a:r>
              <a:rPr sz="2400" spc="-2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contexto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prático e provavelmente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será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útil em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outros"</a:t>
            </a:r>
            <a:endParaRPr sz="2400">
              <a:latin typeface="Arial"/>
              <a:cs typeface="Arial"/>
            </a:endParaRPr>
          </a:p>
          <a:p>
            <a:pPr marL="356870" marR="62420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No TOGAF, os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padrões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são considerados como sendo</a:t>
            </a:r>
            <a:r>
              <a:rPr sz="2400" spc="-1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uma  </a:t>
            </a:r>
            <a:r>
              <a:rPr sz="2400" spc="0" dirty="0">
                <a:solidFill>
                  <a:srgbClr val="333333"/>
                </a:solidFill>
                <a:latin typeface="Arial"/>
                <a:cs typeface="Arial"/>
              </a:rPr>
              <a:t>forma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de colocar os blocos de construção em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contexto,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por 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exemplo, para descrever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uma solução 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reutilizável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para um 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problema.</a:t>
            </a:r>
            <a:endParaRPr sz="2400">
              <a:latin typeface="Arial"/>
              <a:cs typeface="Arial"/>
            </a:endParaRPr>
          </a:p>
          <a:p>
            <a:pPr marL="356870" marR="5080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Blocos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de construção são o que 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você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usa: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padrões podem 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dizer 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como 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você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os usa,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quando,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por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quê,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e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quais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trocas </a:t>
            </a:r>
            <a:r>
              <a:rPr sz="2400" spc="0" dirty="0">
                <a:solidFill>
                  <a:srgbClr val="333333"/>
                </a:solidFill>
                <a:latin typeface="Arial"/>
                <a:cs typeface="Arial"/>
              </a:rPr>
              <a:t>("</a:t>
            </a:r>
            <a:r>
              <a:rPr sz="2400" i="1" spc="0" dirty="0">
                <a:solidFill>
                  <a:srgbClr val="333333"/>
                </a:solidFill>
                <a:latin typeface="Arial"/>
                <a:cs typeface="Arial"/>
              </a:rPr>
              <a:t>trade-offs</a:t>
            </a:r>
            <a:r>
              <a:rPr sz="2400" spc="0" dirty="0">
                <a:solidFill>
                  <a:srgbClr val="333333"/>
                </a:solidFill>
                <a:latin typeface="Arial"/>
                <a:cs typeface="Arial"/>
              </a:rPr>
              <a:t>")  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que você </a:t>
            </a:r>
            <a:r>
              <a:rPr sz="2400" spc="-5" dirty="0">
                <a:solidFill>
                  <a:srgbClr val="333333"/>
                </a:solidFill>
                <a:latin typeface="Arial"/>
                <a:cs typeface="Arial"/>
              </a:rPr>
              <a:t>terá </a:t>
            </a:r>
            <a:r>
              <a:rPr sz="2400" spc="-10" dirty="0">
                <a:solidFill>
                  <a:srgbClr val="333333"/>
                </a:solidFill>
                <a:latin typeface="Arial"/>
                <a:cs typeface="Arial"/>
              </a:rPr>
              <a:t>que</a:t>
            </a:r>
            <a:r>
              <a:rPr sz="2400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fazer.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852751"/>
            <a:ext cx="3303905" cy="18607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 5 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Repositório</a:t>
            </a:r>
            <a:r>
              <a:rPr sz="40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de 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51497"/>
            <a:ext cx="7276465" cy="178638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deste módulo é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descrever: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propósito do Repositório 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constituem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Seu relacionamento com outras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3466" y="300898"/>
            <a:ext cx="246113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Propósito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041765" cy="273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393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gerenciamento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alavancagem </a:t>
            </a:r>
            <a:r>
              <a:rPr sz="2400" dirty="0">
                <a:latin typeface="Arial"/>
                <a:cs typeface="Arial"/>
              </a:rPr>
              <a:t>efetivo de </a:t>
            </a:r>
            <a:r>
              <a:rPr sz="2400" spc="-5" dirty="0">
                <a:latin typeface="Arial"/>
                <a:cs typeface="Arial"/>
              </a:rPr>
              <a:t>saídas arquiteturais  requer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taxonomia </a:t>
            </a:r>
            <a:r>
              <a:rPr sz="2400" dirty="0">
                <a:latin typeface="Arial"/>
                <a:cs typeface="Arial"/>
              </a:rPr>
              <a:t>formal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diferentes </a:t>
            </a:r>
            <a:r>
              <a:rPr sz="2400" spc="-5" dirty="0">
                <a:latin typeface="Arial"/>
                <a:cs typeface="Arial"/>
              </a:rPr>
              <a:t>tipos de ativos  arquiteturais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fornece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estrutural para um Repositório 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 é uma </a:t>
            </a:r>
            <a:r>
              <a:rPr sz="2400" spc="-5" dirty="0">
                <a:latin typeface="Arial"/>
                <a:cs typeface="Arial"/>
              </a:rPr>
              <a:t>parte </a:t>
            </a:r>
            <a:r>
              <a:rPr sz="2400" dirty="0">
                <a:latin typeface="Arial"/>
                <a:cs typeface="Arial"/>
              </a:rPr>
              <a:t>de um </a:t>
            </a:r>
            <a:r>
              <a:rPr sz="2400" spc="-5" dirty="0">
                <a:latin typeface="Arial"/>
                <a:cs typeface="Arial"/>
              </a:rPr>
              <a:t>Repositório Corporativo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mais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abrangente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335" y="981075"/>
            <a:ext cx="7099300" cy="544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5265" y="180213"/>
            <a:ext cx="593153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Repositório de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4" name="object 4"/>
          <p:cNvSpPr/>
          <p:nvPr/>
        </p:nvSpPr>
        <p:spPr>
          <a:xfrm>
            <a:off x="4639055" y="979550"/>
            <a:ext cx="5267325" cy="793750"/>
          </a:xfrm>
          <a:custGeom>
            <a:avLst/>
            <a:gdLst/>
            <a:ahLst/>
            <a:cxnLst/>
            <a:rect l="l" t="t" r="r" b="b"/>
            <a:pathLst>
              <a:path w="5267325" h="793750">
                <a:moveTo>
                  <a:pt x="0" y="399923"/>
                </a:moveTo>
                <a:lnTo>
                  <a:pt x="860806" y="661415"/>
                </a:lnTo>
                <a:lnTo>
                  <a:pt x="860806" y="793750"/>
                </a:lnTo>
                <a:lnTo>
                  <a:pt x="5266944" y="793750"/>
                </a:lnTo>
                <a:lnTo>
                  <a:pt x="5266944" y="462914"/>
                </a:lnTo>
                <a:lnTo>
                  <a:pt x="860806" y="462914"/>
                </a:lnTo>
                <a:lnTo>
                  <a:pt x="0" y="399923"/>
                </a:lnTo>
                <a:close/>
              </a:path>
              <a:path w="5267325" h="793750">
                <a:moveTo>
                  <a:pt x="5266944" y="0"/>
                </a:moveTo>
                <a:lnTo>
                  <a:pt x="860806" y="0"/>
                </a:lnTo>
                <a:lnTo>
                  <a:pt x="860806" y="462914"/>
                </a:lnTo>
                <a:lnTo>
                  <a:pt x="5266944" y="462914"/>
                </a:lnTo>
                <a:lnTo>
                  <a:pt x="5266944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9055" y="979550"/>
            <a:ext cx="5267325" cy="793750"/>
          </a:xfrm>
          <a:custGeom>
            <a:avLst/>
            <a:gdLst/>
            <a:ahLst/>
            <a:cxnLst/>
            <a:rect l="l" t="t" r="r" b="b"/>
            <a:pathLst>
              <a:path w="5267325" h="793750">
                <a:moveTo>
                  <a:pt x="860806" y="0"/>
                </a:moveTo>
                <a:lnTo>
                  <a:pt x="1595247" y="0"/>
                </a:lnTo>
                <a:lnTo>
                  <a:pt x="2696718" y="0"/>
                </a:lnTo>
                <a:lnTo>
                  <a:pt x="5266944" y="0"/>
                </a:lnTo>
                <a:lnTo>
                  <a:pt x="5266944" y="462914"/>
                </a:lnTo>
                <a:lnTo>
                  <a:pt x="5266944" y="661415"/>
                </a:lnTo>
                <a:lnTo>
                  <a:pt x="5266944" y="793750"/>
                </a:lnTo>
                <a:lnTo>
                  <a:pt x="2696718" y="793750"/>
                </a:lnTo>
                <a:lnTo>
                  <a:pt x="1595247" y="793750"/>
                </a:lnTo>
                <a:lnTo>
                  <a:pt x="860806" y="793750"/>
                </a:lnTo>
                <a:lnTo>
                  <a:pt x="860806" y="661415"/>
                </a:lnTo>
                <a:lnTo>
                  <a:pt x="0" y="399923"/>
                </a:lnTo>
                <a:lnTo>
                  <a:pt x="860806" y="462914"/>
                </a:lnTo>
                <a:lnTo>
                  <a:pt x="86080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6190" y="2493900"/>
            <a:ext cx="6870065" cy="1006475"/>
          </a:xfrm>
          <a:custGeom>
            <a:avLst/>
            <a:gdLst/>
            <a:ahLst/>
            <a:cxnLst/>
            <a:rect l="l" t="t" r="r" b="b"/>
            <a:pathLst>
              <a:path w="6870065" h="1006475">
                <a:moveTo>
                  <a:pt x="0" y="0"/>
                </a:moveTo>
                <a:lnTo>
                  <a:pt x="2463673" y="502792"/>
                </a:lnTo>
                <a:lnTo>
                  <a:pt x="2463673" y="1006475"/>
                </a:lnTo>
                <a:lnTo>
                  <a:pt x="6869811" y="1006475"/>
                </a:lnTo>
                <a:lnTo>
                  <a:pt x="6869811" y="286892"/>
                </a:lnTo>
                <a:lnTo>
                  <a:pt x="2463673" y="286892"/>
                </a:lnTo>
                <a:lnTo>
                  <a:pt x="0" y="0"/>
                </a:lnTo>
                <a:close/>
              </a:path>
              <a:path w="6870065" h="1006475">
                <a:moveTo>
                  <a:pt x="6869811" y="142875"/>
                </a:moveTo>
                <a:lnTo>
                  <a:pt x="2463673" y="142875"/>
                </a:lnTo>
                <a:lnTo>
                  <a:pt x="2463673" y="286892"/>
                </a:lnTo>
                <a:lnTo>
                  <a:pt x="6869811" y="286892"/>
                </a:lnTo>
                <a:lnTo>
                  <a:pt x="6869811" y="142875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6190" y="2493900"/>
            <a:ext cx="6870065" cy="1006475"/>
          </a:xfrm>
          <a:custGeom>
            <a:avLst/>
            <a:gdLst/>
            <a:ahLst/>
            <a:cxnLst/>
            <a:rect l="l" t="t" r="r" b="b"/>
            <a:pathLst>
              <a:path w="6870065" h="1006475">
                <a:moveTo>
                  <a:pt x="2463673" y="142875"/>
                </a:moveTo>
                <a:lnTo>
                  <a:pt x="3198114" y="142875"/>
                </a:lnTo>
                <a:lnTo>
                  <a:pt x="4299585" y="142875"/>
                </a:lnTo>
                <a:lnTo>
                  <a:pt x="6869811" y="142875"/>
                </a:lnTo>
                <a:lnTo>
                  <a:pt x="6869811" y="286892"/>
                </a:lnTo>
                <a:lnTo>
                  <a:pt x="6869811" y="502792"/>
                </a:lnTo>
                <a:lnTo>
                  <a:pt x="6869811" y="1006475"/>
                </a:lnTo>
                <a:lnTo>
                  <a:pt x="4299585" y="1006475"/>
                </a:lnTo>
                <a:lnTo>
                  <a:pt x="3198114" y="1006475"/>
                </a:lnTo>
                <a:lnTo>
                  <a:pt x="2463673" y="1006475"/>
                </a:lnTo>
                <a:lnTo>
                  <a:pt x="2463673" y="502792"/>
                </a:lnTo>
                <a:lnTo>
                  <a:pt x="0" y="0"/>
                </a:lnTo>
                <a:lnTo>
                  <a:pt x="2463673" y="286892"/>
                </a:lnTo>
                <a:lnTo>
                  <a:pt x="2463673" y="1428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83936" y="1843151"/>
            <a:ext cx="4822190" cy="722630"/>
          </a:xfrm>
          <a:custGeom>
            <a:avLst/>
            <a:gdLst/>
            <a:ahLst/>
            <a:cxnLst/>
            <a:rect l="l" t="t" r="r" b="b"/>
            <a:pathLst>
              <a:path w="4822190" h="722630">
                <a:moveTo>
                  <a:pt x="4822063" y="0"/>
                </a:moveTo>
                <a:lnTo>
                  <a:pt x="415925" y="0"/>
                </a:lnTo>
                <a:lnTo>
                  <a:pt x="415925" y="120269"/>
                </a:lnTo>
                <a:lnTo>
                  <a:pt x="0" y="171323"/>
                </a:lnTo>
                <a:lnTo>
                  <a:pt x="415925" y="300863"/>
                </a:lnTo>
                <a:lnTo>
                  <a:pt x="415925" y="722249"/>
                </a:lnTo>
                <a:lnTo>
                  <a:pt x="4822063" y="722249"/>
                </a:lnTo>
                <a:lnTo>
                  <a:pt x="4822063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3936" y="1843151"/>
            <a:ext cx="4822190" cy="722630"/>
          </a:xfrm>
          <a:custGeom>
            <a:avLst/>
            <a:gdLst/>
            <a:ahLst/>
            <a:cxnLst/>
            <a:rect l="l" t="t" r="r" b="b"/>
            <a:pathLst>
              <a:path w="4822190" h="722630">
                <a:moveTo>
                  <a:pt x="415925" y="0"/>
                </a:moveTo>
                <a:lnTo>
                  <a:pt x="1150365" y="0"/>
                </a:lnTo>
                <a:lnTo>
                  <a:pt x="2251837" y="0"/>
                </a:lnTo>
                <a:lnTo>
                  <a:pt x="4822063" y="0"/>
                </a:lnTo>
                <a:lnTo>
                  <a:pt x="4822063" y="120269"/>
                </a:lnTo>
                <a:lnTo>
                  <a:pt x="4822063" y="300863"/>
                </a:lnTo>
                <a:lnTo>
                  <a:pt x="4822063" y="722249"/>
                </a:lnTo>
                <a:lnTo>
                  <a:pt x="2251837" y="722249"/>
                </a:lnTo>
                <a:lnTo>
                  <a:pt x="1150365" y="722249"/>
                </a:lnTo>
                <a:lnTo>
                  <a:pt x="415925" y="722249"/>
                </a:lnTo>
                <a:lnTo>
                  <a:pt x="415925" y="300863"/>
                </a:lnTo>
                <a:lnTo>
                  <a:pt x="0" y="171323"/>
                </a:lnTo>
                <a:lnTo>
                  <a:pt x="415925" y="120269"/>
                </a:lnTo>
                <a:lnTo>
                  <a:pt x="415925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0154" y="3573528"/>
            <a:ext cx="4855845" cy="866775"/>
          </a:xfrm>
          <a:custGeom>
            <a:avLst/>
            <a:gdLst/>
            <a:ahLst/>
            <a:cxnLst/>
            <a:rect l="l" t="t" r="r" b="b"/>
            <a:pathLst>
              <a:path w="4855845" h="866775">
                <a:moveTo>
                  <a:pt x="4855845" y="0"/>
                </a:moveTo>
                <a:lnTo>
                  <a:pt x="449707" y="0"/>
                </a:lnTo>
                <a:lnTo>
                  <a:pt x="449707" y="144399"/>
                </a:lnTo>
                <a:lnTo>
                  <a:pt x="0" y="149225"/>
                </a:lnTo>
                <a:lnTo>
                  <a:pt x="449707" y="361061"/>
                </a:lnTo>
                <a:lnTo>
                  <a:pt x="449707" y="866775"/>
                </a:lnTo>
                <a:lnTo>
                  <a:pt x="4855845" y="866775"/>
                </a:lnTo>
                <a:lnTo>
                  <a:pt x="4855845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0154" y="3573528"/>
            <a:ext cx="4855845" cy="866775"/>
          </a:xfrm>
          <a:custGeom>
            <a:avLst/>
            <a:gdLst/>
            <a:ahLst/>
            <a:cxnLst/>
            <a:rect l="l" t="t" r="r" b="b"/>
            <a:pathLst>
              <a:path w="4855845" h="866775">
                <a:moveTo>
                  <a:pt x="449707" y="0"/>
                </a:moveTo>
                <a:lnTo>
                  <a:pt x="1184148" y="0"/>
                </a:lnTo>
                <a:lnTo>
                  <a:pt x="2285619" y="0"/>
                </a:lnTo>
                <a:lnTo>
                  <a:pt x="4855845" y="0"/>
                </a:lnTo>
                <a:lnTo>
                  <a:pt x="4855845" y="144399"/>
                </a:lnTo>
                <a:lnTo>
                  <a:pt x="4855845" y="361061"/>
                </a:lnTo>
                <a:lnTo>
                  <a:pt x="4855845" y="866775"/>
                </a:lnTo>
                <a:lnTo>
                  <a:pt x="2285619" y="866775"/>
                </a:lnTo>
                <a:lnTo>
                  <a:pt x="1184148" y="866775"/>
                </a:lnTo>
                <a:lnTo>
                  <a:pt x="449707" y="866775"/>
                </a:lnTo>
                <a:lnTo>
                  <a:pt x="449707" y="361061"/>
                </a:lnTo>
                <a:lnTo>
                  <a:pt x="0" y="149225"/>
                </a:lnTo>
                <a:lnTo>
                  <a:pt x="449707" y="144399"/>
                </a:lnTo>
                <a:lnTo>
                  <a:pt x="44970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4279" y="4508502"/>
            <a:ext cx="5641975" cy="649605"/>
          </a:xfrm>
          <a:custGeom>
            <a:avLst/>
            <a:gdLst/>
            <a:ahLst/>
            <a:cxnLst/>
            <a:rect l="l" t="t" r="r" b="b"/>
            <a:pathLst>
              <a:path w="5641975" h="649604">
                <a:moveTo>
                  <a:pt x="5641721" y="0"/>
                </a:moveTo>
                <a:lnTo>
                  <a:pt x="1235583" y="0"/>
                </a:lnTo>
                <a:lnTo>
                  <a:pt x="1235583" y="378713"/>
                </a:lnTo>
                <a:lnTo>
                  <a:pt x="0" y="425450"/>
                </a:lnTo>
                <a:lnTo>
                  <a:pt x="1235583" y="541019"/>
                </a:lnTo>
                <a:lnTo>
                  <a:pt x="1235583" y="649224"/>
                </a:lnTo>
                <a:lnTo>
                  <a:pt x="5641721" y="649224"/>
                </a:lnTo>
                <a:lnTo>
                  <a:pt x="5641721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4279" y="4508502"/>
            <a:ext cx="5641975" cy="649605"/>
          </a:xfrm>
          <a:custGeom>
            <a:avLst/>
            <a:gdLst/>
            <a:ahLst/>
            <a:cxnLst/>
            <a:rect l="l" t="t" r="r" b="b"/>
            <a:pathLst>
              <a:path w="5641975" h="649604">
                <a:moveTo>
                  <a:pt x="1235583" y="0"/>
                </a:moveTo>
                <a:lnTo>
                  <a:pt x="1970024" y="0"/>
                </a:lnTo>
                <a:lnTo>
                  <a:pt x="3071495" y="0"/>
                </a:lnTo>
                <a:lnTo>
                  <a:pt x="5641721" y="0"/>
                </a:lnTo>
                <a:lnTo>
                  <a:pt x="5641721" y="378713"/>
                </a:lnTo>
                <a:lnTo>
                  <a:pt x="5641721" y="541019"/>
                </a:lnTo>
                <a:lnTo>
                  <a:pt x="5641721" y="649224"/>
                </a:lnTo>
                <a:lnTo>
                  <a:pt x="3071495" y="649224"/>
                </a:lnTo>
                <a:lnTo>
                  <a:pt x="1970024" y="649224"/>
                </a:lnTo>
                <a:lnTo>
                  <a:pt x="1235583" y="649224"/>
                </a:lnTo>
                <a:lnTo>
                  <a:pt x="1235583" y="541019"/>
                </a:lnTo>
                <a:lnTo>
                  <a:pt x="0" y="425450"/>
                </a:lnTo>
                <a:lnTo>
                  <a:pt x="1235583" y="378713"/>
                </a:lnTo>
                <a:lnTo>
                  <a:pt x="123558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8970" y="5229227"/>
            <a:ext cx="5447030" cy="865505"/>
          </a:xfrm>
          <a:custGeom>
            <a:avLst/>
            <a:gdLst/>
            <a:ahLst/>
            <a:cxnLst/>
            <a:rect l="l" t="t" r="r" b="b"/>
            <a:pathLst>
              <a:path w="5447030" h="865504">
                <a:moveTo>
                  <a:pt x="5447030" y="0"/>
                </a:moveTo>
                <a:lnTo>
                  <a:pt x="1040891" y="0"/>
                </a:lnTo>
                <a:lnTo>
                  <a:pt x="1040891" y="504697"/>
                </a:lnTo>
                <a:lnTo>
                  <a:pt x="0" y="587362"/>
                </a:lnTo>
                <a:lnTo>
                  <a:pt x="1040891" y="720991"/>
                </a:lnTo>
                <a:lnTo>
                  <a:pt x="1040891" y="865187"/>
                </a:lnTo>
                <a:lnTo>
                  <a:pt x="5447030" y="865187"/>
                </a:lnTo>
                <a:lnTo>
                  <a:pt x="544703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58970" y="5229227"/>
            <a:ext cx="5447030" cy="865505"/>
          </a:xfrm>
          <a:custGeom>
            <a:avLst/>
            <a:gdLst/>
            <a:ahLst/>
            <a:cxnLst/>
            <a:rect l="l" t="t" r="r" b="b"/>
            <a:pathLst>
              <a:path w="5447030" h="865504">
                <a:moveTo>
                  <a:pt x="1040891" y="0"/>
                </a:moveTo>
                <a:lnTo>
                  <a:pt x="1775332" y="0"/>
                </a:lnTo>
                <a:lnTo>
                  <a:pt x="2876804" y="0"/>
                </a:lnTo>
                <a:lnTo>
                  <a:pt x="5447030" y="0"/>
                </a:lnTo>
                <a:lnTo>
                  <a:pt x="5447030" y="504697"/>
                </a:lnTo>
                <a:lnTo>
                  <a:pt x="5447030" y="720991"/>
                </a:lnTo>
                <a:lnTo>
                  <a:pt x="5447030" y="865187"/>
                </a:lnTo>
                <a:lnTo>
                  <a:pt x="2876804" y="865187"/>
                </a:lnTo>
                <a:lnTo>
                  <a:pt x="1775332" y="865187"/>
                </a:lnTo>
                <a:lnTo>
                  <a:pt x="1040891" y="865187"/>
                </a:lnTo>
                <a:lnTo>
                  <a:pt x="1040891" y="720991"/>
                </a:lnTo>
                <a:lnTo>
                  <a:pt x="0" y="587362"/>
                </a:lnTo>
                <a:lnTo>
                  <a:pt x="1040891" y="504697"/>
                </a:lnTo>
                <a:lnTo>
                  <a:pt x="104089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37835" y="979424"/>
            <a:ext cx="3787775" cy="5129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Descreve o </a:t>
            </a:r>
            <a:r>
              <a:rPr sz="1800" i="1" spc="-5" dirty="0">
                <a:latin typeface="Arial"/>
                <a:cs typeface="Arial"/>
              </a:rPr>
              <a:t>framework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800" dirty="0">
                <a:latin typeface="Arial"/>
                <a:cs typeface="Arial"/>
              </a:rPr>
              <a:t>em uso na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corporação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492759">
              <a:lnSpc>
                <a:spcPts val="1939"/>
              </a:lnSpc>
            </a:pPr>
            <a:r>
              <a:rPr sz="1800" spc="-5" dirty="0">
                <a:latin typeface="Arial"/>
                <a:cs typeface="Arial"/>
              </a:rPr>
              <a:t>Contém produtos de trabalho de  arquitetura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reusáveis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478155" algn="just">
              <a:lnSpc>
                <a:spcPct val="90000"/>
              </a:lnSpc>
            </a:pPr>
            <a:r>
              <a:rPr sz="1800" spc="-10" dirty="0">
                <a:latin typeface="Arial"/>
                <a:cs typeface="Arial"/>
              </a:rPr>
              <a:t>Mostra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estado </a:t>
            </a:r>
            <a:r>
              <a:rPr sz="1800" spc="-5" dirty="0">
                <a:latin typeface="Arial"/>
                <a:cs typeface="Arial"/>
              </a:rPr>
              <a:t>da </a:t>
            </a:r>
            <a:r>
              <a:rPr sz="1800" dirty="0">
                <a:latin typeface="Arial"/>
                <a:cs typeface="Arial"/>
              </a:rPr>
              <a:t>operação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  </a:t>
            </a:r>
            <a:r>
              <a:rPr sz="1800" dirty="0">
                <a:latin typeface="Arial"/>
                <a:cs typeface="Arial"/>
              </a:rPr>
              <a:t>corporação em pontos do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tempo  particulares</a:t>
            </a:r>
            <a:endParaRPr sz="1800">
              <a:latin typeface="Arial"/>
              <a:cs typeface="Arial"/>
            </a:endParaRPr>
          </a:p>
          <a:p>
            <a:pPr marL="12700" marR="472440">
              <a:lnSpc>
                <a:spcPts val="1939"/>
              </a:lnSpc>
              <a:spcBef>
                <a:spcPts val="1580"/>
              </a:spcBef>
            </a:pPr>
            <a:r>
              <a:rPr sz="1800" dirty="0">
                <a:latin typeface="Arial"/>
                <a:cs typeface="Arial"/>
              </a:rPr>
              <a:t>Define critérios de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conformidade  </a:t>
            </a:r>
            <a:r>
              <a:rPr sz="1800" spc="-5" dirty="0">
                <a:latin typeface="Arial"/>
                <a:cs typeface="Arial"/>
              </a:rPr>
              <a:t>para trabalho governado pela  arquitetura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1300"/>
              </a:spcBef>
            </a:pPr>
            <a:r>
              <a:rPr sz="1800" dirty="0">
                <a:latin typeface="Arial"/>
                <a:cs typeface="Arial"/>
              </a:rPr>
              <a:t>Captura os resultados da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atividade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governança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202565">
              <a:lnSpc>
                <a:spcPts val="195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Descreve a organização, </a:t>
            </a:r>
            <a:r>
              <a:rPr sz="1800" dirty="0">
                <a:latin typeface="Arial"/>
                <a:cs typeface="Arial"/>
              </a:rPr>
              <a:t>papéis,  habilidades e </a:t>
            </a:r>
            <a:r>
              <a:rPr sz="1800" spc="-5" dirty="0">
                <a:latin typeface="Arial"/>
                <a:cs typeface="Arial"/>
              </a:rPr>
              <a:t>responsabilidades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  prática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21993" y="1052575"/>
            <a:ext cx="3512185" cy="5256530"/>
          </a:xfrm>
          <a:custGeom>
            <a:avLst/>
            <a:gdLst/>
            <a:ahLst/>
            <a:cxnLst/>
            <a:rect l="l" t="t" r="r" b="b"/>
            <a:pathLst>
              <a:path w="3512185" h="5256530">
                <a:moveTo>
                  <a:pt x="0" y="5256149"/>
                </a:moveTo>
                <a:lnTo>
                  <a:pt x="3511804" y="5256149"/>
                </a:lnTo>
                <a:lnTo>
                  <a:pt x="3511804" y="0"/>
                </a:lnTo>
                <a:lnTo>
                  <a:pt x="0" y="0"/>
                </a:lnTo>
                <a:lnTo>
                  <a:pt x="0" y="5256149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8040" y="331675"/>
            <a:ext cx="57067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Panorama da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235510"/>
            <a:ext cx="9175750" cy="4592753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Arquiteturas</a:t>
            </a:r>
            <a:r>
              <a:rPr sz="1800" b="1" spc="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Estratégicas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969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mostram um visão resumida de </a:t>
            </a:r>
            <a:r>
              <a:rPr sz="1600" spc="-5" dirty="0">
                <a:latin typeface="Arial"/>
                <a:cs typeface="Arial"/>
              </a:rPr>
              <a:t>longo prazo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toda </a:t>
            </a:r>
            <a:r>
              <a:rPr sz="1600" spc="0" dirty="0">
                <a:latin typeface="Arial"/>
                <a:cs typeface="Arial"/>
              </a:rPr>
              <a:t>a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corporação</a:t>
            </a:r>
            <a:endParaRPr sz="1600">
              <a:latin typeface="Arial"/>
              <a:cs typeface="Arial"/>
            </a:endParaRPr>
          </a:p>
          <a:p>
            <a:pPr marL="850900" marR="5080" lvl="1" indent="-381000">
              <a:lnSpc>
                <a:spcPts val="1730"/>
              </a:lnSpc>
              <a:spcBef>
                <a:spcPts val="1175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spc="-5" dirty="0">
                <a:latin typeface="Arial"/>
                <a:cs typeface="Arial"/>
              </a:rPr>
              <a:t>fornecem </a:t>
            </a:r>
            <a:r>
              <a:rPr sz="1600" dirty="0">
                <a:latin typeface="Arial"/>
                <a:cs typeface="Arial"/>
              </a:rPr>
              <a:t>um </a:t>
            </a:r>
            <a:r>
              <a:rPr sz="1600" spc="-5" dirty="0">
                <a:latin typeface="Arial"/>
                <a:cs typeface="Arial"/>
              </a:rPr>
              <a:t>framework organizado para atividades operacionais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mudança e permitem  ajuste </a:t>
            </a:r>
            <a:r>
              <a:rPr sz="1600" spc="-5" dirty="0">
                <a:latin typeface="Arial"/>
                <a:cs typeface="Arial"/>
              </a:rPr>
              <a:t>de direção no </a:t>
            </a:r>
            <a:r>
              <a:rPr sz="1600" spc="-10" dirty="0">
                <a:latin typeface="Arial"/>
                <a:cs typeface="Arial"/>
              </a:rPr>
              <a:t>nível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executivo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Arquiteturas de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Segmento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969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spc="-5" dirty="0">
                <a:latin typeface="Arial"/>
                <a:cs typeface="Arial"/>
              </a:rPr>
              <a:t>fornecem </a:t>
            </a:r>
            <a:r>
              <a:rPr sz="1600" dirty="0">
                <a:latin typeface="Arial"/>
                <a:cs typeface="Arial"/>
              </a:rPr>
              <a:t>um modelo </a:t>
            </a:r>
            <a:r>
              <a:rPr sz="1600" spc="-5" dirty="0">
                <a:latin typeface="Arial"/>
                <a:cs typeface="Arial"/>
              </a:rPr>
              <a:t>operacional </a:t>
            </a:r>
            <a:r>
              <a:rPr sz="1600" spc="0" dirty="0">
                <a:latin typeface="Arial"/>
                <a:cs typeface="Arial"/>
              </a:rPr>
              <a:t>mais </a:t>
            </a:r>
            <a:r>
              <a:rPr sz="1600" spc="-5" dirty="0">
                <a:latin typeface="Arial"/>
                <a:cs typeface="Arial"/>
              </a:rPr>
              <a:t>detalhado para áreas dentro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0" dirty="0">
                <a:latin typeface="Arial"/>
                <a:cs typeface="Arial"/>
              </a:rPr>
              <a:t>uma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corporação</a:t>
            </a:r>
            <a:endParaRPr sz="1600">
              <a:latin typeface="Arial"/>
              <a:cs typeface="Arial"/>
            </a:endParaRPr>
          </a:p>
          <a:p>
            <a:pPr marL="850900" lvl="1" indent="-381000">
              <a:lnSpc>
                <a:spcPts val="1825"/>
              </a:lnSpc>
              <a:spcBef>
                <a:spcPts val="960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spc="-5" dirty="0">
                <a:latin typeface="Arial"/>
                <a:cs typeface="Arial"/>
              </a:rPr>
              <a:t>podem </a:t>
            </a:r>
            <a:r>
              <a:rPr sz="1600" dirty="0">
                <a:latin typeface="Arial"/>
                <a:cs typeface="Arial"/>
              </a:rPr>
              <a:t>ser </a:t>
            </a:r>
            <a:r>
              <a:rPr sz="1600" spc="-5" dirty="0">
                <a:latin typeface="Arial"/>
                <a:cs typeface="Arial"/>
              </a:rPr>
              <a:t>usadas no </a:t>
            </a:r>
            <a:r>
              <a:rPr sz="1600" spc="-10" dirty="0">
                <a:latin typeface="Arial"/>
                <a:cs typeface="Arial"/>
              </a:rPr>
              <a:t>nível </a:t>
            </a:r>
            <a:r>
              <a:rPr sz="1600" spc="-5" dirty="0">
                <a:latin typeface="Arial"/>
                <a:cs typeface="Arial"/>
              </a:rPr>
              <a:t>de portfólio ou de programa para organizar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alinhar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ts val="1825"/>
              </a:lnSpc>
            </a:pPr>
            <a:r>
              <a:rPr sz="1600" dirty="0">
                <a:latin typeface="Arial"/>
                <a:cs typeface="Arial"/>
              </a:rPr>
              <a:t>operacionalmente as </a:t>
            </a:r>
            <a:r>
              <a:rPr sz="1600" spc="-5" dirty="0">
                <a:latin typeface="Arial"/>
                <a:cs typeface="Arial"/>
              </a:rPr>
              <a:t>atividades </a:t>
            </a:r>
            <a:r>
              <a:rPr sz="1600" dirty="0">
                <a:latin typeface="Arial"/>
                <a:cs typeface="Arial"/>
              </a:rPr>
              <a:t>de mudança de forma </a:t>
            </a:r>
            <a:r>
              <a:rPr sz="1600" spc="0" dirty="0">
                <a:latin typeface="Arial"/>
                <a:cs typeface="Arial"/>
              </a:rPr>
              <a:t>mais</a:t>
            </a:r>
            <a:r>
              <a:rPr sz="1600" spc="-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detalhada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70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Arquiteturas de Capacidade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ts val="1825"/>
              </a:lnSpc>
              <a:spcBef>
                <a:spcPts val="969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mostram com </a:t>
            </a:r>
            <a:r>
              <a:rPr sz="1600" spc="0" dirty="0">
                <a:latin typeface="Arial"/>
                <a:cs typeface="Arial"/>
              </a:rPr>
              <a:t>maior </a:t>
            </a:r>
            <a:r>
              <a:rPr sz="1600" spc="-5" dirty="0">
                <a:latin typeface="Arial"/>
                <a:cs typeface="Arial"/>
              </a:rPr>
              <a:t>detalhe </a:t>
            </a:r>
            <a:r>
              <a:rPr sz="1600" spc="0" dirty="0">
                <a:latin typeface="Arial"/>
                <a:cs typeface="Arial"/>
              </a:rPr>
              <a:t>como a </a:t>
            </a:r>
            <a:r>
              <a:rPr sz="1600" spc="-5" dirty="0">
                <a:latin typeface="Arial"/>
                <a:cs typeface="Arial"/>
              </a:rPr>
              <a:t>corporação pode suportar </a:t>
            </a:r>
            <a:r>
              <a:rPr sz="1600" spc="0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capacidade</a:t>
            </a:r>
            <a:r>
              <a:rPr sz="1600" spc="-25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em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particular</a:t>
            </a:r>
            <a:endParaRPr sz="1600">
              <a:latin typeface="Arial"/>
              <a:cs typeface="Arial"/>
            </a:endParaRPr>
          </a:p>
          <a:p>
            <a:pPr marL="850900" marR="60960" lvl="1" indent="-381000" algn="just">
              <a:lnSpc>
                <a:spcPts val="1730"/>
              </a:lnSpc>
              <a:spcBef>
                <a:spcPts val="1180"/>
              </a:spcBef>
              <a:buChar char="–"/>
              <a:tabLst>
                <a:tab pos="851535" algn="l"/>
              </a:tabLst>
            </a:pPr>
            <a:r>
              <a:rPr sz="1600" spc="-5" dirty="0">
                <a:latin typeface="Arial"/>
                <a:cs typeface="Arial"/>
              </a:rPr>
              <a:t>usadas para fornecer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visão geral da capacidade atual, capacidade alvo, </a:t>
            </a:r>
            <a:r>
              <a:rPr sz="1600" dirty="0">
                <a:latin typeface="Arial"/>
                <a:cs typeface="Arial"/>
              </a:rPr>
              <a:t>e incrementos  </a:t>
            </a:r>
            <a:r>
              <a:rPr sz="1600" spc="-5" dirty="0">
                <a:latin typeface="Arial"/>
                <a:cs typeface="Arial"/>
              </a:rPr>
              <a:t>de capacidade, </a:t>
            </a:r>
            <a:r>
              <a:rPr sz="1600" dirty="0">
                <a:latin typeface="Arial"/>
                <a:cs typeface="Arial"/>
              </a:rPr>
              <a:t>e permitem </a:t>
            </a:r>
            <a:r>
              <a:rPr sz="1600" spc="-5" dirty="0">
                <a:latin typeface="Arial"/>
                <a:cs typeface="Arial"/>
              </a:rPr>
              <a:t>que pacotes de trabalho individuais </a:t>
            </a:r>
            <a:r>
              <a:rPr sz="1600" dirty="0">
                <a:latin typeface="Arial"/>
                <a:cs typeface="Arial"/>
              </a:rPr>
              <a:t>sejam </a:t>
            </a:r>
            <a:r>
              <a:rPr sz="1600" spc="-5" dirty="0">
                <a:latin typeface="Arial"/>
                <a:cs typeface="Arial"/>
              </a:rPr>
              <a:t>agrupados dentro de  portfólios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programas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gerenciados.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0604" y="115953"/>
            <a:ext cx="1331087" cy="1876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336" y="331675"/>
            <a:ext cx="55429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Biblioteca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Referência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66749"/>
            <a:ext cx="8924925" cy="3184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ts val="2160"/>
              </a:lnSpc>
              <a:spcBef>
                <a:spcPts val="9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área do </a:t>
            </a:r>
            <a:r>
              <a:rPr sz="2000" spc="-10" dirty="0">
                <a:latin typeface="Arial"/>
                <a:cs typeface="Arial"/>
              </a:rPr>
              <a:t>repositório destinado </a:t>
            </a:r>
            <a:r>
              <a:rPr sz="2000" spc="-5" dirty="0">
                <a:latin typeface="Arial"/>
                <a:cs typeface="Arial"/>
              </a:rPr>
              <a:t>a manter </a:t>
            </a:r>
            <a:r>
              <a:rPr sz="2000" spc="-10" dirty="0">
                <a:latin typeface="Arial"/>
                <a:cs typeface="Arial"/>
              </a:rPr>
              <a:t>boas práticas </a:t>
            </a:r>
            <a:r>
              <a:rPr sz="2000" spc="-5" dirty="0">
                <a:latin typeface="Arial"/>
                <a:cs typeface="Arial"/>
              </a:rPr>
              <a:t>ou modelos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que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podem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usados para construir arquiteturas dentro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80000"/>
              </a:lnSpc>
              <a:spcBef>
                <a:spcPts val="144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spc="-5" dirty="0">
                <a:latin typeface="Arial"/>
                <a:cs typeface="Arial"/>
              </a:rPr>
              <a:t>material de referência mantido na </a:t>
            </a:r>
            <a:r>
              <a:rPr sz="2000" spc="-10" dirty="0">
                <a:latin typeface="Arial"/>
                <a:cs typeface="Arial"/>
              </a:rPr>
              <a:t>Biblioteca </a:t>
            </a:r>
            <a:r>
              <a:rPr sz="2000" spc="-5" dirty="0">
                <a:latin typeface="Arial"/>
                <a:cs typeface="Arial"/>
              </a:rPr>
              <a:t>de Referência é </a:t>
            </a:r>
            <a:r>
              <a:rPr sz="2000" spc="-10" dirty="0">
                <a:latin typeface="Arial"/>
                <a:cs typeface="Arial"/>
              </a:rPr>
              <a:t>tipicamente  obtido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variedade </a:t>
            </a:r>
            <a:r>
              <a:rPr sz="2000" spc="-5" dirty="0">
                <a:latin typeface="Arial"/>
                <a:cs typeface="Arial"/>
              </a:rPr>
              <a:t>de fontes,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7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Organizações de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padrões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6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Fornecedores </a:t>
            </a:r>
            <a:r>
              <a:rPr sz="1800" spc="-5" dirty="0">
                <a:latin typeface="Arial"/>
                <a:cs typeface="Arial"/>
              </a:rPr>
              <a:t>de produtos 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serviços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6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Fóruns ou comunidades da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indústria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6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10" dirty="0">
                <a:latin typeface="Arial"/>
                <a:cs typeface="Arial"/>
              </a:rPr>
              <a:t>Modelos </a:t>
            </a:r>
            <a:r>
              <a:rPr sz="1800" dirty="0">
                <a:latin typeface="Arial"/>
                <a:cs typeface="Arial"/>
              </a:rPr>
              <a:t>definidos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corporativamente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86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Boas práticas </a:t>
            </a:r>
            <a:r>
              <a:rPr sz="1800" spc="-5" dirty="0">
                <a:latin typeface="Arial"/>
                <a:cs typeface="Arial"/>
              </a:rPr>
              <a:t>provenientes </a:t>
            </a:r>
            <a:r>
              <a:rPr sz="1800" dirty="0">
                <a:latin typeface="Arial"/>
                <a:cs typeface="Arial"/>
              </a:rPr>
              <a:t>de implementações de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projetos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42146" y="115951"/>
            <a:ext cx="1148817" cy="1225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26926"/>
            <a:ext cx="528256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47520" marR="5080" indent="-173545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Base de Informação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Normas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66749"/>
            <a:ext cx="9077325" cy="247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ts val="2160"/>
              </a:lnSpc>
              <a:spcBef>
                <a:spcPts val="9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área do </a:t>
            </a:r>
            <a:r>
              <a:rPr sz="2000" spc="-10" dirty="0">
                <a:latin typeface="Arial"/>
                <a:cs typeface="Arial"/>
              </a:rPr>
              <a:t>repositório destinada </a:t>
            </a:r>
            <a:r>
              <a:rPr sz="2000" spc="-5" dirty="0">
                <a:latin typeface="Arial"/>
                <a:cs typeface="Arial"/>
              </a:rPr>
              <a:t>a manter um conjunto de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especificações,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quais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precisam estar de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acordo</a:t>
            </a:r>
            <a:endParaRPr sz="2000">
              <a:latin typeface="Arial"/>
              <a:cs typeface="Arial"/>
            </a:endParaRPr>
          </a:p>
          <a:p>
            <a:pPr marL="469900" marR="311785" indent="-457200">
              <a:lnSpc>
                <a:spcPct val="80000"/>
              </a:lnSpc>
              <a:spcBef>
                <a:spcPts val="144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spc="-5" dirty="0">
                <a:latin typeface="Arial"/>
                <a:cs typeface="Arial"/>
              </a:rPr>
              <a:t>estabelecimento 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Base </a:t>
            </a:r>
            <a:r>
              <a:rPr sz="2000" spc="-5" dirty="0">
                <a:latin typeface="Arial"/>
                <a:cs typeface="Arial"/>
              </a:rPr>
              <a:t>de Informações de </a:t>
            </a:r>
            <a:r>
              <a:rPr sz="2000" dirty="0">
                <a:latin typeface="Arial"/>
                <a:cs typeface="Arial"/>
              </a:rPr>
              <a:t>Normas </a:t>
            </a:r>
            <a:r>
              <a:rPr sz="2000" spc="-5" dirty="0">
                <a:latin typeface="Arial"/>
                <a:cs typeface="Arial"/>
              </a:rPr>
              <a:t>fornece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base não </a:t>
            </a:r>
            <a:r>
              <a:rPr sz="2000" spc="-5" dirty="0">
                <a:latin typeface="Arial"/>
                <a:cs typeface="Arial"/>
              </a:rPr>
              <a:t>ambígua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governança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vez</a:t>
            </a:r>
            <a:r>
              <a:rPr sz="2000" spc="1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que:</a:t>
            </a:r>
            <a:endParaRPr sz="2000">
              <a:latin typeface="Arial"/>
              <a:cs typeface="Arial"/>
            </a:endParaRPr>
          </a:p>
          <a:p>
            <a:pPr marL="850900" marR="5080" lvl="1" indent="-381000">
              <a:lnSpc>
                <a:spcPct val="80000"/>
              </a:lnSpc>
              <a:spcBef>
                <a:spcPts val="130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As normas são facilmente acessadas </a:t>
            </a:r>
            <a:r>
              <a:rPr sz="1800" spc="-5" dirty="0">
                <a:latin typeface="Arial"/>
                <a:cs typeface="Arial"/>
              </a:rPr>
              <a:t>pelos projetos e </a:t>
            </a:r>
            <a:r>
              <a:rPr sz="1800" dirty="0">
                <a:latin typeface="Arial"/>
                <a:cs typeface="Arial"/>
              </a:rPr>
              <a:t>desta forma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obrigações  </a:t>
            </a:r>
            <a:r>
              <a:rPr sz="1800" spc="-5" dirty="0">
                <a:latin typeface="Arial"/>
                <a:cs typeface="Arial"/>
              </a:rPr>
              <a:t>do projeto podem </a:t>
            </a:r>
            <a:r>
              <a:rPr sz="1800" dirty="0">
                <a:latin typeface="Arial"/>
                <a:cs typeface="Arial"/>
              </a:rPr>
              <a:t>ser </a:t>
            </a:r>
            <a:r>
              <a:rPr sz="1800" spc="-5" dirty="0">
                <a:latin typeface="Arial"/>
                <a:cs typeface="Arial"/>
              </a:rPr>
              <a:t>entendidas 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planejadas</a:t>
            </a:r>
            <a:endParaRPr sz="1800">
              <a:latin typeface="Arial"/>
              <a:cs typeface="Arial"/>
            </a:endParaRPr>
          </a:p>
          <a:p>
            <a:pPr marL="850900" marR="545465" lvl="1" indent="-381000">
              <a:lnSpc>
                <a:spcPts val="1730"/>
              </a:lnSpc>
              <a:spcBef>
                <a:spcPts val="1280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Normas são declaradas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uma forma clara </a:t>
            </a:r>
            <a:r>
              <a:rPr sz="1800" spc="-5" dirty="0">
                <a:latin typeface="Arial"/>
                <a:cs typeface="Arial"/>
              </a:rPr>
              <a:t>e não </a:t>
            </a:r>
            <a:r>
              <a:rPr sz="1800" dirty="0">
                <a:latin typeface="Arial"/>
                <a:cs typeface="Arial"/>
              </a:rPr>
              <a:t>ambígua,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modo </a:t>
            </a:r>
            <a:r>
              <a:rPr sz="1800" spc="-5" dirty="0">
                <a:latin typeface="Arial"/>
                <a:cs typeface="Arial"/>
              </a:rPr>
              <a:t>que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  </a:t>
            </a:r>
            <a:r>
              <a:rPr sz="1800" dirty="0">
                <a:latin typeface="Arial"/>
                <a:cs typeface="Arial"/>
              </a:rPr>
              <a:t>conformidade </a:t>
            </a:r>
            <a:r>
              <a:rPr sz="1800" spc="-5" dirty="0">
                <a:latin typeface="Arial"/>
                <a:cs typeface="Arial"/>
              </a:rPr>
              <a:t>pode </a:t>
            </a:r>
            <a:r>
              <a:rPr sz="1800" dirty="0">
                <a:latin typeface="Arial"/>
                <a:cs typeface="Arial"/>
              </a:rPr>
              <a:t>ser </a:t>
            </a:r>
            <a:r>
              <a:rPr sz="1800" spc="-5" dirty="0">
                <a:latin typeface="Arial"/>
                <a:cs typeface="Arial"/>
              </a:rPr>
              <a:t>objetivamente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verificada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34121" y="188978"/>
            <a:ext cx="1454911" cy="115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626" y="331675"/>
            <a:ext cx="67430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Enterprise </a:t>
            </a:r>
            <a:r>
              <a:rPr spc="0" dirty="0"/>
              <a:t>Debt </a:t>
            </a:r>
            <a:r>
              <a:rPr dirty="0"/>
              <a:t>(Kevin</a:t>
            </a:r>
            <a:r>
              <a:rPr spc="-110" dirty="0"/>
              <a:t> </a:t>
            </a:r>
            <a:r>
              <a:rPr spc="-10" dirty="0"/>
              <a:t>Smith)</a:t>
            </a:r>
          </a:p>
        </p:txBody>
      </p:sp>
      <p:sp>
        <p:nvSpPr>
          <p:cNvPr id="3" name="object 3"/>
          <p:cNvSpPr/>
          <p:nvPr/>
        </p:nvSpPr>
        <p:spPr>
          <a:xfrm>
            <a:off x="1208101" y="1295400"/>
            <a:ext cx="8191373" cy="4567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2174" y="26926"/>
            <a:ext cx="457771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2669" marR="5080" indent="-103060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Base de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Informação  de</a:t>
            </a:r>
            <a:r>
              <a:rPr sz="4000" i="0" spc="-1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Normas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00868"/>
            <a:ext cx="4897755" cy="1829988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85"/>
              </a:spcBef>
              <a:buChar char="•"/>
              <a:tabLst>
                <a:tab pos="469265" algn="l"/>
                <a:tab pos="469900" algn="l"/>
                <a:tab pos="4777740" algn="l"/>
              </a:tabLst>
            </a:pPr>
            <a:r>
              <a:rPr sz="2400" spc="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</a:t>
            </a:r>
            <a:r>
              <a:rPr sz="2400" spc="0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as	•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9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Legais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Regulatórias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96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Industria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965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5" dirty="0">
                <a:latin typeface="Arial"/>
                <a:cs typeface="Arial"/>
              </a:rPr>
              <a:t>Organizacional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0239" y="1471338"/>
            <a:ext cx="3399790" cy="1940147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Arial"/>
                <a:cs typeface="Arial"/>
              </a:rPr>
              <a:t>Ciclo </a:t>
            </a:r>
            <a:r>
              <a:rPr sz="2400" dirty="0">
                <a:latin typeface="Arial"/>
                <a:cs typeface="Arial"/>
              </a:rPr>
              <a:t>de Vida 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Normas</a:t>
            </a:r>
            <a:endParaRPr sz="2400">
              <a:latin typeface="Arial"/>
              <a:cs typeface="Arial"/>
            </a:endParaRPr>
          </a:p>
          <a:p>
            <a:pPr marL="412115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412115" algn="l"/>
                <a:tab pos="412750" algn="l"/>
              </a:tabLst>
            </a:pPr>
            <a:r>
              <a:rPr sz="2000" spc="-15" dirty="0">
                <a:latin typeface="Arial"/>
                <a:cs typeface="Arial"/>
              </a:rPr>
              <a:t>Em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Teste</a:t>
            </a:r>
            <a:endParaRPr sz="2000">
              <a:latin typeface="Arial"/>
              <a:cs typeface="Arial"/>
            </a:endParaRPr>
          </a:p>
          <a:p>
            <a:pPr marL="41211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412115" algn="l"/>
                <a:tab pos="412750" algn="l"/>
              </a:tabLst>
            </a:pPr>
            <a:r>
              <a:rPr sz="2000" spc="-15" dirty="0">
                <a:latin typeface="Arial"/>
                <a:cs typeface="Arial"/>
              </a:rPr>
              <a:t>Ativa</a:t>
            </a:r>
            <a:endParaRPr sz="2000">
              <a:latin typeface="Arial"/>
              <a:cs typeface="Arial"/>
            </a:endParaRPr>
          </a:p>
          <a:p>
            <a:pPr marL="41211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412115" algn="l"/>
                <a:tab pos="412750" algn="l"/>
              </a:tabLst>
            </a:pPr>
            <a:r>
              <a:rPr sz="2000" spc="-15" dirty="0">
                <a:latin typeface="Arial"/>
                <a:cs typeface="Arial"/>
              </a:rPr>
              <a:t>Em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Obsolescência</a:t>
            </a:r>
            <a:endParaRPr sz="2000">
              <a:latin typeface="Arial"/>
              <a:cs typeface="Arial"/>
            </a:endParaRPr>
          </a:p>
          <a:p>
            <a:pPr marL="41211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412115" algn="l"/>
                <a:tab pos="412750" algn="l"/>
              </a:tabLst>
            </a:pPr>
            <a:r>
              <a:rPr sz="2000" spc="-10" dirty="0">
                <a:latin typeface="Arial"/>
                <a:cs typeface="Arial"/>
              </a:rPr>
              <a:t>Obsoleta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4121" y="188978"/>
            <a:ext cx="1454911" cy="115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5472" y="331675"/>
            <a:ext cx="56502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Classificação de</a:t>
            </a:r>
            <a:r>
              <a:rPr sz="4000" i="0" spc="-17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Normas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276514"/>
            <a:ext cx="4319270" cy="4189224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Normas de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ts val="1730"/>
              </a:lnSpc>
              <a:spcBef>
                <a:spcPts val="775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funções 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ts val="1730"/>
              </a:lnSpc>
            </a:pPr>
            <a:r>
              <a:rPr sz="1600" dirty="0">
                <a:latin typeface="Arial"/>
                <a:cs typeface="Arial"/>
              </a:rPr>
              <a:t>compartilhadas</a:t>
            </a:r>
            <a:endParaRPr sz="16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765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dirty="0">
                <a:latin typeface="Arial"/>
                <a:cs typeface="Arial"/>
              </a:rPr>
              <a:t>definição </a:t>
            </a:r>
            <a:r>
              <a:rPr sz="1600" spc="-5" dirty="0">
                <a:latin typeface="Arial"/>
                <a:cs typeface="Arial"/>
              </a:rPr>
              <a:t>de papel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ator</a:t>
            </a:r>
            <a:endParaRPr sz="1600">
              <a:latin typeface="Arial"/>
              <a:cs typeface="Arial"/>
            </a:endParaRPr>
          </a:p>
          <a:p>
            <a:pPr marL="850900" marR="175895" lvl="1" indent="-381000">
              <a:lnSpc>
                <a:spcPct val="80000"/>
              </a:lnSpc>
              <a:spcBef>
                <a:spcPts val="1155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de segurança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governança  para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atividade 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Normas de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Dados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ts val="1730"/>
              </a:lnSpc>
              <a:spcBef>
                <a:spcPts val="780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dirty="0">
                <a:latin typeface="Arial"/>
                <a:cs typeface="Arial"/>
              </a:rPr>
              <a:t>codificação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valores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para dados</a:t>
            </a:r>
            <a:endParaRPr sz="1600">
              <a:latin typeface="Arial"/>
              <a:cs typeface="Arial"/>
            </a:endParaRPr>
          </a:p>
          <a:p>
            <a:pPr marL="850900" lvl="1" indent="-381000">
              <a:lnSpc>
                <a:spcPts val="1730"/>
              </a:lnSpc>
              <a:spcBef>
                <a:spcPts val="770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estruturas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formatos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para dados</a:t>
            </a:r>
            <a:endParaRPr sz="1600">
              <a:latin typeface="Arial"/>
              <a:cs typeface="Arial"/>
            </a:endParaRPr>
          </a:p>
          <a:p>
            <a:pPr marL="850900" marR="16510" lvl="1" indent="-381000">
              <a:lnSpc>
                <a:spcPts val="1540"/>
              </a:lnSpc>
              <a:spcBef>
                <a:spcPts val="1135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origem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propriedade de  </a:t>
            </a:r>
            <a:r>
              <a:rPr sz="1600" spc="-10" dirty="0">
                <a:latin typeface="Arial"/>
                <a:cs typeface="Arial"/>
              </a:rPr>
              <a:t>dados</a:t>
            </a:r>
            <a:endParaRPr sz="16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780"/>
              </a:spcBef>
              <a:buChar char="–"/>
              <a:tabLst>
                <a:tab pos="850900" algn="l"/>
                <a:tab pos="851535" algn="l"/>
              </a:tabLst>
            </a:pPr>
            <a:r>
              <a:rPr sz="1600" spc="-5" dirty="0">
                <a:latin typeface="Arial"/>
                <a:cs typeface="Arial"/>
              </a:rPr>
              <a:t>Restrições sobre replicação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acesso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385970"/>
            <a:ext cx="4398011" cy="36837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b="1" spc="-5" dirty="0">
                <a:latin typeface="Arial"/>
                <a:cs typeface="Arial"/>
              </a:rPr>
              <a:t>Normas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Aplicação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aplicações compartilhadas  que suportam funções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negócio  específicas</a:t>
            </a:r>
            <a:endParaRPr sz="1600">
              <a:latin typeface="Arial"/>
              <a:cs typeface="Arial"/>
            </a:endParaRPr>
          </a:p>
          <a:p>
            <a:pPr marL="756285" marR="71945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dirty="0">
                <a:latin typeface="Arial"/>
                <a:cs typeface="Arial"/>
              </a:rPr>
              <a:t>comunicação e  </a:t>
            </a:r>
            <a:r>
              <a:rPr sz="1600" spc="-5" dirty="0">
                <a:latin typeface="Arial"/>
                <a:cs typeface="Arial"/>
              </a:rPr>
              <a:t>interoperabilidade 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aplicações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acessar, apresentação,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estilo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b="1" spc="-5" dirty="0">
                <a:latin typeface="Arial"/>
                <a:cs typeface="Arial"/>
              </a:rPr>
              <a:t>Normas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Tecnológicas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produtos 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hardware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produtos 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Software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para desenvolvimento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600" spc="0" dirty="0">
                <a:latin typeface="Arial"/>
                <a:cs typeface="Arial"/>
              </a:rPr>
              <a:t>sistemas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4121" y="188978"/>
            <a:ext cx="1454911" cy="115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6368" y="331675"/>
            <a:ext cx="50323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Log de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869" y="1086359"/>
            <a:ext cx="8718550" cy="33505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59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Uma área de repositório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armazenar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informações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compartilhadas </a:t>
            </a:r>
            <a:r>
              <a:rPr sz="2400" spc="-5" dirty="0">
                <a:latin typeface="Arial"/>
                <a:cs typeface="Arial"/>
              </a:rPr>
              <a:t>relativas </a:t>
            </a:r>
            <a:r>
              <a:rPr sz="2400" dirty="0">
                <a:latin typeface="Arial"/>
                <a:cs typeface="Arial"/>
              </a:rPr>
              <a:t>à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em curso 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projetos.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595"/>
              </a:lnSpc>
              <a:spcBef>
                <a:spcPts val="115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Manter um repositório compartilhado de </a:t>
            </a:r>
            <a:r>
              <a:rPr sz="2400" dirty="0">
                <a:latin typeface="Arial"/>
                <a:cs typeface="Arial"/>
              </a:rPr>
              <a:t>informações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é importante,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pois:</a:t>
            </a:r>
            <a:endParaRPr sz="2400">
              <a:latin typeface="Arial"/>
              <a:cs typeface="Arial"/>
            </a:endParaRPr>
          </a:p>
          <a:p>
            <a:pPr marL="850900" marR="364490" lvl="1" indent="-381000">
              <a:lnSpc>
                <a:spcPct val="80100"/>
              </a:lnSpc>
              <a:spcBef>
                <a:spcPts val="1450"/>
              </a:spcBef>
              <a:buChar char="–"/>
              <a:tabLst>
                <a:tab pos="850265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Decisões </a:t>
            </a:r>
            <a:r>
              <a:rPr sz="2000" spc="-5" dirty="0">
                <a:latin typeface="Arial"/>
                <a:cs typeface="Arial"/>
              </a:rPr>
              <a:t>feitas </a:t>
            </a:r>
            <a:r>
              <a:rPr sz="2000" spc="-10" dirty="0">
                <a:latin typeface="Arial"/>
                <a:cs typeface="Arial"/>
              </a:rPr>
              <a:t>durante </a:t>
            </a:r>
            <a:r>
              <a:rPr sz="2000" spc="-5" dirty="0">
                <a:latin typeface="Arial"/>
                <a:cs typeface="Arial"/>
              </a:rPr>
              <a:t>os projetos </a:t>
            </a:r>
            <a:r>
              <a:rPr sz="2000" dirty="0">
                <a:latin typeface="Arial"/>
                <a:cs typeface="Arial"/>
              </a:rPr>
              <a:t>(como </a:t>
            </a:r>
            <a:r>
              <a:rPr sz="2000" spc="-10" dirty="0">
                <a:latin typeface="Arial"/>
                <a:cs typeface="Arial"/>
              </a:rPr>
              <a:t>desvios </a:t>
            </a:r>
            <a:r>
              <a:rPr sz="2000" spc="-5" dirty="0">
                <a:latin typeface="Arial"/>
                <a:cs typeface="Arial"/>
              </a:rPr>
              <a:t>de normas ou a  </a:t>
            </a:r>
            <a:r>
              <a:rPr sz="2000" spc="-10" dirty="0">
                <a:latin typeface="Arial"/>
                <a:cs typeface="Arial"/>
              </a:rPr>
              <a:t>justificativa para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abordagem de arquitetura particular) </a:t>
            </a:r>
            <a:r>
              <a:rPr sz="2000" spc="-5" dirty="0">
                <a:latin typeface="Arial"/>
                <a:cs typeface="Arial"/>
              </a:rPr>
              <a:t>são  importantes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reter e </a:t>
            </a:r>
            <a:r>
              <a:rPr sz="2000" spc="-10" dirty="0">
                <a:latin typeface="Arial"/>
                <a:cs typeface="Arial"/>
              </a:rPr>
              <a:t>acessar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continuamente.</a:t>
            </a:r>
            <a:endParaRPr sz="2000">
              <a:latin typeface="Arial"/>
              <a:cs typeface="Arial"/>
            </a:endParaRPr>
          </a:p>
          <a:p>
            <a:pPr marL="850900" marR="165100" lvl="1" indent="-381000">
              <a:lnSpc>
                <a:spcPct val="80000"/>
              </a:lnSpc>
              <a:spcBef>
                <a:spcPts val="1445"/>
              </a:spcBef>
              <a:buChar char="–"/>
              <a:tabLst>
                <a:tab pos="850265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Várias partes interessadas </a:t>
            </a:r>
            <a:r>
              <a:rPr sz="2000" spc="-5" dirty="0">
                <a:latin typeface="Arial"/>
                <a:cs typeface="Arial"/>
              </a:rPr>
              <a:t>estão </a:t>
            </a:r>
            <a:r>
              <a:rPr sz="2000" spc="-10" dirty="0">
                <a:latin typeface="Arial"/>
                <a:cs typeface="Arial"/>
              </a:rPr>
              <a:t>preocupadas nos resultados de  governança </a:t>
            </a:r>
            <a:r>
              <a:rPr sz="2000" spc="-5" dirty="0">
                <a:latin typeface="Arial"/>
                <a:cs typeface="Arial"/>
              </a:rPr>
              <a:t>de projetos (ex.: </a:t>
            </a:r>
            <a:r>
              <a:rPr sz="2000" spc="-10" dirty="0">
                <a:latin typeface="Arial"/>
                <a:cs typeface="Arial"/>
              </a:rPr>
              <a:t>outros </a:t>
            </a:r>
            <a:r>
              <a:rPr sz="2000" spc="-5" dirty="0">
                <a:latin typeface="Arial"/>
                <a:cs typeface="Arial"/>
              </a:rPr>
              <a:t>projetos, </a:t>
            </a:r>
            <a:r>
              <a:rPr sz="2000" spc="-10" dirty="0">
                <a:latin typeface="Arial"/>
                <a:cs typeface="Arial"/>
              </a:rPr>
              <a:t>clientes dos </a:t>
            </a:r>
            <a:r>
              <a:rPr sz="2000" spc="-5" dirty="0">
                <a:latin typeface="Arial"/>
                <a:cs typeface="Arial"/>
              </a:rPr>
              <a:t>projetos, o  Comitê de </a:t>
            </a:r>
            <a:r>
              <a:rPr sz="2000" spc="-10" dirty="0">
                <a:latin typeface="Arial"/>
                <a:cs typeface="Arial"/>
              </a:rPr>
              <a:t>Arquitetura,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1140" y="4941887"/>
            <a:ext cx="3042285" cy="849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240" y="331675"/>
            <a:ext cx="75469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Conteúdo do Log de</a:t>
            </a:r>
            <a:r>
              <a:rPr sz="4000" i="0" spc="-1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/>
          <p:nvPr/>
        </p:nvSpPr>
        <p:spPr>
          <a:xfrm>
            <a:off x="273444" y="1844550"/>
            <a:ext cx="9360789" cy="266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757295" marR="5080" indent="-3421379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Relacionamento </a:t>
            </a:r>
            <a:r>
              <a:rPr sz="4000" i="0" spc="0" dirty="0">
                <a:latin typeface="Arial"/>
                <a:cs typeface="Arial"/>
              </a:rPr>
              <a:t>com </a:t>
            </a:r>
            <a:r>
              <a:rPr sz="4000" i="0" dirty="0">
                <a:latin typeface="Arial"/>
                <a:cs typeface="Arial"/>
              </a:rPr>
              <a:t>outras partes</a:t>
            </a:r>
            <a:r>
              <a:rPr sz="4000" i="0" spc="-1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do  </a:t>
            </a:r>
            <a:r>
              <a:rPr sz="4000" i="0" spc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8798560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ADM do TOGAF possui lembretes de </a:t>
            </a:r>
            <a:r>
              <a:rPr sz="2400" spc="-5" dirty="0">
                <a:latin typeface="Arial"/>
                <a:cs typeface="Arial"/>
              </a:rPr>
              <a:t>quando </a:t>
            </a:r>
            <a:r>
              <a:rPr sz="2400" dirty="0">
                <a:latin typeface="Arial"/>
                <a:cs typeface="Arial"/>
              </a:rPr>
              <a:t>usar os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ativos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do Repositório 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marR="6350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Repositório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é um modelo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uma instância  física do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8" y="2578355"/>
            <a:ext cx="6945630" cy="1245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Módulo</a:t>
            </a:r>
            <a:r>
              <a:rPr sz="4000" i="0" spc="-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dirty="0"/>
              <a:t>Continuum </a:t>
            </a:r>
            <a:r>
              <a:rPr sz="4000" i="0" dirty="0">
                <a:latin typeface="Arial"/>
                <a:cs typeface="Arial"/>
              </a:rPr>
              <a:t>da Corporação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1347" y="3797885"/>
            <a:ext cx="29140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Fer</a:t>
            </a:r>
            <a:r>
              <a:rPr sz="4000" spc="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amentas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7866380" cy="215571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Fornecer uma introdução ao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propósito do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peças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constituem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Explicar questões </a:t>
            </a:r>
            <a:r>
              <a:rPr sz="2400" dirty="0">
                <a:latin typeface="Arial"/>
                <a:cs typeface="Arial"/>
              </a:rPr>
              <a:t>de alto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spc="-5" dirty="0">
                <a:latin typeface="Arial"/>
                <a:cs typeface="Arial"/>
              </a:rPr>
              <a:t>sobre padronização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ferramentas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8417" y="331675"/>
            <a:ext cx="57905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Componentes do</a:t>
            </a:r>
            <a:r>
              <a:rPr sz="4000" i="0" spc="-1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58260" y="1062306"/>
            <a:ext cx="3157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6845" algn="ctr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Framework </a:t>
            </a:r>
            <a:r>
              <a:rPr sz="1800" b="1" i="1" dirty="0">
                <a:latin typeface="Arial"/>
                <a:cs typeface="Arial"/>
              </a:rPr>
              <a:t>de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Conteúdo</a:t>
            </a:r>
            <a:endParaRPr sz="1800">
              <a:latin typeface="Arial"/>
              <a:cs typeface="Arial"/>
            </a:endParaRPr>
          </a:p>
          <a:p>
            <a:pPr marR="92710" algn="ctr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6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1910" y="3581401"/>
            <a:ext cx="3169920" cy="587981"/>
          </a:xfrm>
          <a:prstGeom prst="rect">
            <a:avLst/>
          </a:prstGeom>
          <a:ln w="25400">
            <a:solidFill>
              <a:srgbClr val="FF66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R="107314" algn="ctr">
              <a:lnSpc>
                <a:spcPct val="100000"/>
              </a:lnSpc>
              <a:spcBef>
                <a:spcPts val="260"/>
              </a:spcBef>
            </a:pPr>
            <a:r>
              <a:rPr sz="1800" b="1" i="1" dirty="0">
                <a:latin typeface="Arial"/>
                <a:cs typeface="Arial"/>
              </a:rPr>
              <a:t>Continuum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da</a:t>
            </a:r>
            <a:endParaRPr sz="1800">
              <a:latin typeface="Arial"/>
              <a:cs typeface="Arial"/>
            </a:endParaRPr>
          </a:p>
          <a:p>
            <a:pPr marR="48895" algn="ctr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latin typeface="Arial"/>
                <a:cs typeface="Arial"/>
              </a:rPr>
              <a:t>Corporação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00" y="1142874"/>
            <a:ext cx="1991487" cy="2414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6330" y="1230884"/>
            <a:ext cx="5327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ADM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09" y="3581401"/>
            <a:ext cx="3169920" cy="58798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R="96520" algn="ctr">
              <a:lnSpc>
                <a:spcPct val="100000"/>
              </a:lnSpc>
              <a:spcBef>
                <a:spcPts val="260"/>
              </a:spcBef>
            </a:pPr>
            <a:r>
              <a:rPr sz="1800" b="1" i="1" spc="-5" dirty="0">
                <a:latin typeface="Arial"/>
                <a:cs typeface="Arial"/>
              </a:rPr>
              <a:t>Diretrizes </a:t>
            </a:r>
            <a:r>
              <a:rPr sz="1800" b="1" i="1" dirty="0">
                <a:latin typeface="Arial"/>
                <a:cs typeface="Arial"/>
              </a:rPr>
              <a:t>e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Técnicas</a:t>
            </a:r>
            <a:endParaRPr sz="1800">
              <a:latin typeface="Arial"/>
              <a:cs typeface="Arial"/>
            </a:endParaRPr>
          </a:p>
          <a:p>
            <a:pPr marR="30480" algn="ctr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latin typeface="Arial"/>
                <a:cs typeface="Arial"/>
              </a:rPr>
              <a:t>do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ADM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46265" y="2057400"/>
            <a:ext cx="928688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989" y="2057336"/>
            <a:ext cx="1403350" cy="92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04000" y="1066801"/>
            <a:ext cx="3169920" cy="47128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240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515"/>
              </a:spcBef>
            </a:pPr>
            <a:r>
              <a:rPr sz="1800" b="1" i="1" spc="-10" dirty="0">
                <a:latin typeface="Arial"/>
                <a:cs typeface="Arial"/>
              </a:rPr>
              <a:t>Modelos </a:t>
            </a: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Referência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4000" y="3581401"/>
            <a:ext cx="3169920" cy="58926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17475" algn="ctr">
              <a:lnSpc>
                <a:spcPct val="100000"/>
              </a:lnSpc>
              <a:spcBef>
                <a:spcPts val="275"/>
              </a:spcBef>
            </a:pPr>
            <a:r>
              <a:rPr sz="1800" b="1" i="1" spc="-5" dirty="0">
                <a:latin typeface="Arial"/>
                <a:cs typeface="Arial"/>
              </a:rPr>
              <a:t>Framework </a:t>
            </a:r>
            <a:r>
              <a:rPr sz="1800" b="1" i="1" dirty="0">
                <a:latin typeface="Arial"/>
                <a:cs typeface="Arial"/>
              </a:rPr>
              <a:t>de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Capacidade</a:t>
            </a:r>
            <a:endParaRPr sz="1800">
              <a:latin typeface="Arial"/>
              <a:cs typeface="Arial"/>
            </a:endParaRPr>
          </a:p>
          <a:p>
            <a:pPr marL="114935" algn="ctr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23385" y="1676402"/>
            <a:ext cx="2467864" cy="1819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8706" y="4248152"/>
            <a:ext cx="2739644" cy="179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1000" y="4572002"/>
            <a:ext cx="1568450" cy="1093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4550" y="4038600"/>
            <a:ext cx="3136900" cy="1936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01" y="4191000"/>
            <a:ext cx="1442847" cy="182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0102" y="331675"/>
            <a:ext cx="26828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Visão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Geral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9123680" cy="4372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modelo </a:t>
            </a:r>
            <a:r>
              <a:rPr sz="2400" spc="-5" dirty="0">
                <a:latin typeface="Arial"/>
                <a:cs typeface="Arial"/>
              </a:rPr>
              <a:t>para estruturar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repositório virtual </a:t>
            </a:r>
            <a:r>
              <a:rPr sz="2400" dirty="0">
                <a:latin typeface="Arial"/>
                <a:cs typeface="Arial"/>
              </a:rPr>
              <a:t>e métodos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classificar artefatos </a:t>
            </a:r>
            <a:r>
              <a:rPr sz="2400" spc="-5" dirty="0">
                <a:latin typeface="Arial"/>
                <a:cs typeface="Arial"/>
              </a:rPr>
              <a:t>de arquitetura 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Baseado em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Modelos, padrões, descrições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Entregáveis </a:t>
            </a:r>
            <a:r>
              <a:rPr sz="2000" spc="-15" dirty="0">
                <a:latin typeface="Arial"/>
                <a:cs typeface="Arial"/>
              </a:rPr>
              <a:t>produzidos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spc="-10" dirty="0">
                <a:latin typeface="Arial"/>
                <a:cs typeface="Arial"/>
              </a:rPr>
              <a:t>iteração atual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Entregáveis </a:t>
            </a:r>
            <a:r>
              <a:rPr sz="2000" spc="-15" dirty="0">
                <a:latin typeface="Arial"/>
                <a:cs typeface="Arial"/>
              </a:rPr>
              <a:t>produzidos </a:t>
            </a:r>
            <a:r>
              <a:rPr sz="2000" spc="-10" dirty="0">
                <a:latin typeface="Arial"/>
                <a:cs typeface="Arial"/>
              </a:rPr>
              <a:t>em outras iterações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Ativos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indústria em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geral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Demonstra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os artefatos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evoluem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implementação </a:t>
            </a:r>
            <a:r>
              <a:rPr sz="2400" spc="-5" dirty="0">
                <a:latin typeface="Arial"/>
                <a:cs typeface="Arial"/>
              </a:rPr>
              <a:t>prática do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spc="-5" dirty="0">
                <a:latin typeface="Arial"/>
                <a:cs typeface="Arial"/>
              </a:rPr>
              <a:t>da Corporação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materializa </a:t>
            </a:r>
            <a:r>
              <a:rPr sz="2400" dirty="0">
                <a:latin typeface="Arial"/>
                <a:cs typeface="Arial"/>
              </a:rPr>
              <a:t>em um </a:t>
            </a:r>
            <a:r>
              <a:rPr sz="2400" spc="-5" dirty="0">
                <a:latin typeface="Arial"/>
                <a:cs typeface="Arial"/>
              </a:rPr>
              <a:t>Repositório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R="886460" algn="r">
              <a:lnSpc>
                <a:spcPct val="100000"/>
              </a:lnSpc>
              <a:spcBef>
                <a:spcPts val="1875"/>
              </a:spcBef>
            </a:pPr>
            <a:r>
              <a:rPr sz="1800" b="1" i="1" spc="-5" dirty="0">
                <a:solidFill>
                  <a:srgbClr val="808080"/>
                </a:solidFill>
                <a:latin typeface="Arial"/>
                <a:cs typeface="Arial"/>
              </a:rPr>
              <a:t>Conti</a:t>
            </a:r>
            <a:r>
              <a:rPr sz="1800" b="1" i="1" dirty="0">
                <a:solidFill>
                  <a:srgbClr val="808080"/>
                </a:solidFill>
                <a:latin typeface="Arial"/>
                <a:cs typeface="Arial"/>
              </a:rPr>
              <a:t>nu</a:t>
            </a:r>
            <a:r>
              <a:rPr sz="1800" b="1" i="1" spc="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800" b="1" i="1" dirty="0">
                <a:solidFill>
                  <a:srgbClr val="80808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0202" y="260350"/>
            <a:ext cx="2165223" cy="1322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952" y="331675"/>
            <a:ext cx="48304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Reuso da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9" y="1221485"/>
            <a:ext cx="8993505" cy="41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spc="-5" dirty="0">
                <a:latin typeface="Arial"/>
                <a:cs typeface="Arial"/>
              </a:rPr>
              <a:t>da Corporação consiste de </a:t>
            </a:r>
            <a:r>
              <a:rPr sz="2400" dirty="0">
                <a:latin typeface="Arial"/>
                <a:cs typeface="Arial"/>
              </a:rPr>
              <a:t>todos </a:t>
            </a:r>
            <a:r>
              <a:rPr sz="2400" spc="-5" dirty="0">
                <a:latin typeface="Arial"/>
                <a:cs typeface="Arial"/>
              </a:rPr>
              <a:t>os ativos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18415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arquitetura: </a:t>
            </a:r>
            <a:r>
              <a:rPr sz="2400" dirty="0">
                <a:latin typeface="Arial"/>
                <a:cs typeface="Arial"/>
              </a:rPr>
              <a:t>modelos, </a:t>
            </a:r>
            <a:r>
              <a:rPr sz="2400" spc="-5" dirty="0">
                <a:latin typeface="Arial"/>
                <a:cs typeface="Arial"/>
              </a:rPr>
              <a:t>padrões, descrições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arquitetura,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Ativos externos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incluem: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Modelos </a:t>
            </a:r>
            <a:r>
              <a:rPr sz="2000" spc="-10" dirty="0">
                <a:latin typeface="Arial"/>
                <a:cs typeface="Arial"/>
              </a:rPr>
              <a:t>de referência genéricos </a:t>
            </a:r>
            <a:r>
              <a:rPr sz="2000" dirty="0">
                <a:latin typeface="Arial"/>
                <a:cs typeface="Arial"/>
              </a:rPr>
              <a:t>(TRM </a:t>
            </a:r>
            <a:r>
              <a:rPr sz="2000" spc="-10" dirty="0">
                <a:latin typeface="Arial"/>
                <a:cs typeface="Arial"/>
              </a:rPr>
              <a:t>do </a:t>
            </a:r>
            <a:r>
              <a:rPr sz="2000" spc="-5" dirty="0">
                <a:latin typeface="Arial"/>
                <a:cs typeface="Arial"/>
              </a:rPr>
              <a:t>TOGAF, Zachman,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…)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Modelos </a:t>
            </a:r>
            <a:r>
              <a:rPr sz="2000" spc="-5" dirty="0">
                <a:latin typeface="Arial"/>
                <a:cs typeface="Arial"/>
              </a:rPr>
              <a:t>específicos de </a:t>
            </a:r>
            <a:r>
              <a:rPr sz="2000" spc="0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(ex.: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web</a:t>
            </a:r>
            <a:r>
              <a:rPr sz="2000" i="1" spc="12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services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Modelos </a:t>
            </a:r>
            <a:r>
              <a:rPr sz="2000" spc="-5" dirty="0">
                <a:latin typeface="Arial"/>
                <a:cs typeface="Arial"/>
              </a:rPr>
              <a:t>específicos de processamento de informações (ex.: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comércio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eletrônico, gerenciamento de </a:t>
            </a:r>
            <a:r>
              <a:rPr sz="2000" spc="-15" dirty="0">
                <a:latin typeface="Arial"/>
                <a:cs typeface="Arial"/>
              </a:rPr>
              <a:t>cadeia </a:t>
            </a:r>
            <a:r>
              <a:rPr sz="2000" spc="-10" dirty="0">
                <a:latin typeface="Arial"/>
                <a:cs typeface="Arial"/>
              </a:rPr>
              <a:t>de suprimentos,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…)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Modelos </a:t>
            </a:r>
            <a:r>
              <a:rPr sz="2000" spc="-10" dirty="0">
                <a:latin typeface="Arial"/>
                <a:cs typeface="Arial"/>
              </a:rPr>
              <a:t>específicos de setores verticais </a:t>
            </a:r>
            <a:r>
              <a:rPr sz="2000" spc="-5" dirty="0">
                <a:latin typeface="Arial"/>
                <a:cs typeface="Arial"/>
              </a:rPr>
              <a:t>(ex.: TMF, ARTS,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POSC…)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0" dirty="0">
                <a:latin typeface="Arial"/>
                <a:cs typeface="Arial"/>
              </a:rPr>
              <a:t>função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decide </a:t>
            </a:r>
            <a:r>
              <a:rPr sz="2400" spc="-5" dirty="0">
                <a:latin typeface="Arial"/>
                <a:cs typeface="Arial"/>
              </a:rPr>
              <a:t>quais ativos </a:t>
            </a:r>
            <a:r>
              <a:rPr sz="2400" dirty="0">
                <a:latin typeface="Arial"/>
                <a:cs typeface="Arial"/>
              </a:rPr>
              <a:t>uma  </a:t>
            </a:r>
            <a:r>
              <a:rPr sz="2400" spc="-10" dirty="0">
                <a:latin typeface="Arial"/>
                <a:cs typeface="Arial"/>
              </a:rPr>
              <a:t>organização deve </a:t>
            </a:r>
            <a:r>
              <a:rPr sz="2400" dirty="0">
                <a:latin typeface="Arial"/>
                <a:cs typeface="Arial"/>
              </a:rPr>
              <a:t>considerar como </a:t>
            </a:r>
            <a:r>
              <a:rPr sz="2400" spc="-5" dirty="0">
                <a:latin typeface="Arial"/>
                <a:cs typeface="Arial"/>
              </a:rPr>
              <a:t>parte de seu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spc="-5" dirty="0">
                <a:latin typeface="Arial"/>
                <a:cs typeface="Arial"/>
              </a:rPr>
              <a:t>da  Corporação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626" y="331675"/>
            <a:ext cx="67430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Enterprise </a:t>
            </a:r>
            <a:r>
              <a:rPr spc="0" dirty="0"/>
              <a:t>Debt </a:t>
            </a:r>
            <a:r>
              <a:rPr dirty="0"/>
              <a:t>(Kevin</a:t>
            </a:r>
            <a:r>
              <a:rPr spc="-110" dirty="0"/>
              <a:t> </a:t>
            </a:r>
            <a:r>
              <a:rPr spc="-10" dirty="0"/>
              <a:t>Smith)</a:t>
            </a:r>
          </a:p>
        </p:txBody>
      </p:sp>
      <p:sp>
        <p:nvSpPr>
          <p:cNvPr id="3" name="object 3"/>
          <p:cNvSpPr/>
          <p:nvPr/>
        </p:nvSpPr>
        <p:spPr>
          <a:xfrm>
            <a:off x="1282954" y="1412709"/>
            <a:ext cx="8126603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128" y="836675"/>
            <a:ext cx="8693531" cy="5202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014" y="61926"/>
            <a:ext cx="84778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Continuum da Corporação:</a:t>
            </a:r>
            <a:r>
              <a:rPr sz="3600" i="0" spc="8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Componentes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6198" y="1125600"/>
            <a:ext cx="6163945" cy="4824730"/>
          </a:xfrm>
          <a:custGeom>
            <a:avLst/>
            <a:gdLst/>
            <a:ahLst/>
            <a:cxnLst/>
            <a:rect l="l" t="t" r="r" b="b"/>
            <a:pathLst>
              <a:path w="6163945" h="4824730">
                <a:moveTo>
                  <a:pt x="0" y="4824349"/>
                </a:moveTo>
                <a:lnTo>
                  <a:pt x="6163691" y="4824349"/>
                </a:lnTo>
                <a:lnTo>
                  <a:pt x="6163691" y="0"/>
                </a:lnTo>
                <a:lnTo>
                  <a:pt x="0" y="0"/>
                </a:lnTo>
                <a:lnTo>
                  <a:pt x="0" y="4824349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2789" y="2276475"/>
            <a:ext cx="5304155" cy="1066800"/>
          </a:xfrm>
          <a:custGeom>
            <a:avLst/>
            <a:gdLst/>
            <a:ahLst/>
            <a:cxnLst/>
            <a:rect l="l" t="t" r="r" b="b"/>
            <a:pathLst>
              <a:path w="5304155" h="1066800">
                <a:moveTo>
                  <a:pt x="0" y="1066800"/>
                </a:moveTo>
                <a:lnTo>
                  <a:pt x="5303900" y="1066800"/>
                </a:lnTo>
                <a:lnTo>
                  <a:pt x="53039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1800" y="3890962"/>
            <a:ext cx="5365750" cy="1122680"/>
          </a:xfrm>
          <a:custGeom>
            <a:avLst/>
            <a:gdLst/>
            <a:ahLst/>
            <a:cxnLst/>
            <a:rect l="l" t="t" r="r" b="b"/>
            <a:pathLst>
              <a:path w="5365750" h="1122679">
                <a:moveTo>
                  <a:pt x="0" y="1122362"/>
                </a:moveTo>
                <a:lnTo>
                  <a:pt x="5365750" y="1122362"/>
                </a:lnTo>
                <a:lnTo>
                  <a:pt x="5365750" y="0"/>
                </a:lnTo>
                <a:lnTo>
                  <a:pt x="0" y="0"/>
                </a:lnTo>
                <a:lnTo>
                  <a:pt x="0" y="112236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560" y="331675"/>
            <a:ext cx="653161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Continuum da</a:t>
            </a:r>
            <a:r>
              <a:rPr sz="4000" i="0" spc="-14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Corporação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1153" y="5287136"/>
            <a:ext cx="915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Figura</a:t>
            </a:r>
            <a:r>
              <a:rPr sz="1800" b="1" i="1" spc="-6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8995" y="1962025"/>
            <a:ext cx="9506966" cy="2814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4" y="636778"/>
            <a:ext cx="596265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dirty="0"/>
              <a:t>Continuum </a:t>
            </a:r>
            <a:r>
              <a:rPr sz="4000" i="0" dirty="0">
                <a:latin typeface="Arial"/>
                <a:cs typeface="Arial"/>
              </a:rPr>
              <a:t>de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Soluções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1153" y="5287136"/>
            <a:ext cx="915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Figura</a:t>
            </a:r>
            <a:r>
              <a:rPr sz="1800" b="1" i="1" spc="-6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8995" y="1904875"/>
            <a:ext cx="9506966" cy="2357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9921" y="331675"/>
            <a:ext cx="610679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spc="0" dirty="0"/>
              <a:t>Continuum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Soluções: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332738"/>
            <a:ext cx="9168765" cy="40312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Representa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implementações </a:t>
            </a:r>
            <a:r>
              <a:rPr sz="2400" spc="-5" dirty="0">
                <a:latin typeface="Arial"/>
                <a:cs typeface="Arial"/>
              </a:rPr>
              <a:t>de arquiteturas em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níveis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correspondentes do </a:t>
            </a:r>
            <a:r>
              <a:rPr sz="2400" i="1" dirty="0">
                <a:latin typeface="Arial"/>
                <a:cs typeface="Arial"/>
              </a:rPr>
              <a:t>Continuum da</a:t>
            </a:r>
            <a:r>
              <a:rPr sz="2400" i="1" spc="-6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356870" marR="29972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um preenchimento da arquitetura com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Construção 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Solução, tanto produtos </a:t>
            </a:r>
            <a:r>
              <a:rPr sz="2400" spc="-5" dirty="0">
                <a:latin typeface="Arial"/>
                <a:cs typeface="Arial"/>
              </a:rPr>
              <a:t>adquiridos do </a:t>
            </a:r>
            <a:r>
              <a:rPr sz="2400" dirty="0">
                <a:latin typeface="Arial"/>
                <a:cs typeface="Arial"/>
              </a:rPr>
              <a:t>mercado </a:t>
            </a:r>
            <a:r>
              <a:rPr sz="2400" spc="-5" dirty="0">
                <a:latin typeface="Arial"/>
                <a:cs typeface="Arial"/>
              </a:rPr>
              <a:t>quanto  </a:t>
            </a:r>
            <a:r>
              <a:rPr sz="2400" dirty="0">
                <a:latin typeface="Arial"/>
                <a:cs typeface="Arial"/>
              </a:rPr>
              <a:t>componentes </a:t>
            </a:r>
            <a:r>
              <a:rPr sz="2400" spc="-5" dirty="0">
                <a:latin typeface="Arial"/>
                <a:cs typeface="Arial"/>
              </a:rPr>
              <a:t>construídos,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representam uma solução </a:t>
            </a:r>
            <a:r>
              <a:rPr sz="2400" spc="-5" dirty="0">
                <a:latin typeface="Arial"/>
                <a:cs typeface="Arial"/>
              </a:rPr>
              <a:t>para  as </a:t>
            </a:r>
            <a:r>
              <a:rPr sz="2400" dirty="0">
                <a:latin typeface="Arial"/>
                <a:cs typeface="Arial"/>
              </a:rPr>
              <a:t>necessidades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corporação.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6870" marR="508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Forma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Inventário de </a:t>
            </a:r>
            <a:r>
              <a:rPr sz="2400" i="1" dirty="0">
                <a:latin typeface="Arial"/>
                <a:cs typeface="Arial"/>
              </a:rPr>
              <a:t>Soluções </a:t>
            </a:r>
            <a:r>
              <a:rPr sz="2400" spc="-5" dirty="0">
                <a:latin typeface="Arial"/>
                <a:cs typeface="Arial"/>
              </a:rPr>
              <a:t>ou </a:t>
            </a:r>
            <a:r>
              <a:rPr sz="2400" i="1" spc="-5" dirty="0">
                <a:latin typeface="Arial"/>
                <a:cs typeface="Arial"/>
              </a:rPr>
              <a:t>Biblioteca de </a:t>
            </a:r>
            <a:r>
              <a:rPr sz="2400" i="1" dirty="0">
                <a:latin typeface="Arial"/>
                <a:cs typeface="Arial"/>
              </a:rPr>
              <a:t>Reuso</a:t>
            </a:r>
            <a:r>
              <a:rPr sz="2400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o qual  adiciona significativo valor </a:t>
            </a:r>
            <a:r>
              <a:rPr sz="2400" dirty="0">
                <a:latin typeface="Arial"/>
                <a:cs typeface="Arial"/>
              </a:rPr>
              <a:t>à tarefa de </a:t>
            </a:r>
            <a:r>
              <a:rPr sz="2400" spc="-5" dirty="0">
                <a:latin typeface="Arial"/>
                <a:cs typeface="Arial"/>
              </a:rPr>
              <a:t>gerenciar </a:t>
            </a:r>
            <a:r>
              <a:rPr sz="2400" dirty="0">
                <a:latin typeface="Arial"/>
                <a:cs typeface="Arial"/>
              </a:rPr>
              <a:t>e implementar  </a:t>
            </a:r>
            <a:r>
              <a:rPr sz="2400" spc="-5" dirty="0">
                <a:latin typeface="Arial"/>
                <a:cs typeface="Arial"/>
              </a:rPr>
              <a:t>melhorias ao </a:t>
            </a:r>
            <a:r>
              <a:rPr sz="2400" dirty="0">
                <a:latin typeface="Arial"/>
                <a:cs typeface="Arial"/>
              </a:rPr>
              <a:t>ambiente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327" y="331675"/>
            <a:ext cx="65328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spc="0" dirty="0"/>
              <a:t>Continuum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334" y="5683707"/>
            <a:ext cx="87572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Figura 3: melhor caso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para alavancagem da arquitetura e de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componentes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de</a:t>
            </a:r>
            <a:r>
              <a:rPr sz="1800" spc="-7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solução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9907" y="1111250"/>
            <a:ext cx="7333233" cy="4527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3217" y="331675"/>
            <a:ext cx="717994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Necessidade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Ferramentas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8578215" cy="2909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Ferramentas são necessárias </a:t>
            </a:r>
            <a:r>
              <a:rPr sz="2400" spc="-5" dirty="0">
                <a:latin typeface="Arial"/>
                <a:cs typeface="Arial"/>
              </a:rPr>
              <a:t>para gerenciar </a:t>
            </a:r>
            <a:r>
              <a:rPr sz="2400" dirty="0">
                <a:latin typeface="Arial"/>
                <a:cs typeface="Arial"/>
              </a:rPr>
              <a:t>e controlar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artefatos </a:t>
            </a:r>
            <a:r>
              <a:rPr sz="2400" spc="-5" dirty="0">
                <a:latin typeface="Arial"/>
                <a:cs typeface="Arial"/>
              </a:rPr>
              <a:t>dentro do </a:t>
            </a:r>
            <a:r>
              <a:rPr sz="2400" i="1" dirty="0">
                <a:latin typeface="Arial"/>
                <a:cs typeface="Arial"/>
              </a:rPr>
              <a:t>Continuum</a:t>
            </a:r>
            <a:r>
              <a:rPr sz="2400" i="1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Promover 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reuso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Habilitar </a:t>
            </a:r>
            <a:r>
              <a:rPr sz="2000" spc="-5" dirty="0">
                <a:latin typeface="Arial"/>
                <a:cs typeface="Arial"/>
              </a:rPr>
              <a:t>o compartilhamento de informações da </a:t>
            </a:r>
            <a:r>
              <a:rPr sz="2000" spc="-10" dirty="0">
                <a:latin typeface="Arial"/>
                <a:cs typeface="Arial"/>
              </a:rPr>
              <a:t>arquitetura dentro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Permitir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manutenção </a:t>
            </a:r>
            <a:r>
              <a:rPr sz="2000" dirty="0">
                <a:latin typeface="Arial"/>
                <a:cs typeface="Arial"/>
              </a:rPr>
              <a:t>mais </a:t>
            </a:r>
            <a:r>
              <a:rPr sz="2000" spc="-5" dirty="0">
                <a:latin typeface="Arial"/>
                <a:cs typeface="Arial"/>
              </a:rPr>
              <a:t>fácil da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Garantir que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terminologia </a:t>
            </a:r>
            <a:r>
              <a:rPr sz="2000" dirty="0">
                <a:latin typeface="Arial"/>
                <a:cs typeface="Arial"/>
              </a:rPr>
              <a:t>comum </a:t>
            </a:r>
            <a:r>
              <a:rPr sz="2000" spc="-5" dirty="0">
                <a:latin typeface="Arial"/>
                <a:cs typeface="Arial"/>
              </a:rPr>
              <a:t>seja </a:t>
            </a:r>
            <a:r>
              <a:rPr sz="2000" spc="-15" dirty="0">
                <a:latin typeface="Arial"/>
                <a:cs typeface="Arial"/>
              </a:rPr>
              <a:t>utilizada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Fornecer modelos </a:t>
            </a:r>
            <a:r>
              <a:rPr sz="2000" spc="-10" dirty="0">
                <a:latin typeface="Arial"/>
                <a:cs typeface="Arial"/>
              </a:rPr>
              <a:t>relevantes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partes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00885" marR="5080" indent="-85979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Ferramentas podem modelar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  Arquitetura</a:t>
            </a:r>
            <a:r>
              <a:rPr sz="4000" i="0" spc="-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</a:t>
            </a:r>
          </a:p>
        </p:txBody>
      </p:sp>
      <p:sp>
        <p:nvSpPr>
          <p:cNvPr id="3" name="object 3"/>
          <p:cNvSpPr/>
          <p:nvPr/>
        </p:nvSpPr>
        <p:spPr>
          <a:xfrm>
            <a:off x="1754252" y="1222311"/>
            <a:ext cx="6726047" cy="4976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187065" marR="5080" indent="-232664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Questões </a:t>
            </a:r>
            <a:r>
              <a:rPr sz="4000" i="0" dirty="0">
                <a:latin typeface="Arial"/>
                <a:cs typeface="Arial"/>
              </a:rPr>
              <a:t>sobre Padronização</a:t>
            </a:r>
            <a:r>
              <a:rPr sz="4000" i="0" spc="-1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Ferramentas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190990" cy="2746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única ferramenta de “tamanho </a:t>
            </a:r>
            <a:r>
              <a:rPr sz="2400" spc="0" dirty="0">
                <a:latin typeface="Arial"/>
                <a:cs typeface="Arial"/>
              </a:rPr>
              <a:t>único”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atende a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todos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versus </a:t>
            </a:r>
            <a:r>
              <a:rPr sz="2400" dirty="0">
                <a:latin typeface="Arial"/>
                <a:cs typeface="Arial"/>
              </a:rPr>
              <a:t>múltiplas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ferramentas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Pode uma ferramenta só atender a todas as necessidades,</a:t>
            </a:r>
            <a:r>
              <a:rPr sz="2400" spc="-2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todos 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maturidade?</a:t>
            </a:r>
            <a:endParaRPr sz="2400">
              <a:latin typeface="Arial"/>
              <a:cs typeface="Arial"/>
            </a:endParaRPr>
          </a:p>
          <a:p>
            <a:pPr marL="356870" marR="4826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Open Group </a:t>
            </a:r>
            <a:r>
              <a:rPr sz="2400" spc="-5" dirty="0">
                <a:latin typeface="Arial"/>
                <a:cs typeface="Arial"/>
              </a:rPr>
              <a:t>reconhece a complexidade nesta área e </a:t>
            </a:r>
            <a:r>
              <a:rPr sz="2400" dirty="0">
                <a:latin typeface="Arial"/>
                <a:cs typeface="Arial"/>
              </a:rPr>
              <a:t>está  </a:t>
            </a:r>
            <a:r>
              <a:rPr sz="2400" spc="-5" dirty="0">
                <a:latin typeface="Arial"/>
                <a:cs typeface="Arial"/>
              </a:rPr>
              <a:t>desenvolvendo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de Certificação de Ferramentas  </a:t>
            </a:r>
            <a:r>
              <a:rPr sz="2400" spc="-5" dirty="0">
                <a:latin typeface="Arial"/>
                <a:cs typeface="Arial"/>
              </a:rPr>
              <a:t>para o </a:t>
            </a:r>
            <a:r>
              <a:rPr sz="2400" dirty="0">
                <a:latin typeface="Arial"/>
                <a:cs typeface="Arial"/>
              </a:rPr>
              <a:t>TOGAF 9, </a:t>
            </a:r>
            <a:r>
              <a:rPr sz="2400" spc="-5" dirty="0">
                <a:latin typeface="Arial"/>
                <a:cs typeface="Arial"/>
              </a:rPr>
              <a:t>para auxiliar na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avaliação.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883231"/>
            <a:ext cx="3587750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8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Fase</a:t>
            </a:r>
            <a:r>
              <a:rPr sz="400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Preliminar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51496"/>
            <a:ext cx="8002905" cy="26731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deste módulo é compreender a Fase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Preliminar: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Objetivos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Abordagem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Passos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Entradas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982" y="152402"/>
            <a:ext cx="901167" cy="1095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626" y="331675"/>
            <a:ext cx="67430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Enterprise </a:t>
            </a:r>
            <a:r>
              <a:rPr spc="0" dirty="0"/>
              <a:t>Debt </a:t>
            </a:r>
            <a:r>
              <a:rPr dirty="0"/>
              <a:t>(Kevin</a:t>
            </a:r>
            <a:r>
              <a:rPr spc="-110" dirty="0"/>
              <a:t> </a:t>
            </a:r>
            <a:r>
              <a:rPr spc="-10" dirty="0"/>
              <a:t>Smith)</a:t>
            </a:r>
          </a:p>
        </p:txBody>
      </p:sp>
      <p:sp>
        <p:nvSpPr>
          <p:cNvPr id="3" name="object 3"/>
          <p:cNvSpPr/>
          <p:nvPr/>
        </p:nvSpPr>
        <p:spPr>
          <a:xfrm>
            <a:off x="1232205" y="1412711"/>
            <a:ext cx="8106029" cy="4392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01156" y="3357056"/>
            <a:ext cx="738860" cy="697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9520" y="26926"/>
            <a:ext cx="488823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912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Fase </a:t>
            </a:r>
            <a:r>
              <a:rPr sz="4000" i="0" dirty="0">
                <a:latin typeface="Arial"/>
                <a:cs typeface="Arial"/>
              </a:rPr>
              <a:t>Preliminar:  Objetivos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Detalhe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6946" y="1185547"/>
            <a:ext cx="8595995" cy="3583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774065" indent="-344170">
              <a:lnSpc>
                <a:spcPct val="1401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de Arquitetura </a:t>
            </a:r>
            <a:r>
              <a:rPr sz="2400" dirty="0">
                <a:latin typeface="Arial"/>
                <a:cs typeface="Arial"/>
              </a:rPr>
              <a:t>desejada </a:t>
            </a:r>
            <a:r>
              <a:rPr sz="2400" spc="-5" dirty="0">
                <a:latin typeface="Arial"/>
                <a:cs typeface="Arial"/>
              </a:rPr>
              <a:t>pela  Organização: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Revisar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contexto organizacional 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condução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definir </a:t>
            </a:r>
            <a:r>
              <a:rPr sz="2000" spc="-5" dirty="0">
                <a:latin typeface="Arial"/>
                <a:cs typeface="Arial"/>
              </a:rPr>
              <a:t>o escopo </a:t>
            </a:r>
            <a:r>
              <a:rPr sz="2000" spc="-10" dirty="0">
                <a:latin typeface="Arial"/>
                <a:cs typeface="Arial"/>
              </a:rPr>
              <a:t>dos </a:t>
            </a:r>
            <a:r>
              <a:rPr sz="2000" spc="-5" dirty="0">
                <a:latin typeface="Arial"/>
                <a:cs typeface="Arial"/>
              </a:rPr>
              <a:t>elementos </a:t>
            </a:r>
            <a:r>
              <a:rPr sz="2000" spc="-10" dirty="0">
                <a:latin typeface="Arial"/>
                <a:cs typeface="Arial"/>
              </a:rPr>
              <a:t>das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organizações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corporativas afetados pela Capacidade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i="1" spc="-5" dirty="0">
                <a:latin typeface="Arial"/>
                <a:cs typeface="Arial"/>
              </a:rPr>
              <a:t>frameworks </a:t>
            </a:r>
            <a:r>
              <a:rPr sz="2000" spc="-10" dirty="0">
                <a:latin typeface="Arial"/>
                <a:cs typeface="Arial"/>
              </a:rPr>
              <a:t>estabelecidos, </a:t>
            </a:r>
            <a:r>
              <a:rPr sz="2000" spc="-5" dirty="0">
                <a:latin typeface="Arial"/>
                <a:cs typeface="Arial"/>
              </a:rPr>
              <a:t>métodos e processos </a:t>
            </a:r>
            <a:r>
              <a:rPr sz="2000" spc="-10" dirty="0">
                <a:latin typeface="Arial"/>
                <a:cs typeface="Arial"/>
              </a:rPr>
              <a:t>que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cruzam </a:t>
            </a: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Estabelecer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dirty="0">
                <a:latin typeface="Arial"/>
                <a:cs typeface="Arial"/>
              </a:rPr>
              <a:t>meta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Maturidade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8257" y="5681268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Continua…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9520" y="26926"/>
            <a:ext cx="488632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912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Fase </a:t>
            </a:r>
            <a:r>
              <a:rPr sz="4000" i="0" dirty="0">
                <a:latin typeface="Arial"/>
                <a:cs typeface="Arial"/>
              </a:rPr>
              <a:t>Preliminar:  Objetivos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Detalhe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359937"/>
            <a:ext cx="9024620" cy="284924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Estabelecer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Arquitetura:</a:t>
            </a:r>
            <a:endParaRPr sz="2400">
              <a:latin typeface="Arial"/>
              <a:cs typeface="Arial"/>
            </a:endParaRPr>
          </a:p>
          <a:p>
            <a:pPr marL="756285" marR="961390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estabelecer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5" dirty="0">
                <a:latin typeface="Arial"/>
                <a:cs typeface="Arial"/>
              </a:rPr>
              <a:t>Modelo Organizacional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 Corporativa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estabelecer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processo detalhado </a:t>
            </a:r>
            <a:r>
              <a:rPr sz="2000" spc="-5" dirty="0">
                <a:latin typeface="Arial"/>
                <a:cs typeface="Arial"/>
              </a:rPr>
              <a:t>e recursos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governança 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marR="35115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Selecionar </a:t>
            </a:r>
            <a:r>
              <a:rPr sz="2000" spc="-5" dirty="0">
                <a:latin typeface="Arial"/>
                <a:cs typeface="Arial"/>
              </a:rPr>
              <a:t>e implementar ferramentas </a:t>
            </a:r>
            <a:r>
              <a:rPr sz="2000" spc="-10" dirty="0">
                <a:latin typeface="Arial"/>
                <a:cs typeface="Arial"/>
              </a:rPr>
              <a:t>que suportam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067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1" y="1159193"/>
            <a:ext cx="8962390" cy="38555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principais direcionadores e </a:t>
            </a:r>
            <a:r>
              <a:rPr sz="2400" dirty="0">
                <a:latin typeface="Arial"/>
                <a:cs typeface="Arial"/>
              </a:rPr>
              <a:t>elementos </a:t>
            </a:r>
            <a:r>
              <a:rPr sz="2400" spc="-5" dirty="0">
                <a:latin typeface="Arial"/>
                <a:cs typeface="Arial"/>
              </a:rPr>
              <a:t>no contexto  organizacional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os </a:t>
            </a:r>
            <a:r>
              <a:rPr sz="2400" spc="-5" dirty="0">
                <a:latin typeface="Arial"/>
                <a:cs typeface="Arial"/>
              </a:rPr>
              <a:t>requisitos para </a:t>
            </a:r>
            <a:r>
              <a:rPr sz="2400" dirty="0">
                <a:latin typeface="Arial"/>
                <a:cs typeface="Arial"/>
              </a:rPr>
              <a:t>o trabalho 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os princípios de arquitetura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irão </a:t>
            </a:r>
            <a:r>
              <a:rPr sz="2400" dirty="0">
                <a:latin typeface="Arial"/>
                <a:cs typeface="Arial"/>
              </a:rPr>
              <a:t>informar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qualquer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trabalho 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ser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as relações entre </a:t>
            </a:r>
            <a:r>
              <a:rPr sz="2400" i="1" spc="-5" dirty="0">
                <a:latin typeface="Arial"/>
                <a:cs typeface="Arial"/>
              </a:rPr>
              <a:t>frameworks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gerenciamento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Avaliar </a:t>
            </a:r>
            <a:r>
              <a:rPr sz="2400" dirty="0">
                <a:latin typeface="Arial"/>
                <a:cs typeface="Arial"/>
              </a:rPr>
              <a:t>a maturidade da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lide1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416"/>
            <a:ext cx="9906000" cy="6411584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2277" y="331675"/>
            <a:ext cx="44399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De que eu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preciso?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7539"/>
            <a:ext cx="7280909" cy="3932871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fazer</a:t>
            </a:r>
            <a:r>
              <a:rPr sz="2400" b="1" i="1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Equipe(s)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Processo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Ferramenta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governar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Processos de Governança </a:t>
            </a:r>
            <a:r>
              <a:rPr sz="2000" spc="-10" dirty="0">
                <a:latin typeface="Arial"/>
                <a:cs typeface="Arial"/>
              </a:rPr>
              <a:t>da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Estruturas </a:t>
            </a:r>
            <a:r>
              <a:rPr sz="2000" i="1" spc="-15" dirty="0">
                <a:solidFill>
                  <a:srgbClr val="FF0000"/>
                </a:solidFill>
                <a:latin typeface="Arial"/>
                <a:cs typeface="Arial"/>
              </a:rPr>
              <a:t>Organizacionais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de Governança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Mas, </a:t>
            </a:r>
            <a:r>
              <a:rPr sz="2400" dirty="0">
                <a:latin typeface="Arial"/>
                <a:cs typeface="Arial"/>
              </a:rPr>
              <a:t>antes de tudo,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patrocínio e</a:t>
            </a:r>
            <a:r>
              <a:rPr sz="2400" b="1" i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suporte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720" y="362453"/>
            <a:ext cx="824547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spc="0" dirty="0">
                <a:latin typeface="Arial"/>
                <a:cs typeface="Arial"/>
              </a:rPr>
              <a:t>Fase </a:t>
            </a:r>
            <a:r>
              <a:rPr sz="3600" i="0" dirty="0">
                <a:latin typeface="Arial"/>
                <a:cs typeface="Arial"/>
              </a:rPr>
              <a:t>Preliminar: Principais</a:t>
            </a:r>
            <a:r>
              <a:rPr sz="3600" i="0" spc="-114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35" y="1090700"/>
            <a:ext cx="4560570" cy="423128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Outros </a:t>
            </a:r>
            <a:r>
              <a:rPr sz="2000" i="1" spc="-5" dirty="0">
                <a:latin typeface="Arial"/>
                <a:cs typeface="Arial"/>
              </a:rPr>
              <a:t>frameworks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spcBef>
                <a:spcPts val="24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Estratégias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planos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negócios executivos, estratégia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TI</a:t>
            </a:r>
            <a:endParaRPr sz="2000">
              <a:latin typeface="Arial"/>
              <a:cs typeface="Arial"/>
            </a:endParaRPr>
          </a:p>
          <a:p>
            <a:pPr marL="356870" marR="458470" indent="-344170">
              <a:lnSpc>
                <a:spcPts val="2160"/>
              </a:lnSpc>
              <a:spcBef>
                <a:spcPts val="51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negócios, </a:t>
            </a:r>
            <a:r>
              <a:rPr sz="2000" dirty="0">
                <a:latin typeface="Arial"/>
                <a:cs typeface="Arial"/>
              </a:rPr>
              <a:t>metas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negócio,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os direcionadores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1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Governança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i="1" spc="-5" dirty="0">
                <a:latin typeface="Arial"/>
                <a:cs typeface="Arial"/>
              </a:rPr>
              <a:t>frameworks</a:t>
            </a:r>
            <a:r>
              <a:rPr sz="2000" i="1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legais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Qualquer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existente: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modelo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organizacional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10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8051" y="1219200"/>
            <a:ext cx="4031234" cy="4895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/>
          <p:nvPr/>
        </p:nvSpPr>
        <p:spPr>
          <a:xfrm>
            <a:off x="4375150" y="20574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2450" y="20510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56100" y="2044700"/>
            <a:ext cx="5237480" cy="0"/>
          </a:xfrm>
          <a:custGeom>
            <a:avLst/>
            <a:gdLst/>
            <a:ahLst/>
            <a:cxnLst/>
            <a:rect l="l" t="t" r="r" b="b"/>
            <a:pathLst>
              <a:path w="5237480">
                <a:moveTo>
                  <a:pt x="0" y="0"/>
                </a:moveTo>
                <a:lnTo>
                  <a:pt x="52369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6721" y="2051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1500" y="25882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7850" y="2076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500" y="20637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61321" y="2076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9850" y="25908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400"/>
                </a:moveTo>
                <a:lnTo>
                  <a:pt x="5694172" y="533400"/>
                </a:lnTo>
                <a:lnTo>
                  <a:pt x="56941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72244" y="31508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7150" y="2584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800" y="25781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86721" y="2584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6200" y="3121691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2550" y="2609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200" y="25971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321" y="2609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2771" y="3124263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273"/>
                </a:moveTo>
                <a:lnTo>
                  <a:pt x="6189472" y="533273"/>
                </a:lnTo>
                <a:lnTo>
                  <a:pt x="61894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0071" y="31178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3721" y="31115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6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85070" y="3117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121" y="36550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899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5471" y="3143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89121" y="31305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899" y="12700"/>
                </a:lnTo>
                <a:lnTo>
                  <a:pt x="617689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59670" y="3143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9250" y="3657536"/>
            <a:ext cx="6685280" cy="533400"/>
          </a:xfrm>
          <a:custGeom>
            <a:avLst/>
            <a:gdLst/>
            <a:ahLst/>
            <a:cxnLst/>
            <a:rect l="l" t="t" r="r" b="b"/>
            <a:pathLst>
              <a:path w="6685280" h="533400">
                <a:moveTo>
                  <a:pt x="0" y="533400"/>
                </a:moveTo>
                <a:lnTo>
                  <a:pt x="6684772" y="533400"/>
                </a:lnTo>
                <a:lnTo>
                  <a:pt x="66847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6550" y="3651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0200" y="36449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6721" y="3651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95600" y="4188428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1950" y="3676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95600" y="36639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61321" y="3676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3950" y="4190938"/>
            <a:ext cx="7180580" cy="534035"/>
          </a:xfrm>
          <a:custGeom>
            <a:avLst/>
            <a:gdLst/>
            <a:ahLst/>
            <a:cxnLst/>
            <a:rect l="l" t="t" r="r" b="b"/>
            <a:pathLst>
              <a:path w="7180580" h="534035">
                <a:moveTo>
                  <a:pt x="0" y="533526"/>
                </a:moveTo>
                <a:lnTo>
                  <a:pt x="7180072" y="533526"/>
                </a:lnTo>
                <a:lnTo>
                  <a:pt x="71800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81250" y="41846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0" y="41783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86721" y="4184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4721891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6650" y="4210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1973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61321" y="4210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98650" y="4724465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9600" y="52844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85950" y="47180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79600" y="47117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86721" y="4718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05000" y="52527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11350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5000" y="47307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61321" y="4743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977898" y="2054693"/>
            <a:ext cx="7175500" cy="3118161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489835">
              <a:lnSpc>
                <a:spcPct val="100000"/>
              </a:lnSpc>
              <a:spcBef>
                <a:spcPts val="1055"/>
              </a:spcBef>
            </a:pPr>
            <a:r>
              <a:rPr sz="1800" b="1" i="1" spc="-5" dirty="0">
                <a:latin typeface="Arial"/>
                <a:cs typeface="Arial"/>
              </a:rPr>
              <a:t>6. </a:t>
            </a:r>
            <a:r>
              <a:rPr sz="1800" b="1" i="1" dirty="0">
                <a:latin typeface="Arial"/>
                <a:cs typeface="Arial"/>
              </a:rPr>
              <a:t>Implementar </a:t>
            </a:r>
            <a:r>
              <a:rPr sz="1800" b="1" i="1" spc="-5" dirty="0">
                <a:latin typeface="Arial"/>
                <a:cs typeface="Arial"/>
              </a:rPr>
              <a:t>Ferramentas de</a:t>
            </a:r>
            <a:r>
              <a:rPr sz="1800" b="1" i="1" spc="-114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1994535">
              <a:lnSpc>
                <a:spcPct val="100000"/>
              </a:lnSpc>
              <a:spcBef>
                <a:spcPts val="965"/>
              </a:spcBef>
            </a:pPr>
            <a:r>
              <a:rPr sz="1800" b="1" i="1" dirty="0">
                <a:latin typeface="Arial"/>
                <a:cs typeface="Arial"/>
              </a:rPr>
              <a:t>5. Adaptar o </a:t>
            </a:r>
            <a:r>
              <a:rPr sz="1800" b="1" i="1" spc="-45" dirty="0">
                <a:latin typeface="Arial"/>
                <a:cs typeface="Arial"/>
              </a:rPr>
              <a:t>TOGAF, </a:t>
            </a:r>
            <a:r>
              <a:rPr sz="1800" b="1" i="1" dirty="0">
                <a:latin typeface="Arial"/>
                <a:cs typeface="Arial"/>
              </a:rPr>
              <a:t>e outros </a:t>
            </a:r>
            <a:r>
              <a:rPr sz="1800" b="1" i="1" spc="-5" dirty="0">
                <a:latin typeface="Arial"/>
                <a:cs typeface="Arial"/>
              </a:rPr>
              <a:t>Frameworks</a:t>
            </a:r>
            <a:r>
              <a:rPr sz="1800" b="1" i="1" spc="-1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233934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Arquitetura se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houver</a:t>
            </a:r>
            <a:endParaRPr sz="1800">
              <a:latin typeface="Arial"/>
              <a:cs typeface="Arial"/>
            </a:endParaRPr>
          </a:p>
          <a:p>
            <a:pPr marL="1497330">
              <a:lnSpc>
                <a:spcPct val="100000"/>
              </a:lnSpc>
              <a:spcBef>
                <a:spcPts val="960"/>
              </a:spcBef>
            </a:pPr>
            <a:r>
              <a:rPr sz="1800" b="1" i="1" dirty="0">
                <a:latin typeface="Arial"/>
                <a:cs typeface="Arial"/>
              </a:rPr>
              <a:t>4. Identificar os Princípios de</a:t>
            </a:r>
            <a:r>
              <a:rPr sz="1800" b="1" i="1" spc="-18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1348105" marR="981075" indent="-344805">
              <a:lnSpc>
                <a:spcPct val="100000"/>
              </a:lnSpc>
              <a:spcBef>
                <a:spcPts val="960"/>
              </a:spcBef>
            </a:pPr>
            <a:r>
              <a:rPr sz="1800" b="1" i="1" spc="-5" dirty="0">
                <a:latin typeface="Arial"/>
                <a:cs typeface="Arial"/>
              </a:rPr>
              <a:t>3. Definir &amp; Estabelecer a Equipe de Arquitetura  Corporativa</a:t>
            </a:r>
            <a:endParaRPr sz="18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965"/>
              </a:spcBef>
            </a:pPr>
            <a:r>
              <a:rPr sz="1800" b="1" i="1" spc="-5" dirty="0">
                <a:latin typeface="Arial"/>
                <a:cs typeface="Arial"/>
              </a:rPr>
              <a:t>2. Confirmar os frameworks de Governança e de Suporte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1800" b="1" i="1" spc="-5" dirty="0">
                <a:latin typeface="Arial"/>
                <a:cs typeface="Arial"/>
              </a:rPr>
              <a:t>1.	Definir </a:t>
            </a:r>
            <a:r>
              <a:rPr sz="1800" b="1" i="1" dirty="0">
                <a:latin typeface="Arial"/>
                <a:cs typeface="Arial"/>
              </a:rPr>
              <a:t>o </a:t>
            </a:r>
            <a:r>
              <a:rPr sz="1800" b="1" i="1" spc="-5" dirty="0">
                <a:latin typeface="Arial"/>
                <a:cs typeface="Arial"/>
              </a:rPr>
              <a:t>escopo das Organizações impactadas na</a:t>
            </a:r>
            <a:r>
              <a:rPr sz="1800" b="1" i="1" spc="7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Corporação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0143" y="457074"/>
            <a:ext cx="2564257" cy="3113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6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751330" marR="5080" indent="-1302385">
              <a:lnSpc>
                <a:spcPct val="100000"/>
              </a:lnSpc>
              <a:spcBef>
                <a:spcPts val="105"/>
              </a:spcBef>
            </a:pPr>
            <a:r>
              <a:rPr sz="3600" i="0" dirty="0">
                <a:latin typeface="Arial"/>
                <a:cs typeface="Arial"/>
              </a:rPr>
              <a:t>1. Definir o escopo das organizações  </a:t>
            </a:r>
            <a:r>
              <a:rPr sz="3600" i="0" spc="0" dirty="0">
                <a:latin typeface="Arial"/>
                <a:cs typeface="Arial"/>
              </a:rPr>
              <a:t>impactadas </a:t>
            </a:r>
            <a:r>
              <a:rPr sz="3600" i="0" dirty="0">
                <a:latin typeface="Arial"/>
                <a:cs typeface="Arial"/>
              </a:rPr>
              <a:t>na</a:t>
            </a:r>
            <a:r>
              <a:rPr sz="3600" i="0" spc="-6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Corporação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724597"/>
            <a:ext cx="4902835" cy="215571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675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corporação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chave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58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corporação </a:t>
            </a:r>
            <a:r>
              <a:rPr sz="2400" spc="-10" dirty="0">
                <a:latin typeface="Arial"/>
                <a:cs typeface="Arial"/>
              </a:rPr>
              <a:t>leve </a:t>
            </a:r>
            <a:r>
              <a:rPr sz="2400" spc="0" dirty="0">
                <a:latin typeface="Arial"/>
                <a:cs typeface="Arial"/>
              </a:rPr>
              <a:t>(</a:t>
            </a:r>
            <a:r>
              <a:rPr sz="2400" i="1" spc="0" dirty="0">
                <a:latin typeface="Arial"/>
                <a:cs typeface="Arial"/>
              </a:rPr>
              <a:t>soft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575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corporação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estendida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58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Identificar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comunidades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a governança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envolvida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101215" marR="5080" indent="-103060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2. Confirmar os </a:t>
            </a:r>
            <a:r>
              <a:rPr sz="4000" dirty="0"/>
              <a:t>Frameworks</a:t>
            </a:r>
            <a:r>
              <a:rPr sz="4000" spc="-70" dirty="0"/>
              <a:t> </a:t>
            </a:r>
            <a:r>
              <a:rPr sz="4000" i="0" dirty="0">
                <a:latin typeface="Arial"/>
                <a:cs typeface="Arial"/>
              </a:rPr>
              <a:t>de  Governança e de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Suporte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761187"/>
            <a:ext cx="9096375" cy="41432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5904">
              <a:lnSpc>
                <a:spcPts val="2735"/>
              </a:lnSpc>
              <a:spcBef>
                <a:spcPts val="10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saída principal </a:t>
            </a:r>
            <a:r>
              <a:rPr sz="2400" dirty="0">
                <a:latin typeface="Arial"/>
                <a:cs typeface="Arial"/>
              </a:rPr>
              <a:t>desta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dirty="0">
                <a:latin typeface="Arial"/>
                <a:cs typeface="Arial"/>
              </a:rPr>
              <a:t>é 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para governança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ts val="2595"/>
              </a:lnSpc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Os modelos de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e suporte </a:t>
            </a:r>
            <a:r>
              <a:rPr sz="2400" spc="-5" dirty="0">
                <a:latin typeface="Arial"/>
                <a:cs typeface="Arial"/>
              </a:rPr>
              <a:t>existentes </a:t>
            </a:r>
            <a:r>
              <a:rPr sz="2400" dirty="0">
                <a:latin typeface="Arial"/>
                <a:cs typeface="Arial"/>
              </a:rPr>
              <a:t>na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provavelmente precisarão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mudar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ts val="2595"/>
              </a:lnSpc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Os atuais modelos de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suporte precisam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avaliados </a:t>
            </a:r>
            <a:r>
              <a:rPr sz="2400" dirty="0">
                <a:latin typeface="Arial"/>
                <a:cs typeface="Arial"/>
              </a:rPr>
              <a:t>para entender </a:t>
            </a:r>
            <a:r>
              <a:rPr sz="2400" spc="-5" dirty="0">
                <a:latin typeface="Arial"/>
                <a:cs typeface="Arial"/>
              </a:rPr>
              <a:t>seu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conteúdo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ts val="2595"/>
              </a:lnSpc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Patrocinadores e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</a:t>
            </a:r>
            <a:r>
              <a:rPr sz="2400" spc="-5" dirty="0">
                <a:latin typeface="Arial"/>
                <a:cs typeface="Arial"/>
              </a:rPr>
              <a:t>terão </a:t>
            </a:r>
            <a:r>
              <a:rPr sz="2400" dirty="0">
                <a:latin typeface="Arial"/>
                <a:cs typeface="Arial"/>
              </a:rPr>
              <a:t>de ser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consultados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sobre o impacto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potencial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268605" marR="551815" indent="-256540" algn="just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resultado do Passo 2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contato </a:t>
            </a:r>
            <a:r>
              <a:rPr sz="2400" spc="-5" dirty="0">
                <a:latin typeface="Arial"/>
                <a:cs typeface="Arial"/>
              </a:rPr>
              <a:t>da arquitetura e  </a:t>
            </a:r>
            <a:r>
              <a:rPr sz="2400" dirty="0">
                <a:latin typeface="Arial"/>
                <a:cs typeface="Arial"/>
              </a:rPr>
              <a:t>impactos </a:t>
            </a:r>
            <a:r>
              <a:rPr sz="2400" spc="-10" dirty="0">
                <a:latin typeface="Arial"/>
                <a:cs typeface="Arial"/>
              </a:rPr>
              <a:t>prováveis </a:t>
            </a:r>
            <a:r>
              <a:rPr sz="2400" spc="-5" dirty="0">
                <a:latin typeface="Arial"/>
                <a:cs typeface="Arial"/>
              </a:rPr>
              <a:t>devem </a:t>
            </a:r>
            <a:r>
              <a:rPr sz="2400" dirty="0">
                <a:latin typeface="Arial"/>
                <a:cs typeface="Arial"/>
              </a:rPr>
              <a:t>ser entendidos e acordados pelas  </a:t>
            </a: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382520" marR="5080" indent="-184785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3. Definir </a:t>
            </a:r>
            <a:r>
              <a:rPr sz="4000" i="0" spc="0" dirty="0">
                <a:latin typeface="Arial"/>
                <a:cs typeface="Arial"/>
              </a:rPr>
              <a:t>&amp; </a:t>
            </a:r>
            <a:r>
              <a:rPr sz="4000" i="0" dirty="0">
                <a:latin typeface="Arial"/>
                <a:cs typeface="Arial"/>
              </a:rPr>
              <a:t>Estabelecer a Equipe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  <a:r>
              <a:rPr sz="4000" i="0" spc="-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83" y="1219683"/>
            <a:ext cx="9436735" cy="4335161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3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Determinar as capacidades </a:t>
            </a:r>
            <a:r>
              <a:rPr sz="2400" spc="-5" dirty="0">
                <a:latin typeface="Arial"/>
                <a:cs typeface="Arial"/>
              </a:rPr>
              <a:t>existentes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corporação </a:t>
            </a:r>
            <a:r>
              <a:rPr sz="2400" dirty="0">
                <a:latin typeface="Arial"/>
                <a:cs typeface="Arial"/>
              </a:rPr>
              <a:t>e do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ts val="2735"/>
              </a:lnSpc>
              <a:spcBef>
                <a:spcPts val="285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latin typeface="Arial"/>
                <a:cs typeface="Arial"/>
              </a:rPr>
              <a:t>Conduzir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maturidade de </a:t>
            </a:r>
            <a:r>
              <a:rPr sz="2400" dirty="0">
                <a:latin typeface="Arial"/>
                <a:cs typeface="Arial"/>
              </a:rPr>
              <a:t>mudança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arquitetura/negócio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Identificar lacunas </a:t>
            </a:r>
            <a:r>
              <a:rPr sz="2400" spc="-5" dirty="0">
                <a:latin typeface="Arial"/>
                <a:cs typeface="Arial"/>
              </a:rPr>
              <a:t>nas áreas </a:t>
            </a:r>
            <a:r>
              <a:rPr sz="2400" dirty="0">
                <a:latin typeface="Arial"/>
                <a:cs typeface="Arial"/>
              </a:rPr>
              <a:t>de trabalho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atuais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ts val="2735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Alocar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papéis </a:t>
            </a:r>
            <a:r>
              <a:rPr sz="2400" spc="-5" dirty="0">
                <a:latin typeface="Arial"/>
                <a:cs typeface="Arial"/>
              </a:rPr>
              <a:t>e responsabilidades chaves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gerenciamento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da capacidade da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latin typeface="Arial"/>
                <a:cs typeface="Arial"/>
              </a:rPr>
              <a:t>Escrever Solicitações de Mudança para os projetos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existentes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Definir o escopo do </a:t>
            </a:r>
            <a:r>
              <a:rPr sz="2400" spc="-10" dirty="0">
                <a:latin typeface="Arial"/>
                <a:cs typeface="Arial"/>
              </a:rPr>
              <a:t>novo </a:t>
            </a:r>
            <a:r>
              <a:rPr sz="2400" spc="-5" dirty="0">
                <a:latin typeface="Arial"/>
                <a:cs typeface="Arial"/>
              </a:rPr>
              <a:t>trabalho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as limitações no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de arquitetura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latin typeface="Arial"/>
                <a:cs typeface="Arial"/>
              </a:rPr>
              <a:t>Revisar </a:t>
            </a:r>
            <a:r>
              <a:rPr sz="2400" dirty="0">
                <a:latin typeface="Arial"/>
                <a:cs typeface="Arial"/>
              </a:rPr>
              <a:t>e acordar com os patrocinadores 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executivos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29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spc="-10" dirty="0">
                <a:latin typeface="Arial"/>
                <a:cs typeface="Arial"/>
              </a:rPr>
              <a:t>Avaliar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orçamento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707" y="300898"/>
            <a:ext cx="236969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Objeti</a:t>
            </a:r>
            <a:r>
              <a:rPr i="0" spc="-20" dirty="0">
                <a:latin typeface="Arial"/>
                <a:cs typeface="Arial"/>
              </a:rPr>
              <a:t>v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40"/>
            <a:ext cx="8873490" cy="292503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Este curso tem por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capacitar os </a:t>
            </a:r>
            <a:r>
              <a:rPr sz="2400" spc="-5" dirty="0">
                <a:latin typeface="Arial"/>
                <a:cs typeface="Arial"/>
              </a:rPr>
              <a:t>participantes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Compreender os </a:t>
            </a:r>
            <a:r>
              <a:rPr sz="2000" spc="-10" dirty="0">
                <a:latin typeface="Arial"/>
                <a:cs typeface="Arial"/>
              </a:rPr>
              <a:t>conceitos relacionados </a:t>
            </a:r>
            <a:r>
              <a:rPr sz="2000" spc="-5" dirty="0">
                <a:latin typeface="Arial"/>
                <a:cs typeface="Arial"/>
              </a:rPr>
              <a:t>à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20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processos necessários ao estabelecimento de </a:t>
            </a:r>
            <a:r>
              <a:rPr sz="2000" spc="0" dirty="0">
                <a:latin typeface="Arial"/>
                <a:cs typeface="Arial"/>
              </a:rPr>
              <a:t>uma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prática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Corporativa </a:t>
            </a:r>
            <a:r>
              <a:rPr sz="2000" spc="-5" dirty="0">
                <a:latin typeface="Arial"/>
                <a:cs typeface="Arial"/>
              </a:rPr>
              <a:t>na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Conhecer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TOGAF 9 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Conhecer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metodologia ADM associada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i="1" spc="-10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TOGAF</a:t>
            </a:r>
            <a:r>
              <a:rPr sz="2000" spc="229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Realizar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dirty="0">
                <a:latin typeface="Arial"/>
                <a:cs typeface="Arial"/>
              </a:rPr>
              <a:t>exames </a:t>
            </a:r>
            <a:r>
              <a:rPr sz="2000" spc="-10" dirty="0">
                <a:latin typeface="Arial"/>
                <a:cs typeface="Arial"/>
              </a:rPr>
              <a:t>necessários </a:t>
            </a:r>
            <a:r>
              <a:rPr sz="2000" spc="-5" dirty="0">
                <a:latin typeface="Arial"/>
                <a:cs typeface="Arial"/>
              </a:rPr>
              <a:t>à </a:t>
            </a:r>
            <a:r>
              <a:rPr sz="2000" spc="-10" dirty="0">
                <a:latin typeface="Arial"/>
                <a:cs typeface="Arial"/>
              </a:rPr>
              <a:t>obtenção </a:t>
            </a:r>
            <a:r>
              <a:rPr sz="2000" spc="-5" dirty="0">
                <a:latin typeface="Arial"/>
                <a:cs typeface="Arial"/>
              </a:rPr>
              <a:t>da certificação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profissional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i="1" spc="-10" dirty="0">
                <a:latin typeface="Arial"/>
                <a:cs typeface="Arial"/>
              </a:rPr>
              <a:t>TOGAF </a:t>
            </a:r>
            <a:r>
              <a:rPr sz="2000" i="1" spc="-5" dirty="0">
                <a:latin typeface="Arial"/>
                <a:cs typeface="Arial"/>
              </a:rPr>
              <a:t>9 </a:t>
            </a:r>
            <a:r>
              <a:rPr sz="2000" i="1" spc="-10" dirty="0">
                <a:latin typeface="Arial"/>
                <a:cs typeface="Arial"/>
              </a:rPr>
              <a:t>Certified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626" y="331675"/>
            <a:ext cx="67430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Enterprise </a:t>
            </a:r>
            <a:r>
              <a:rPr spc="0" dirty="0"/>
              <a:t>Debt </a:t>
            </a:r>
            <a:r>
              <a:rPr dirty="0"/>
              <a:t>(Kevin</a:t>
            </a:r>
            <a:r>
              <a:rPr spc="-110" dirty="0"/>
              <a:t> </a:t>
            </a:r>
            <a:r>
              <a:rPr spc="-10" dirty="0"/>
              <a:t>Smith)</a:t>
            </a:r>
          </a:p>
        </p:txBody>
      </p:sp>
      <p:sp>
        <p:nvSpPr>
          <p:cNvPr id="3" name="object 3"/>
          <p:cNvSpPr/>
          <p:nvPr/>
        </p:nvSpPr>
        <p:spPr>
          <a:xfrm>
            <a:off x="1502536" y="1412709"/>
            <a:ext cx="7640320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331675"/>
            <a:ext cx="91217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-10" dirty="0">
                <a:latin typeface="Arial"/>
                <a:cs typeface="Arial"/>
              </a:rPr>
              <a:t>4. </a:t>
            </a:r>
            <a:r>
              <a:rPr sz="4000" i="0" dirty="0">
                <a:latin typeface="Arial"/>
                <a:cs typeface="Arial"/>
              </a:rPr>
              <a:t>Identificar </a:t>
            </a:r>
            <a:r>
              <a:rPr sz="4000" i="0" spc="0" dirty="0">
                <a:latin typeface="Arial"/>
                <a:cs typeface="Arial"/>
              </a:rPr>
              <a:t>os </a:t>
            </a:r>
            <a:r>
              <a:rPr sz="4000" i="0" dirty="0">
                <a:latin typeface="Arial"/>
                <a:cs typeface="Arial"/>
              </a:rPr>
              <a:t>Princípios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505" y="1437515"/>
            <a:ext cx="8399145" cy="2895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princípios são </a:t>
            </a:r>
            <a:r>
              <a:rPr sz="2400" dirty="0">
                <a:latin typeface="Arial"/>
                <a:cs typeface="Arial"/>
              </a:rPr>
              <a:t>normas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diretrizes que dizem </a:t>
            </a:r>
            <a:r>
              <a:rPr sz="2400" dirty="0">
                <a:latin typeface="Arial"/>
                <a:cs typeface="Arial"/>
              </a:rPr>
              <a:t>como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uma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dirty="0">
                <a:latin typeface="Arial"/>
                <a:cs typeface="Arial"/>
              </a:rPr>
              <a:t>cumpre a sua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missão.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Princípios corporativos </a:t>
            </a:r>
            <a:r>
              <a:rPr sz="2400" dirty="0">
                <a:latin typeface="Arial"/>
                <a:cs typeface="Arial"/>
              </a:rPr>
              <a:t>permitem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tomada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relacionam </a:t>
            </a:r>
            <a:r>
              <a:rPr sz="2400" dirty="0">
                <a:latin typeface="Arial"/>
                <a:cs typeface="Arial"/>
              </a:rPr>
              <a:t>com o </a:t>
            </a:r>
            <a:r>
              <a:rPr sz="2400" spc="-5" dirty="0">
                <a:latin typeface="Arial"/>
                <a:cs typeface="Arial"/>
              </a:rPr>
              <a:t>trabalho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arquitetura, 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incluem: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processos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 implementação 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648" y="331675"/>
            <a:ext cx="78784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Definindo Princípios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6945" y="1003932"/>
            <a:ext cx="8145781" cy="392928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quê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fornecem um </a:t>
            </a:r>
            <a:r>
              <a:rPr sz="2400" i="1" spc="-5" dirty="0">
                <a:latin typeface="Arial"/>
                <a:cs typeface="Arial"/>
              </a:rPr>
              <a:t>framework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tomada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Quem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Desenvolvido </a:t>
            </a:r>
            <a:r>
              <a:rPr sz="2400" dirty="0">
                <a:latin typeface="Arial"/>
                <a:cs typeface="Arial"/>
              </a:rPr>
              <a:t>por </a:t>
            </a:r>
            <a:r>
              <a:rPr sz="2400" spc="-5" dirty="0">
                <a:latin typeface="Arial"/>
                <a:cs typeface="Arial"/>
              </a:rPr>
              <a:t>Arquitetos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Em conjunto </a:t>
            </a:r>
            <a:r>
              <a:rPr sz="2400" spc="-5" dirty="0">
                <a:latin typeface="Arial"/>
                <a:cs typeface="Arial"/>
              </a:rPr>
              <a:t>com partes interessadas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chave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O CIO da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O Comitê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Outras </a:t>
            </a:r>
            <a:r>
              <a:rPr sz="2400" spc="-5" dirty="0">
                <a:latin typeface="Arial"/>
                <a:cs typeface="Arial"/>
              </a:rPr>
              <a:t>partes interessadas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chave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079" y="331675"/>
            <a:ext cx="7823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Modelo </a:t>
            </a:r>
            <a:r>
              <a:rPr sz="4000" i="0" dirty="0">
                <a:latin typeface="Arial"/>
                <a:cs typeface="Arial"/>
              </a:rPr>
              <a:t>para Princípios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33586"/>
            <a:ext cx="9185275" cy="324640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Nome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representar a essência da </a:t>
            </a:r>
            <a:r>
              <a:rPr sz="2400" spc="-10" dirty="0">
                <a:latin typeface="Arial"/>
                <a:cs typeface="Arial"/>
              </a:rPr>
              <a:t>regra, </a:t>
            </a:r>
            <a:r>
              <a:rPr sz="2400" dirty="0">
                <a:latin typeface="Arial"/>
                <a:cs typeface="Arial"/>
              </a:rPr>
              <a:t>e ser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memorável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Não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mencionar plataformas </a:t>
            </a:r>
            <a:r>
              <a:rPr sz="2400" spc="-5" dirty="0">
                <a:latin typeface="Arial"/>
                <a:cs typeface="Arial"/>
              </a:rPr>
              <a:t>tecnológicas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específicas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evitar palavras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ambíguas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suscintamente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de forma </a:t>
            </a:r>
            <a:r>
              <a:rPr sz="2400" spc="-5" dirty="0">
                <a:latin typeface="Arial"/>
                <a:cs typeface="Arial"/>
              </a:rPr>
              <a:t>não ambígua </a:t>
            </a:r>
            <a:r>
              <a:rPr sz="2400" dirty="0">
                <a:latin typeface="Arial"/>
                <a:cs typeface="Arial"/>
              </a:rPr>
              <a:t>comunicar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regra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fundamental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2876" y="5811420"/>
            <a:ext cx="13665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Continued…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3697" y="331675"/>
            <a:ext cx="711898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TOGAF Template </a:t>
            </a:r>
            <a:r>
              <a:rPr sz="4000" i="0" dirty="0">
                <a:latin typeface="Arial"/>
                <a:cs typeface="Arial"/>
              </a:rPr>
              <a:t>for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33226"/>
            <a:ext cx="8847456" cy="389241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Razão de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</a:t>
            </a:r>
            <a:endParaRPr sz="2400">
              <a:latin typeface="Arial"/>
              <a:cs typeface="Arial"/>
            </a:endParaRPr>
          </a:p>
          <a:p>
            <a:pPr marL="469900" marR="186055" indent="-457200">
              <a:lnSpc>
                <a:spcPts val="2600"/>
              </a:lnSpc>
              <a:spcBef>
                <a:spcPts val="75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destacar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benefícios </a:t>
            </a:r>
            <a:r>
              <a:rPr sz="2400" spc="-5" dirty="0">
                <a:latin typeface="Arial"/>
                <a:cs typeface="Arial"/>
              </a:rPr>
              <a:t>da adesão ao princípio, </a:t>
            </a:r>
            <a:r>
              <a:rPr sz="2400" dirty="0">
                <a:latin typeface="Arial"/>
                <a:cs typeface="Arial"/>
              </a:rPr>
              <a:t>usando  </a:t>
            </a:r>
            <a:r>
              <a:rPr sz="2400" spc="-5" dirty="0">
                <a:latin typeface="Arial"/>
                <a:cs typeface="Arial"/>
              </a:rPr>
              <a:t>terminologia de negócios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545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descrever a relação com outros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princípios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Implicações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469900" indent="-457200">
              <a:lnSpc>
                <a:spcPts val="2595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destacar os </a:t>
            </a:r>
            <a:r>
              <a:rPr sz="2400" spc="-5" dirty="0">
                <a:latin typeface="Arial"/>
                <a:cs typeface="Arial"/>
              </a:rPr>
              <a:t>requisitos para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305"/>
              </a:lnSpc>
            </a:pPr>
            <a:r>
              <a:rPr sz="2400" spc="-5" dirty="0">
                <a:latin typeface="Arial"/>
                <a:cs typeface="Arial"/>
              </a:rPr>
              <a:t>realização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princípio.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305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indicar o </a:t>
            </a:r>
            <a:r>
              <a:rPr sz="2400" dirty="0">
                <a:latin typeface="Arial"/>
                <a:cs typeface="Arial"/>
              </a:rPr>
              <a:t>impacto </a:t>
            </a:r>
            <a:r>
              <a:rPr sz="2400" spc="-5" dirty="0">
                <a:latin typeface="Arial"/>
                <a:cs typeface="Arial"/>
              </a:rPr>
              <a:t>nos negócios e as consequências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adoção do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princípio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0794" y="300898"/>
            <a:ext cx="273240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Princípios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46646" y="1334390"/>
          <a:ext cx="3978275" cy="3467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8275"/>
              </a:tblGrid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Princípios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4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Negócio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Primazia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dos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Princípios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Maximizar benefícios para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corporação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Gerenciamento da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Informação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é</a:t>
                      </a:r>
                      <a:r>
                        <a:rPr sz="14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preocupação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4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todos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Continuidade de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Negócio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Aplicações de uso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comum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Orientação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serviços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Conformidade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legal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Responsabilidade de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Proteção da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Propriedade</a:t>
                      </a:r>
                      <a:r>
                        <a:rPr sz="14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Intelectual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36667" y="1334388"/>
          <a:ext cx="3978275" cy="2533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8275"/>
              </a:tblGrid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Princípios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4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Dados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Dados são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ativos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Dados são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compartilhados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Dados são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acessíveis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06680" marR="6438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Dados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possuem um responsável por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sua 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qualidade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Vocabulário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comum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Definições de</a:t>
                      </a:r>
                      <a:r>
                        <a:rPr sz="14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dados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Segurança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dados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46214" y="5006849"/>
          <a:ext cx="3978275" cy="98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8275"/>
              </a:tblGrid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Princípios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Aplicações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Independência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4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tecnologia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Facilidade de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uso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58689" y="4358768"/>
          <a:ext cx="3978275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8275"/>
              </a:tblGrid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Princípios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4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Tecnologia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Mudança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baseada em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requisitos de</a:t>
                      </a:r>
                      <a:r>
                        <a:rPr sz="1400" spc="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negócio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Gerenciamento de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mudanças</a:t>
                      </a:r>
                      <a:r>
                        <a:rPr sz="14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responsivo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Controle da diversidade</a:t>
                      </a:r>
                      <a:r>
                        <a:rPr sz="14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tecnológica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Interoperabilidade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543" y="331675"/>
            <a:ext cx="80232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Princípios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Arquitetura -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Exemplo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41451" y="1365250"/>
          <a:ext cx="6887845" cy="3844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7385"/>
                <a:gridCol w="4950460"/>
              </a:tblGrid>
              <a:tr h="37020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Nome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Conformidade com a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Legislação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Descrição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 marR="4495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Processos de gerenciamento da informação corporativa 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atendem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todas as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leis,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políticas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regulamentações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relevantes.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944244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Razão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869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política corporativa deve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atender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às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leis,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políticas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regulamentações.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Isso não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deve impedir melhorias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em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processos de negócio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levem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mudanças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em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políticas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regulamentações.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79832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Implicações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 marR="336550" algn="just">
                        <a:lnSpc>
                          <a:spcPct val="100000"/>
                        </a:lnSpc>
                        <a:spcBef>
                          <a:spcPts val="340"/>
                        </a:spcBef>
                        <a:buSzPct val="92857"/>
                        <a:buFont typeface="Wingdings"/>
                        <a:buChar char=""/>
                        <a:tabLst>
                          <a:tab pos="264795" algn="l"/>
                        </a:tabLst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corporação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deve estar atenta ao atendimento de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leis,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regulamentações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políticas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externas referentes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à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coleta,  retenção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gerenciamento de</a:t>
                      </a:r>
                      <a:r>
                        <a:rPr sz="14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dados.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buSzPct val="92857"/>
                        <a:buFont typeface="Wingdings"/>
                        <a:buChar char=""/>
                        <a:tabLst>
                          <a:tab pos="264795" algn="l"/>
                        </a:tabLst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Educação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acesso às</a:t>
                      </a:r>
                      <a:r>
                        <a:rPr sz="14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regras.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buSzPct val="92857"/>
                        <a:buFont typeface="Wingdings"/>
                        <a:buChar char=""/>
                        <a:tabLst>
                          <a:tab pos="26479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Eficiência,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necessidade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bom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senso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não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são as</a:t>
                      </a:r>
                      <a:r>
                        <a:rPr sz="1400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únicas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diretrizes.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6045" marR="436880">
                        <a:lnSpc>
                          <a:spcPct val="100000"/>
                        </a:lnSpc>
                        <a:buSzPct val="92857"/>
                        <a:buFont typeface="Wingdings"/>
                        <a:buChar char=""/>
                        <a:tabLst>
                          <a:tab pos="264795" algn="l"/>
                        </a:tabLst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Mudanças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legais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em regulamentações podem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exigir  mudanças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em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nossos processos ou</a:t>
                      </a:r>
                      <a:r>
                        <a:rPr sz="140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aplicações.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289" y="1149807"/>
            <a:ext cx="8472170" cy="3707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640" indent="-5359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48640" algn="l"/>
                <a:tab pos="549275" algn="l"/>
              </a:tabLst>
            </a:pPr>
            <a:r>
              <a:rPr sz="2400" b="1" spc="-5" dirty="0">
                <a:latin typeface="Arial"/>
                <a:cs typeface="Arial"/>
              </a:rPr>
              <a:t>Inteligível: </a:t>
            </a:r>
            <a:r>
              <a:rPr sz="2400" dirty="0">
                <a:latin typeface="Arial"/>
                <a:cs typeface="Arial"/>
              </a:rPr>
              <a:t>eles podem ser rapidamente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compreendidos.</a:t>
            </a:r>
            <a:endParaRPr sz="2400">
              <a:latin typeface="Arial"/>
              <a:cs typeface="Arial"/>
            </a:endParaRPr>
          </a:p>
          <a:p>
            <a:pPr marL="54864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 intenção </a:t>
            </a:r>
            <a:r>
              <a:rPr sz="2400" spc="-5" dirty="0">
                <a:latin typeface="Arial"/>
                <a:cs typeface="Arial"/>
              </a:rPr>
              <a:t>é clara e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inequívoca</a:t>
            </a:r>
            <a:r>
              <a:rPr sz="2400" b="1" spc="-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48640" marR="5080" indent="-535940">
              <a:lnSpc>
                <a:spcPct val="100000"/>
              </a:lnSpc>
              <a:spcBef>
                <a:spcPts val="1445"/>
              </a:spcBef>
              <a:buAutoNum type="arabicPeriod" startAt="2"/>
              <a:tabLst>
                <a:tab pos="548640" algn="l"/>
                <a:tab pos="549275" algn="l"/>
              </a:tabLst>
            </a:pPr>
            <a:r>
              <a:rPr sz="2400" b="1" spc="-5" dirty="0">
                <a:latin typeface="Arial"/>
                <a:cs typeface="Arial"/>
              </a:rPr>
              <a:t>Robusto: </a:t>
            </a:r>
            <a:r>
              <a:rPr sz="2400" spc="-5" dirty="0">
                <a:latin typeface="Arial"/>
                <a:cs typeface="Arial"/>
              </a:rPr>
              <a:t>eles permitem boas </a:t>
            </a:r>
            <a:r>
              <a:rPr sz="2400" dirty="0">
                <a:latin typeface="Arial"/>
                <a:cs typeface="Arial"/>
              </a:rPr>
              <a:t>decisões </a:t>
            </a:r>
            <a:r>
              <a:rPr sz="2400" spc="-5" dirty="0">
                <a:latin typeface="Arial"/>
                <a:cs typeface="Arial"/>
              </a:rPr>
              <a:t>sobre arquiteturas 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planos,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habilitam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políticas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padrões  obrigatórios. Um princípio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preciso para apoiar a  </a:t>
            </a:r>
            <a:r>
              <a:rPr sz="2400" dirty="0">
                <a:latin typeface="Arial"/>
                <a:cs typeface="Arial"/>
              </a:rPr>
              <a:t>tomada de </a:t>
            </a:r>
            <a:r>
              <a:rPr sz="2400" spc="-5" dirty="0">
                <a:latin typeface="Arial"/>
                <a:cs typeface="Arial"/>
              </a:rPr>
              <a:t>decisão </a:t>
            </a:r>
            <a:r>
              <a:rPr sz="2400" dirty="0">
                <a:latin typeface="Arial"/>
                <a:cs typeface="Arial"/>
              </a:rPr>
              <a:t>consistente em situações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complexas.</a:t>
            </a:r>
            <a:endParaRPr sz="2400">
              <a:latin typeface="Arial"/>
              <a:cs typeface="Arial"/>
            </a:endParaRPr>
          </a:p>
          <a:p>
            <a:pPr marL="548640" marR="1203960" indent="-535940">
              <a:lnSpc>
                <a:spcPct val="100000"/>
              </a:lnSpc>
              <a:spcBef>
                <a:spcPts val="1445"/>
              </a:spcBef>
              <a:buAutoNum type="arabicPeriod" startAt="2"/>
              <a:tabLst>
                <a:tab pos="548640" algn="l"/>
                <a:tab pos="549275" algn="l"/>
              </a:tabLst>
            </a:pPr>
            <a:r>
              <a:rPr sz="2400" b="1" spc="-5" dirty="0">
                <a:latin typeface="Arial"/>
                <a:cs typeface="Arial"/>
              </a:rPr>
              <a:t>Completo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todos </a:t>
            </a:r>
            <a:r>
              <a:rPr sz="2400" spc="-5" dirty="0">
                <a:latin typeface="Arial"/>
                <a:cs typeface="Arial"/>
              </a:rPr>
              <a:t>os princípios </a:t>
            </a:r>
            <a:r>
              <a:rPr sz="2400" dirty="0">
                <a:latin typeface="Arial"/>
                <a:cs typeface="Arial"/>
              </a:rPr>
              <a:t>potencialmente  importantes </a:t>
            </a:r>
            <a:r>
              <a:rPr sz="2400" spc="-5" dirty="0">
                <a:latin typeface="Arial"/>
                <a:cs typeface="Arial"/>
              </a:rPr>
              <a:t>para a gestão 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estão definidos.  </a:t>
            </a:r>
            <a:r>
              <a:rPr sz="2400" spc="-5" dirty="0">
                <a:latin typeface="Arial"/>
                <a:cs typeface="Arial"/>
              </a:rPr>
              <a:t>Princípios cobrem </a:t>
            </a:r>
            <a:r>
              <a:rPr sz="2400" dirty="0">
                <a:latin typeface="Arial"/>
                <a:cs typeface="Arial"/>
              </a:rPr>
              <a:t>todas as situações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percebidas.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5682" y="331675"/>
            <a:ext cx="73717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Cinco </a:t>
            </a:r>
            <a:r>
              <a:rPr sz="4000" i="0" dirty="0">
                <a:latin typeface="Arial"/>
                <a:cs typeface="Arial"/>
              </a:rPr>
              <a:t>Qualidades </a:t>
            </a:r>
            <a:r>
              <a:rPr sz="4000" i="0" spc="0" dirty="0">
                <a:latin typeface="Arial"/>
                <a:cs typeface="Arial"/>
              </a:rPr>
              <a:t>dos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Princípios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2876" y="5811420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ont</a:t>
            </a:r>
            <a:r>
              <a:rPr sz="1600" b="1" spc="-10" dirty="0">
                <a:solidFill>
                  <a:srgbClr val="B1B1B1"/>
                </a:solidFill>
                <a:latin typeface="Arial Black"/>
                <a:cs typeface="Arial Black"/>
              </a:rPr>
              <a:t>i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21" y="1500379"/>
            <a:ext cx="8230234" cy="37107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640" marR="5080" indent="-53594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548640" algn="l"/>
                <a:tab pos="549275" algn="l"/>
              </a:tabLst>
            </a:pPr>
            <a:r>
              <a:rPr sz="2400" b="1" spc="-5" dirty="0">
                <a:latin typeface="Arial"/>
                <a:cs typeface="Arial"/>
              </a:rPr>
              <a:t>Consistente: </a:t>
            </a:r>
            <a:r>
              <a:rPr sz="2400" spc="-5" dirty="0">
                <a:latin typeface="Arial"/>
                <a:cs typeface="Arial"/>
              </a:rPr>
              <a:t>a estrita adesão a um princípio pode </a:t>
            </a:r>
            <a:r>
              <a:rPr sz="2400" spc="-10" dirty="0">
                <a:latin typeface="Arial"/>
                <a:cs typeface="Arial"/>
              </a:rPr>
              <a:t>exigir 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interpretação </a:t>
            </a:r>
            <a:r>
              <a:rPr sz="2400" spc="-10" dirty="0">
                <a:latin typeface="Arial"/>
                <a:cs typeface="Arial"/>
              </a:rPr>
              <a:t>livre </a:t>
            </a:r>
            <a:r>
              <a:rPr sz="2400" dirty="0">
                <a:latin typeface="Arial"/>
                <a:cs typeface="Arial"/>
              </a:rPr>
              <a:t>de outro. </a:t>
            </a:r>
            <a:r>
              <a:rPr sz="2400" spc="-5" dirty="0">
                <a:latin typeface="Arial"/>
                <a:cs typeface="Arial"/>
              </a:rPr>
              <a:t>Princípios devem </a:t>
            </a:r>
            <a:r>
              <a:rPr sz="2400" dirty="0">
                <a:latin typeface="Arial"/>
                <a:cs typeface="Arial"/>
              </a:rPr>
              <a:t>ser  </a:t>
            </a:r>
            <a:r>
              <a:rPr sz="2400" spc="-5" dirty="0">
                <a:latin typeface="Arial"/>
                <a:cs typeface="Arial"/>
              </a:rPr>
              <a:t>expressos </a:t>
            </a:r>
            <a:r>
              <a:rPr sz="2400" dirty="0">
                <a:latin typeface="Arial"/>
                <a:cs typeface="Arial"/>
              </a:rPr>
              <a:t>de uma forma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permita um </a:t>
            </a:r>
            <a:r>
              <a:rPr sz="2400" spc="-10" dirty="0">
                <a:latin typeface="Arial"/>
                <a:cs typeface="Arial"/>
              </a:rPr>
              <a:t>equilíbrio </a:t>
            </a:r>
            <a:r>
              <a:rPr sz="2400" spc="-5" dirty="0">
                <a:latin typeface="Arial"/>
                <a:cs typeface="Arial"/>
              </a:rPr>
              <a:t>das  </a:t>
            </a:r>
            <a:r>
              <a:rPr sz="2400" dirty="0">
                <a:latin typeface="Arial"/>
                <a:cs typeface="Arial"/>
              </a:rPr>
              <a:t>interpretações e não </a:t>
            </a:r>
            <a:r>
              <a:rPr sz="2400" spc="-5" dirty="0">
                <a:latin typeface="Arial"/>
                <a:cs typeface="Arial"/>
              </a:rPr>
              <a:t>devem </a:t>
            </a:r>
            <a:r>
              <a:rPr sz="2400" dirty="0">
                <a:latin typeface="Arial"/>
                <a:cs typeface="Arial"/>
              </a:rPr>
              <a:t>ser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contraditórios.</a:t>
            </a:r>
            <a:endParaRPr sz="2400">
              <a:latin typeface="Arial"/>
              <a:cs typeface="Arial"/>
            </a:endParaRPr>
          </a:p>
          <a:p>
            <a:pPr marL="548640" indent="-535940">
              <a:lnSpc>
                <a:spcPct val="100000"/>
              </a:lnSpc>
              <a:spcBef>
                <a:spcPts val="1445"/>
              </a:spcBef>
              <a:buAutoNum type="arabicPeriod" startAt="4"/>
              <a:tabLst>
                <a:tab pos="548640" algn="l"/>
                <a:tab pos="549275" algn="l"/>
              </a:tabLst>
            </a:pPr>
            <a:r>
              <a:rPr sz="2400" b="1" spc="-10" dirty="0">
                <a:latin typeface="Arial"/>
                <a:cs typeface="Arial"/>
              </a:rPr>
              <a:t>Estável: </a:t>
            </a:r>
            <a:r>
              <a:rPr sz="2400" spc="-5" dirty="0">
                <a:latin typeface="Arial"/>
                <a:cs typeface="Arial"/>
              </a:rPr>
              <a:t>Princípios devem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duradouros, </a:t>
            </a:r>
            <a:r>
              <a:rPr sz="2400" dirty="0">
                <a:latin typeface="Arial"/>
                <a:cs typeface="Arial"/>
              </a:rPr>
              <a:t>ainda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que</a:t>
            </a:r>
            <a:endParaRPr sz="2400">
              <a:latin typeface="Arial"/>
              <a:cs typeface="Arial"/>
            </a:endParaRPr>
          </a:p>
          <a:p>
            <a:pPr marL="54864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capazes </a:t>
            </a:r>
            <a:r>
              <a:rPr sz="2400" dirty="0">
                <a:latin typeface="Arial"/>
                <a:cs typeface="Arial"/>
              </a:rPr>
              <a:t>de acomodar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mudança.</a:t>
            </a:r>
            <a:endParaRPr sz="2400">
              <a:latin typeface="Arial"/>
              <a:cs typeface="Arial"/>
            </a:endParaRPr>
          </a:p>
          <a:p>
            <a:pPr marL="548640" marR="66040" indent="-536575">
              <a:lnSpc>
                <a:spcPct val="100499"/>
              </a:lnSpc>
              <a:spcBef>
                <a:spcPts val="1430"/>
              </a:spcBef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processo </a:t>
            </a:r>
            <a:r>
              <a:rPr sz="2400" dirty="0">
                <a:latin typeface="Arial"/>
                <a:cs typeface="Arial"/>
              </a:rPr>
              <a:t>de alteração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estabelecido </a:t>
            </a:r>
            <a:r>
              <a:rPr sz="2400" spc="-5" dirty="0">
                <a:latin typeface="Arial"/>
                <a:cs typeface="Arial"/>
              </a:rPr>
              <a:t>para  </a:t>
            </a:r>
            <a:r>
              <a:rPr sz="2400" spc="-20" dirty="0">
                <a:latin typeface="Arial"/>
                <a:cs typeface="Arial"/>
              </a:rPr>
              <a:t>adicionar, </a:t>
            </a:r>
            <a:r>
              <a:rPr sz="2400" spc="-5" dirty="0">
                <a:latin typeface="Arial"/>
                <a:cs typeface="Arial"/>
              </a:rPr>
              <a:t>remover </a:t>
            </a:r>
            <a:r>
              <a:rPr sz="2400" dirty="0">
                <a:latin typeface="Arial"/>
                <a:cs typeface="Arial"/>
              </a:rPr>
              <a:t>ou alterar </a:t>
            </a: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depois de serem  ratificados.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682" y="331675"/>
            <a:ext cx="73717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Cinco </a:t>
            </a:r>
            <a:r>
              <a:rPr sz="4000" i="0" dirty="0">
                <a:latin typeface="Arial"/>
                <a:cs typeface="Arial"/>
              </a:rPr>
              <a:t>Qualidades </a:t>
            </a:r>
            <a:r>
              <a:rPr sz="4000" i="0" spc="0" dirty="0">
                <a:latin typeface="Arial"/>
                <a:cs typeface="Arial"/>
              </a:rPr>
              <a:t>dos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Princípios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50" y="26926"/>
            <a:ext cx="975423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2505" marR="5080" indent="-2250440">
              <a:lnSpc>
                <a:spcPct val="100000"/>
              </a:lnSpc>
              <a:spcBef>
                <a:spcPts val="105"/>
              </a:spcBef>
            </a:pPr>
            <a:r>
              <a:rPr sz="3600" i="0" dirty="0">
                <a:latin typeface="Arial"/>
                <a:cs typeface="Arial"/>
              </a:rPr>
              <a:t>5</a:t>
            </a:r>
            <a:r>
              <a:rPr sz="4000" i="0" dirty="0">
                <a:latin typeface="Arial"/>
                <a:cs typeface="Arial"/>
              </a:rPr>
              <a:t>. Adaptar o </a:t>
            </a:r>
            <a:r>
              <a:rPr sz="4000" i="0" spc="0" dirty="0">
                <a:latin typeface="Arial"/>
                <a:cs typeface="Arial"/>
              </a:rPr>
              <a:t>TOGAF, </a:t>
            </a:r>
            <a:r>
              <a:rPr sz="4000" i="0" dirty="0">
                <a:latin typeface="Arial"/>
                <a:cs typeface="Arial"/>
              </a:rPr>
              <a:t>e outros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Frameworks  </a:t>
            </a:r>
            <a:r>
              <a:rPr sz="4000" i="0" dirty="0">
                <a:latin typeface="Arial"/>
                <a:cs typeface="Arial"/>
              </a:rPr>
              <a:t>de Arquitetura </a:t>
            </a:r>
            <a:r>
              <a:rPr sz="4000" i="0" spc="0" dirty="0">
                <a:latin typeface="Arial"/>
                <a:cs typeface="Arial"/>
              </a:rPr>
              <a:t>se</a:t>
            </a:r>
            <a:r>
              <a:rPr sz="4000" i="0" spc="-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houver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1" y="1365580"/>
            <a:ext cx="9037321" cy="4224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2400" b="1" spc="-10" dirty="0">
                <a:latin typeface="Arial"/>
                <a:cs typeface="Arial"/>
              </a:rPr>
              <a:t>Adaptando </a:t>
            </a:r>
            <a:r>
              <a:rPr sz="2400" b="1" dirty="0">
                <a:latin typeface="Arial"/>
                <a:cs typeface="Arial"/>
              </a:rPr>
              <a:t>o a terminologia: </a:t>
            </a:r>
            <a:r>
              <a:rPr sz="2400" dirty="0">
                <a:latin typeface="Arial"/>
                <a:cs typeface="Arial"/>
              </a:rPr>
              <a:t>o melhor é usar 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terminologia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é </a:t>
            </a:r>
            <a:r>
              <a:rPr sz="2400" dirty="0">
                <a:latin typeface="Arial"/>
                <a:cs typeface="Arial"/>
              </a:rPr>
              <a:t>entendida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toda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corporação.</a:t>
            </a:r>
            <a:endParaRPr sz="2400">
              <a:latin typeface="Arial"/>
              <a:cs typeface="Arial"/>
            </a:endParaRPr>
          </a:p>
          <a:p>
            <a:pPr marL="268605" marR="43180" indent="-255904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2400" b="1" spc="-10" dirty="0">
                <a:latin typeface="Arial"/>
                <a:cs typeface="Arial"/>
              </a:rPr>
              <a:t>Adaptando </a:t>
            </a:r>
            <a:r>
              <a:rPr sz="2400" b="1" dirty="0">
                <a:latin typeface="Arial"/>
                <a:cs typeface="Arial"/>
              </a:rPr>
              <a:t>o processo: </a:t>
            </a:r>
            <a:r>
              <a:rPr sz="2400" dirty="0">
                <a:latin typeface="Arial"/>
                <a:cs typeface="Arial"/>
              </a:rPr>
              <a:t>o ADM é um </a:t>
            </a:r>
            <a:r>
              <a:rPr sz="2400" spc="-5" dirty="0">
                <a:latin typeface="Arial"/>
                <a:cs typeface="Arial"/>
              </a:rPr>
              <a:t>processo genérico. </a:t>
            </a:r>
            <a:r>
              <a:rPr sz="2400" dirty="0">
                <a:latin typeface="Arial"/>
                <a:cs typeface="Arial"/>
              </a:rPr>
              <a:t>A  adaptação </a:t>
            </a:r>
            <a:r>
              <a:rPr sz="2400" spc="-5" dirty="0">
                <a:latin typeface="Arial"/>
                <a:cs typeface="Arial"/>
              </a:rPr>
              <a:t>de processo nos permite remover </a:t>
            </a:r>
            <a:r>
              <a:rPr sz="2400" dirty="0">
                <a:latin typeface="Arial"/>
                <a:cs typeface="Arial"/>
              </a:rPr>
              <a:t>tarefas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são  </a:t>
            </a:r>
            <a:r>
              <a:rPr sz="2400" spc="-5" dirty="0">
                <a:latin typeface="Arial"/>
                <a:cs typeface="Arial"/>
              </a:rPr>
              <a:t>realizadas </a:t>
            </a:r>
            <a:r>
              <a:rPr sz="2400" dirty="0">
                <a:latin typeface="Arial"/>
                <a:cs typeface="Arial"/>
              </a:rPr>
              <a:t>em outros </a:t>
            </a:r>
            <a:r>
              <a:rPr sz="2400" spc="-5" dirty="0">
                <a:latin typeface="Arial"/>
                <a:cs typeface="Arial"/>
              </a:rPr>
              <a:t>lugares, adicionar </a:t>
            </a:r>
            <a:r>
              <a:rPr sz="2400" dirty="0">
                <a:latin typeface="Arial"/>
                <a:cs typeface="Arial"/>
              </a:rPr>
              <a:t>tarefas específicas de 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e alinhar os </a:t>
            </a:r>
            <a:r>
              <a:rPr sz="2400" dirty="0">
                <a:latin typeface="Arial"/>
                <a:cs typeface="Arial"/>
              </a:rPr>
              <a:t>processos </a:t>
            </a:r>
            <a:r>
              <a:rPr sz="2400" spc="-5" dirty="0">
                <a:latin typeface="Arial"/>
                <a:cs typeface="Arial"/>
              </a:rPr>
              <a:t>do ADM </a:t>
            </a:r>
            <a:r>
              <a:rPr sz="2400" dirty="0">
                <a:latin typeface="Arial"/>
                <a:cs typeface="Arial"/>
              </a:rPr>
              <a:t>com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i="1" spc="-5" dirty="0">
                <a:latin typeface="Arial"/>
                <a:cs typeface="Arial"/>
              </a:rPr>
              <a:t>frameworks 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processos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externos.</a:t>
            </a:r>
            <a:endParaRPr sz="2400">
              <a:latin typeface="Arial"/>
              <a:cs typeface="Arial"/>
            </a:endParaRPr>
          </a:p>
          <a:p>
            <a:pPr marL="268605" marR="5080" indent="-255904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2400" b="1" spc="-10" dirty="0">
                <a:latin typeface="Arial"/>
                <a:cs typeface="Arial"/>
              </a:rPr>
              <a:t>Adaptando </a:t>
            </a:r>
            <a:r>
              <a:rPr sz="2400" b="1" spc="-5" dirty="0">
                <a:latin typeface="Arial"/>
                <a:cs typeface="Arial"/>
              </a:rPr>
              <a:t>o Conteúdo : </a:t>
            </a:r>
            <a:r>
              <a:rPr sz="2400" spc="-5" dirty="0">
                <a:latin typeface="Arial"/>
                <a:cs typeface="Arial"/>
              </a:rPr>
              <a:t>usando 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spc="-5" dirty="0">
                <a:latin typeface="Arial"/>
                <a:cs typeface="Arial"/>
              </a:rPr>
              <a:t>de  Arquitetura do </a:t>
            </a:r>
            <a:r>
              <a:rPr sz="2400" dirty="0">
                <a:latin typeface="Arial"/>
                <a:cs typeface="Arial"/>
              </a:rPr>
              <a:t>TOGAF, </a:t>
            </a:r>
            <a:r>
              <a:rPr sz="2400" spc="-5" dirty="0">
                <a:latin typeface="Arial"/>
                <a:cs typeface="Arial"/>
              </a:rPr>
              <a:t>permite a adoção de </a:t>
            </a:r>
            <a:r>
              <a:rPr sz="2400" i="1" spc="-5" dirty="0">
                <a:latin typeface="Arial"/>
                <a:cs typeface="Arial"/>
              </a:rPr>
              <a:t>frameworks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conteúdo de </a:t>
            </a:r>
            <a:r>
              <a:rPr sz="2400" spc="-5" dirty="0">
                <a:latin typeface="Arial"/>
                <a:cs typeface="Arial"/>
              </a:rPr>
              <a:t>terceiros </a:t>
            </a:r>
            <a:r>
              <a:rPr sz="2400" dirty="0">
                <a:latin typeface="Arial"/>
                <a:cs typeface="Arial"/>
              </a:rPr>
              <a:t>e a </a:t>
            </a:r>
            <a:r>
              <a:rPr sz="2400" spc="-5" dirty="0">
                <a:latin typeface="Arial"/>
                <a:cs typeface="Arial"/>
              </a:rPr>
              <a:t>personalização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dar  </a:t>
            </a:r>
            <a:r>
              <a:rPr sz="2400" spc="-5" dirty="0">
                <a:latin typeface="Arial"/>
                <a:cs typeface="Arial"/>
              </a:rPr>
              <a:t>suporte aos requisitos </a:t>
            </a:r>
            <a:r>
              <a:rPr sz="2400" dirty="0">
                <a:latin typeface="Arial"/>
                <a:cs typeface="Arial"/>
              </a:rPr>
              <a:t>específicos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4" y="331675"/>
            <a:ext cx="59937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Adaptando </a:t>
            </a:r>
            <a:r>
              <a:rPr sz="4000" i="0" spc="0" dirty="0">
                <a:latin typeface="Arial"/>
                <a:cs typeface="Arial"/>
              </a:rPr>
              <a:t>a</a:t>
            </a:r>
            <a:r>
              <a:rPr sz="4000" i="0" spc="-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Terminologia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1365582"/>
            <a:ext cx="9128126" cy="200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5904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Falta </a:t>
            </a:r>
            <a:r>
              <a:rPr sz="2400" spc="-1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concordância sobre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significados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termos precisos  pode causar problemas de comunicação durante o trabalho de  Arquitetura.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58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e acordar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terminologia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padrão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58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Fornecer um </a:t>
            </a:r>
            <a:r>
              <a:rPr sz="2400" spc="-5" dirty="0">
                <a:latin typeface="Arial"/>
                <a:cs typeface="Arial"/>
              </a:rPr>
              <a:t>glossário, se </a:t>
            </a:r>
            <a:r>
              <a:rPr sz="2400" spc="0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1859" y="300898"/>
            <a:ext cx="222034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E</a:t>
            </a:r>
            <a:r>
              <a:rPr i="0" spc="-20" dirty="0">
                <a:latin typeface="Arial"/>
                <a:cs typeface="Arial"/>
              </a:rPr>
              <a:t>x</a:t>
            </a:r>
            <a:r>
              <a:rPr i="0" spc="0" dirty="0">
                <a:latin typeface="Arial"/>
                <a:cs typeface="Arial"/>
              </a:rPr>
              <a:t>emplo</a:t>
            </a:r>
          </a:p>
        </p:txBody>
      </p:sp>
      <p:sp>
        <p:nvSpPr>
          <p:cNvPr id="3" name="object 3"/>
          <p:cNvSpPr/>
          <p:nvPr/>
        </p:nvSpPr>
        <p:spPr>
          <a:xfrm>
            <a:off x="1364614" y="1124737"/>
            <a:ext cx="74295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249" y="331675"/>
            <a:ext cx="54260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Adaptação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Processo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275" y="1514729"/>
            <a:ext cx="7460616" cy="22212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1540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Reordenar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fases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268605" indent="-255904">
              <a:lnSpc>
                <a:spcPct val="100000"/>
              </a:lnSpc>
              <a:spcBef>
                <a:spcPts val="1445"/>
              </a:spcBef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latin typeface="Arial"/>
                <a:cs typeface="Arial"/>
              </a:rPr>
              <a:t>Usar apenas um </a:t>
            </a:r>
            <a:r>
              <a:rPr sz="2400" dirty="0">
                <a:latin typeface="Arial"/>
                <a:cs typeface="Arial"/>
              </a:rPr>
              <a:t>subconjunto </a:t>
            </a:r>
            <a:r>
              <a:rPr sz="2400" spc="-5" dirty="0">
                <a:latin typeface="Arial"/>
                <a:cs typeface="Arial"/>
              </a:rPr>
              <a:t>das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fases</a:t>
            </a:r>
            <a:endParaRPr sz="2400">
              <a:latin typeface="Arial"/>
              <a:cs typeface="Arial"/>
            </a:endParaRPr>
          </a:p>
          <a:p>
            <a:pPr marL="268605" marR="5080" indent="-255904">
              <a:lnSpc>
                <a:spcPct val="150100"/>
              </a:lnSpc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Completar os Sistemas de Informação ou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  </a:t>
            </a:r>
            <a:r>
              <a:rPr sz="2400" dirty="0">
                <a:latin typeface="Arial"/>
                <a:cs typeface="Arial"/>
              </a:rPr>
              <a:t>Tecnológica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primeiro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5577" y="331675"/>
            <a:ext cx="55105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Adaptação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Conteúdo</a:t>
            </a:r>
          </a:p>
        </p:txBody>
      </p:sp>
      <p:sp>
        <p:nvSpPr>
          <p:cNvPr id="3" name="object 3"/>
          <p:cNvSpPr/>
          <p:nvPr/>
        </p:nvSpPr>
        <p:spPr>
          <a:xfrm>
            <a:off x="1568451" y="1752602"/>
            <a:ext cx="7073519" cy="296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 descr="Slide2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940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8458" y="9220"/>
            <a:ext cx="7149465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6. Implementar </a:t>
            </a:r>
            <a:r>
              <a:rPr sz="4000" i="0" spc="0" dirty="0">
                <a:latin typeface="Arial"/>
                <a:cs typeface="Arial"/>
              </a:rPr>
              <a:t>Ferramentas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de</a:t>
            </a:r>
          </a:p>
          <a:p>
            <a:pPr marL="2710815">
              <a:lnSpc>
                <a:spcPct val="100000"/>
              </a:lnSpc>
            </a:pP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040" y="1520190"/>
            <a:ext cx="8750935" cy="173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32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Neste passo devemos selecionar </a:t>
            </a:r>
            <a:r>
              <a:rPr sz="2400" dirty="0">
                <a:latin typeface="Arial"/>
                <a:cs typeface="Arial"/>
              </a:rPr>
              <a:t>ferramentas </a:t>
            </a:r>
            <a:r>
              <a:rPr sz="2400" spc="-5" dirty="0">
                <a:latin typeface="Arial"/>
                <a:cs typeface="Arial"/>
              </a:rPr>
              <a:t>de arquitetura  apropriadas.</a:t>
            </a:r>
            <a:endParaRPr sz="2400">
              <a:latin typeface="Arial"/>
              <a:cs typeface="Arial"/>
            </a:endParaRPr>
          </a:p>
          <a:p>
            <a:pPr marL="411480" marR="5080" algn="just">
              <a:lnSpc>
                <a:spcPct val="100000"/>
              </a:lnSpc>
              <a:spcBef>
                <a:spcPts val="495"/>
              </a:spcBef>
            </a:pP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implementação </a:t>
            </a:r>
            <a:r>
              <a:rPr sz="2000" spc="-10" dirty="0">
                <a:latin typeface="Arial"/>
                <a:cs typeface="Arial"/>
              </a:rPr>
              <a:t>das </a:t>
            </a:r>
            <a:r>
              <a:rPr sz="2000" spc="-5" dirty="0">
                <a:latin typeface="Arial"/>
                <a:cs typeface="Arial"/>
              </a:rPr>
              <a:t>ferramentas </a:t>
            </a:r>
            <a:r>
              <a:rPr sz="2000" spc="-10" dirty="0">
                <a:latin typeface="Arial"/>
                <a:cs typeface="Arial"/>
              </a:rPr>
              <a:t>pode variar desde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tarefa </a:t>
            </a:r>
            <a:r>
              <a:rPr sz="2000" spc="-10" dirty="0">
                <a:latin typeface="Arial"/>
                <a:cs typeface="Arial"/>
              </a:rPr>
              <a:t>trivial </a:t>
            </a:r>
            <a:r>
              <a:rPr sz="2000" spc="-5" dirty="0">
                <a:latin typeface="Arial"/>
                <a:cs typeface="Arial"/>
              </a:rPr>
              <a:t>até 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atividade </a:t>
            </a:r>
            <a:r>
              <a:rPr sz="2000" spc="-5" dirty="0">
                <a:latin typeface="Arial"/>
                <a:cs typeface="Arial"/>
              </a:rPr>
              <a:t>de implementação de sistema </a:t>
            </a:r>
            <a:r>
              <a:rPr sz="2000" dirty="0">
                <a:latin typeface="Arial"/>
                <a:cs typeface="Arial"/>
              </a:rPr>
              <a:t>mais </a:t>
            </a:r>
            <a:r>
              <a:rPr sz="2000" spc="-15" dirty="0">
                <a:latin typeface="Arial"/>
                <a:cs typeface="Arial"/>
              </a:rPr>
              <a:t>envolvente utilizando </a:t>
            </a:r>
            <a:r>
              <a:rPr sz="2000" spc="-5" dirty="0">
                <a:latin typeface="Arial"/>
                <a:cs typeface="Arial"/>
              </a:rPr>
              <a:t>o  metamodelo de </a:t>
            </a:r>
            <a:r>
              <a:rPr sz="2000" spc="-10" dirty="0">
                <a:latin typeface="Arial"/>
                <a:cs typeface="Arial"/>
              </a:rPr>
              <a:t>conteúdo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128" y="1090614"/>
            <a:ext cx="4213479" cy="517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6056" y="331675"/>
            <a:ext cx="54508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</a:t>
            </a:r>
            <a:r>
              <a:rPr sz="4000" i="0" dirty="0">
                <a:latin typeface="Arial"/>
                <a:cs typeface="Arial"/>
              </a:rPr>
              <a:t>Preliminar: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5814" y="1627709"/>
            <a:ext cx="4417060" cy="40143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 para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 adaptado, incluindo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inicial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Reafirmação de princípios, </a:t>
            </a:r>
            <a:r>
              <a:rPr sz="2000" dirty="0">
                <a:latin typeface="Arial"/>
                <a:cs typeface="Arial"/>
              </a:rPr>
              <a:t>metas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direcionadores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Governança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2569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624661"/>
            <a:ext cx="429387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principal objetivo </a:t>
            </a:r>
            <a:r>
              <a:rPr sz="2400" dirty="0">
                <a:latin typeface="Arial"/>
                <a:cs typeface="Arial"/>
              </a:rPr>
              <a:t>da Fase  </a:t>
            </a:r>
            <a:r>
              <a:rPr sz="2400" spc="-5" dirty="0">
                <a:latin typeface="Arial"/>
                <a:cs typeface="Arial"/>
              </a:rPr>
              <a:t>Preliminar é preparar </a:t>
            </a:r>
            <a:r>
              <a:rPr sz="2400" dirty="0">
                <a:latin typeface="Arial"/>
                <a:cs typeface="Arial"/>
              </a:rPr>
              <a:t>uma 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o sucesso  </a:t>
            </a:r>
            <a:r>
              <a:rPr sz="2400" spc="-5" dirty="0">
                <a:latin typeface="Arial"/>
                <a:cs typeface="Arial"/>
              </a:rPr>
              <a:t>do projeto de Arquitetura  Corporativa, </a:t>
            </a:r>
            <a:r>
              <a:rPr sz="2400" dirty="0">
                <a:latin typeface="Arial"/>
                <a:cs typeface="Arial"/>
              </a:rPr>
              <a:t>definindo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"como  fazemos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arquitetura"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0703" y="5849823"/>
            <a:ext cx="13658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Continued…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2128" y="1090675"/>
            <a:ext cx="4213479" cy="4906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883231"/>
            <a:ext cx="3502025" cy="18607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 9  Governança</a:t>
            </a:r>
            <a:r>
              <a:rPr sz="4000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da 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992" y="331675"/>
            <a:ext cx="57111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Natureza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040" y="1187705"/>
            <a:ext cx="8666480" cy="200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572895" indent="-344170">
              <a:lnSpc>
                <a:spcPct val="1151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governança garante que o negócio é conduzido  corretamente.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15100"/>
              </a:lnSpc>
              <a:spcBef>
                <a:spcPts val="23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sobre </a:t>
            </a:r>
            <a:r>
              <a:rPr sz="2400" dirty="0">
                <a:latin typeface="Arial"/>
                <a:cs typeface="Arial"/>
              </a:rPr>
              <a:t>o uso </a:t>
            </a:r>
            <a:r>
              <a:rPr sz="2400" spc="0" dirty="0">
                <a:latin typeface="Arial"/>
                <a:cs typeface="Arial"/>
              </a:rPr>
              <a:t>eficaz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equitativo </a:t>
            </a:r>
            <a:r>
              <a:rPr sz="2400" dirty="0">
                <a:latin typeface="Arial"/>
                <a:cs typeface="Arial"/>
              </a:rPr>
              <a:t>dos </a:t>
            </a:r>
            <a:r>
              <a:rPr sz="2400" spc="-5" dirty="0">
                <a:latin typeface="Arial"/>
                <a:cs typeface="Arial"/>
              </a:rPr>
              <a:t>recursos para garantir </a:t>
            </a:r>
            <a:r>
              <a:rPr sz="2400" dirty="0">
                <a:latin typeface="Arial"/>
                <a:cs typeface="Arial"/>
              </a:rPr>
              <a:t>a  sustentabilidade dos </a:t>
            </a:r>
            <a:r>
              <a:rPr sz="2400" spc="-5" dirty="0">
                <a:latin typeface="Arial"/>
                <a:cs typeface="Arial"/>
              </a:rPr>
              <a:t>objetivos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estratégicos.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0498" y="5906516"/>
            <a:ext cx="1072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992" y="331675"/>
            <a:ext cx="57111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Natureza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84" y="1533906"/>
            <a:ext cx="9357360" cy="3828398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Princípios básicos da governança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Foco </a:t>
            </a:r>
            <a:r>
              <a:rPr sz="2400" spc="-5" dirty="0">
                <a:latin typeface="Arial"/>
                <a:cs typeface="Arial"/>
              </a:rPr>
              <a:t>nos direitos, papéis e </a:t>
            </a:r>
            <a:r>
              <a:rPr sz="2400" dirty="0">
                <a:latin typeface="Arial"/>
                <a:cs typeface="Arial"/>
              </a:rPr>
              <a:t>tratamento </a:t>
            </a:r>
            <a:r>
              <a:rPr sz="2400" spc="-5" dirty="0">
                <a:latin typeface="Arial"/>
                <a:cs typeface="Arial"/>
              </a:rPr>
              <a:t>equitativo </a:t>
            </a:r>
            <a:r>
              <a:rPr sz="2400" dirty="0">
                <a:latin typeface="Arial"/>
                <a:cs typeface="Arial"/>
              </a:rPr>
              <a:t>dos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acionistas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spc="-10" dirty="0">
                <a:latin typeface="Arial"/>
                <a:cs typeface="Arial"/>
              </a:rPr>
              <a:t>Divulgação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transparência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Prestação de </a:t>
            </a:r>
            <a:r>
              <a:rPr sz="2400" dirty="0">
                <a:latin typeface="Arial"/>
                <a:cs typeface="Arial"/>
              </a:rPr>
              <a:t>contas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Conselho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Administração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0"/>
              </a:spcBef>
            </a:pPr>
            <a:r>
              <a:rPr sz="2400" dirty="0">
                <a:latin typeface="Arial"/>
                <a:cs typeface="Arial"/>
              </a:rPr>
              <a:t>acionistas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Responsabilidades do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Conselho:</a:t>
            </a:r>
            <a:endParaRPr sz="24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buChar char="•"/>
              <a:tabLst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Rever e orientar a estratégia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1155700" lvl="1" indent="-228600">
              <a:lnSpc>
                <a:spcPts val="2590"/>
              </a:lnSpc>
              <a:buChar char="•"/>
              <a:tabLst>
                <a:tab pos="1156335" algn="l"/>
              </a:tabLst>
            </a:pPr>
            <a:r>
              <a:rPr sz="2400" dirty="0">
                <a:latin typeface="Arial"/>
                <a:cs typeface="Arial"/>
              </a:rPr>
              <a:t>Definir e acompanhar 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 performance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alta</a:t>
            </a:r>
            <a:endParaRPr sz="2400">
              <a:latin typeface="Arial"/>
              <a:cs typeface="Arial"/>
            </a:endParaRPr>
          </a:p>
          <a:p>
            <a:pPr marL="115570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administração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0376" y="344501"/>
            <a:ext cx="50596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Níveis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071" y="1292034"/>
            <a:ext cx="7597775" cy="35605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hierarquia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domínios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governança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inclui: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Governança 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Tecnologia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TI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Governança da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Cada </a:t>
            </a:r>
            <a:r>
              <a:rPr sz="2400" spc="-5" dirty="0">
                <a:latin typeface="Arial"/>
                <a:cs typeface="Arial"/>
              </a:rPr>
              <a:t>domínio pode existir em </a:t>
            </a:r>
            <a:r>
              <a:rPr sz="2400" spc="-10" dirty="0">
                <a:latin typeface="Arial"/>
                <a:cs typeface="Arial"/>
              </a:rPr>
              <a:t>vários níveis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geográficos: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Global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7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Regional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Locais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1859" y="299385"/>
            <a:ext cx="237274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E</a:t>
            </a:r>
            <a:r>
              <a:rPr i="0" spc="-20" dirty="0">
                <a:latin typeface="Arial"/>
                <a:cs typeface="Arial"/>
              </a:rPr>
              <a:t>x</a:t>
            </a:r>
            <a:r>
              <a:rPr i="0" spc="0" dirty="0">
                <a:latin typeface="Arial"/>
                <a:cs typeface="Arial"/>
              </a:rPr>
              <a:t>emplo</a:t>
            </a:r>
          </a:p>
        </p:txBody>
      </p:sp>
      <p:sp>
        <p:nvSpPr>
          <p:cNvPr id="3" name="object 3"/>
          <p:cNvSpPr/>
          <p:nvPr/>
        </p:nvSpPr>
        <p:spPr>
          <a:xfrm>
            <a:off x="1286637" y="1149222"/>
            <a:ext cx="8385683" cy="4954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987" y="1147635"/>
            <a:ext cx="8388985" cy="4958080"/>
          </a:xfrm>
          <a:custGeom>
            <a:avLst/>
            <a:gdLst/>
            <a:ahLst/>
            <a:cxnLst/>
            <a:rect l="l" t="t" r="r" b="b"/>
            <a:pathLst>
              <a:path w="8388985" h="4958080">
                <a:moveTo>
                  <a:pt x="0" y="4957699"/>
                </a:moveTo>
                <a:lnTo>
                  <a:pt x="8388858" y="4957699"/>
                </a:lnTo>
                <a:lnTo>
                  <a:pt x="8388858" y="0"/>
                </a:lnTo>
                <a:lnTo>
                  <a:pt x="0" y="0"/>
                </a:lnTo>
                <a:lnTo>
                  <a:pt x="0" y="49576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855085" marR="5080" indent="-3418204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Um </a:t>
            </a:r>
            <a:r>
              <a:rPr sz="4000" dirty="0"/>
              <a:t>Framework </a:t>
            </a:r>
            <a:r>
              <a:rPr sz="4000" i="0" dirty="0">
                <a:latin typeface="Arial"/>
                <a:cs typeface="Arial"/>
              </a:rPr>
              <a:t>de Governança 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TI  </a:t>
            </a:r>
            <a:r>
              <a:rPr sz="4000" i="0" spc="0" dirty="0">
                <a:latin typeface="Arial"/>
                <a:cs typeface="Arial"/>
              </a:rPr>
              <a:t>COBIT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148458"/>
            <a:ext cx="9039860" cy="407675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COBIT </a:t>
            </a:r>
            <a:r>
              <a:rPr sz="2400" spc="-5" dirty="0">
                <a:latin typeface="Arial"/>
                <a:cs typeface="Arial"/>
              </a:rPr>
              <a:t>é um padrão aberto para o controle de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Ele </a:t>
            </a:r>
            <a:r>
              <a:rPr sz="2400" spc="0" dirty="0">
                <a:latin typeface="Arial"/>
                <a:cs typeface="Arial"/>
              </a:rPr>
              <a:t>foi </a:t>
            </a:r>
            <a:r>
              <a:rPr sz="2400" spc="-5" dirty="0">
                <a:latin typeface="Arial"/>
                <a:cs typeface="Arial"/>
              </a:rPr>
              <a:t>desenvolvido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promovido </a:t>
            </a:r>
            <a:r>
              <a:rPr sz="2400" dirty="0">
                <a:latin typeface="Arial"/>
                <a:cs typeface="Arial"/>
              </a:rPr>
              <a:t>pelo IT </a:t>
            </a:r>
            <a:r>
              <a:rPr sz="2400" spc="-5" dirty="0">
                <a:latin typeface="Arial"/>
                <a:cs typeface="Arial"/>
              </a:rPr>
              <a:t>Governance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Institute.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COBIT fornece um </a:t>
            </a:r>
            <a:r>
              <a:rPr sz="2400" spc="-5" dirty="0">
                <a:latin typeface="Arial"/>
                <a:cs typeface="Arial"/>
              </a:rPr>
              <a:t>padrão geralmente </a:t>
            </a:r>
            <a:r>
              <a:rPr sz="2400" dirty="0">
                <a:latin typeface="Arial"/>
                <a:cs typeface="Arial"/>
              </a:rPr>
              <a:t>aceito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boas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práticas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 segurança 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controle</a:t>
            </a:r>
            <a:endParaRPr sz="2400">
              <a:latin typeface="Arial"/>
              <a:cs typeface="Arial"/>
            </a:endParaRPr>
          </a:p>
          <a:p>
            <a:pPr marL="356870" marR="14033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Há também um conjunto de orientações de </a:t>
            </a:r>
            <a:r>
              <a:rPr sz="2400" spc="-5" dirty="0">
                <a:latin typeface="Arial"/>
                <a:cs typeface="Arial"/>
              </a:rPr>
              <a:t>gestão para </a:t>
            </a:r>
            <a:r>
              <a:rPr sz="2400" dirty="0">
                <a:latin typeface="Arial"/>
                <a:cs typeface="Arial"/>
              </a:rPr>
              <a:t>o  COBIT, incluindo Modelos </a:t>
            </a:r>
            <a:r>
              <a:rPr sz="2400" spc="-5" dirty="0">
                <a:latin typeface="Arial"/>
                <a:cs typeface="Arial"/>
              </a:rPr>
              <a:t>de Maturidade, Fatores Críticos de  </a:t>
            </a:r>
            <a:r>
              <a:rPr sz="2400" dirty="0">
                <a:latin typeface="Arial"/>
                <a:cs typeface="Arial"/>
              </a:rPr>
              <a:t>Sucesso, Indicadores </a:t>
            </a:r>
            <a:r>
              <a:rPr sz="2400" spc="-5" dirty="0">
                <a:latin typeface="Arial"/>
                <a:cs typeface="Arial"/>
              </a:rPr>
              <a:t>Chave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e Indicadores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Chave 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Desempenho.</a:t>
            </a:r>
            <a:endParaRPr sz="2400">
              <a:latin typeface="Arial"/>
              <a:cs typeface="Arial"/>
            </a:endParaRPr>
          </a:p>
          <a:p>
            <a:pPr marL="356870" marR="54229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pode ajudar os </a:t>
            </a:r>
            <a:r>
              <a:rPr sz="2400" spc="-5" dirty="0">
                <a:latin typeface="Arial"/>
                <a:cs typeface="Arial"/>
              </a:rPr>
              <a:t>gestores </a:t>
            </a:r>
            <a:r>
              <a:rPr sz="2400" dirty="0">
                <a:latin typeface="Arial"/>
                <a:cs typeface="Arial"/>
              </a:rPr>
              <a:t>a controlar e medir os  </a:t>
            </a:r>
            <a:r>
              <a:rPr sz="2400" spc="-5" dirty="0">
                <a:latin typeface="Arial"/>
                <a:cs typeface="Arial"/>
              </a:rPr>
              <a:t>recursos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0090" y="344501"/>
            <a:ext cx="57689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Introdução </a:t>
            </a:r>
            <a:r>
              <a:rPr sz="4000" i="0" spc="0" dirty="0">
                <a:latin typeface="Arial"/>
                <a:cs typeface="Arial"/>
              </a:rPr>
              <a:t>à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5045" y="1437513"/>
            <a:ext cx="8790305" cy="415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Governança é a </a:t>
            </a:r>
            <a:r>
              <a:rPr sz="2400" dirty="0">
                <a:latin typeface="Arial"/>
                <a:cs typeface="Arial"/>
              </a:rPr>
              <a:t>prática </a:t>
            </a:r>
            <a:r>
              <a:rPr sz="2400" spc="-5" dirty="0">
                <a:latin typeface="Arial"/>
                <a:cs typeface="Arial"/>
              </a:rPr>
              <a:t>pela qual arquiteturas corporativas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gerenciadas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controladas.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Isto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inclui:</a:t>
            </a:r>
            <a:endParaRPr sz="2400">
              <a:latin typeface="Arial"/>
              <a:cs typeface="Arial"/>
            </a:endParaRPr>
          </a:p>
          <a:p>
            <a:pPr marL="41211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412115" algn="l"/>
                <a:tab pos="412750" algn="l"/>
              </a:tabLst>
            </a:pPr>
            <a:r>
              <a:rPr sz="2400" dirty="0">
                <a:latin typeface="Arial"/>
                <a:cs typeface="Arial"/>
              </a:rPr>
              <a:t>controles </a:t>
            </a:r>
            <a:r>
              <a:rPr sz="2400" spc="-5" dirty="0">
                <a:latin typeface="Arial"/>
                <a:cs typeface="Arial"/>
              </a:rPr>
              <a:t>sobre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e monitoramento de componentes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  </a:t>
            </a:r>
            <a:r>
              <a:rPr sz="2400" spc="-5" dirty="0">
                <a:latin typeface="Arial"/>
                <a:cs typeface="Arial"/>
              </a:rPr>
              <a:t>atividades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garantindo a introdução,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e  evolução </a:t>
            </a:r>
            <a:r>
              <a:rPr sz="2400" dirty="0">
                <a:latin typeface="Arial"/>
                <a:cs typeface="Arial"/>
              </a:rPr>
              <a:t>das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arquiteturas</a:t>
            </a:r>
            <a:endParaRPr sz="2400">
              <a:latin typeface="Arial"/>
              <a:cs typeface="Arial"/>
            </a:endParaRPr>
          </a:p>
          <a:p>
            <a:pPr marL="412115" indent="-287020">
              <a:lnSpc>
                <a:spcPct val="100000"/>
              </a:lnSpc>
              <a:buChar char="•"/>
              <a:tabLst>
                <a:tab pos="412115" algn="l"/>
                <a:tab pos="412750" algn="l"/>
              </a:tabLst>
            </a:pPr>
            <a:r>
              <a:rPr sz="2400" spc="-5" dirty="0">
                <a:latin typeface="Arial"/>
                <a:cs typeface="Arial"/>
              </a:rPr>
              <a:t>assegurar o cumprimento das normas internas e externas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obrigações regulatórias</a:t>
            </a:r>
            <a:endParaRPr sz="2400">
              <a:latin typeface="Arial"/>
              <a:cs typeface="Arial"/>
            </a:endParaRPr>
          </a:p>
          <a:p>
            <a:pPr marL="412115" indent="-287020">
              <a:lnSpc>
                <a:spcPct val="100000"/>
              </a:lnSpc>
              <a:buChar char="•"/>
              <a:tabLst>
                <a:tab pos="412115" algn="l"/>
                <a:tab pos="412750" algn="l"/>
              </a:tabLst>
            </a:pPr>
            <a:r>
              <a:rPr sz="2400" dirty="0">
                <a:latin typeface="Arial"/>
                <a:cs typeface="Arial"/>
              </a:rPr>
              <a:t>suportando </a:t>
            </a:r>
            <a:r>
              <a:rPr sz="2400" spc="-5" dirty="0">
                <a:latin typeface="Arial"/>
                <a:cs typeface="Arial"/>
              </a:rPr>
              <a:t>o gerenciamento do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supracitado</a:t>
            </a:r>
            <a:endParaRPr sz="2400">
              <a:latin typeface="Arial"/>
              <a:cs typeface="Arial"/>
            </a:endParaRPr>
          </a:p>
          <a:p>
            <a:pPr marL="412115" indent="-287020">
              <a:lnSpc>
                <a:spcPct val="100000"/>
              </a:lnSpc>
              <a:buChar char="•"/>
              <a:tabLst>
                <a:tab pos="412115" algn="l"/>
                <a:tab pos="412750" algn="l"/>
              </a:tabLst>
            </a:pPr>
            <a:r>
              <a:rPr sz="2400" spc="-5" dirty="0">
                <a:latin typeface="Arial"/>
                <a:cs typeface="Arial"/>
              </a:rPr>
              <a:t>assegurar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prestação </a:t>
            </a:r>
            <a:r>
              <a:rPr sz="2400" dirty="0">
                <a:latin typeface="Arial"/>
                <a:cs typeface="Arial"/>
              </a:rPr>
              <a:t>de contas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  <a:p>
            <a:pPr marL="41211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internas 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externas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6811" y="344501"/>
            <a:ext cx="4915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Governança e o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364359"/>
            <a:ext cx="9039860" cy="45204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estabelecida na </a:t>
            </a:r>
            <a:r>
              <a:rPr sz="2400" dirty="0">
                <a:latin typeface="Arial"/>
                <a:cs typeface="Arial"/>
              </a:rPr>
              <a:t>Fase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Preliminar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Usualmente uma adaptação modelos </a:t>
            </a:r>
            <a:r>
              <a:rPr sz="2400" spc="-5" dirty="0">
                <a:latin typeface="Arial"/>
                <a:cs typeface="Arial"/>
              </a:rPr>
              <a:t>existentes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governança e 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suporte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Comitê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assegurar que </a:t>
            </a:r>
            <a:r>
              <a:rPr sz="2400" dirty="0">
                <a:latin typeface="Arial"/>
                <a:cs typeface="Arial"/>
              </a:rPr>
              <a:t>o ADM está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aplicado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corretamente</a:t>
            </a:r>
            <a:endParaRPr sz="2400">
              <a:latin typeface="Arial"/>
              <a:cs typeface="Arial"/>
            </a:endParaRPr>
          </a:p>
          <a:p>
            <a:pPr marL="756285" marR="65341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Aderência ao ADM é fundamental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governança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 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desempenha </a:t>
            </a:r>
            <a:r>
              <a:rPr sz="2400" spc="-5" dirty="0">
                <a:latin typeface="Arial"/>
                <a:cs typeface="Arial"/>
              </a:rPr>
              <a:t>um papel </a:t>
            </a:r>
            <a:r>
              <a:rPr sz="2400" dirty="0">
                <a:latin typeface="Arial"/>
                <a:cs typeface="Arial"/>
              </a:rPr>
              <a:t>fundamental </a:t>
            </a:r>
            <a:r>
              <a:rPr sz="2400" spc="-5" dirty="0">
                <a:latin typeface="Arial"/>
                <a:cs typeface="Arial"/>
              </a:rPr>
              <a:t>nas </a:t>
            </a:r>
            <a:r>
              <a:rPr sz="2400" dirty="0">
                <a:latin typeface="Arial"/>
                <a:cs typeface="Arial"/>
              </a:rPr>
              <a:t>Fases G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atividades </a:t>
            </a:r>
            <a:r>
              <a:rPr sz="2400" dirty="0">
                <a:latin typeface="Arial"/>
                <a:cs typeface="Arial"/>
              </a:rPr>
              <a:t>de implementação </a:t>
            </a:r>
            <a:r>
              <a:rPr sz="2400" spc="-5" dirty="0">
                <a:latin typeface="Arial"/>
                <a:cs typeface="Arial"/>
              </a:rPr>
              <a:t>e depois gerenciamento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mudanças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89785" marR="5080" indent="-890269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Framework </a:t>
            </a:r>
            <a:r>
              <a:rPr sz="4000" i="0" dirty="0">
                <a:latin typeface="Arial"/>
                <a:cs typeface="Arial"/>
              </a:rPr>
              <a:t>de Governança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  Arquitetura do</a:t>
            </a:r>
            <a:r>
              <a:rPr sz="4000" i="0" spc="-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094470" cy="4224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651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Fase G do ADM do TOGAF é </a:t>
            </a:r>
            <a:r>
              <a:rPr sz="2400" spc="-5" dirty="0">
                <a:latin typeface="Arial"/>
                <a:cs typeface="Arial"/>
              </a:rPr>
              <a:t>sobre </a:t>
            </a:r>
            <a:r>
              <a:rPr sz="2400" i="1" dirty="0">
                <a:latin typeface="Arial"/>
                <a:cs typeface="Arial"/>
              </a:rPr>
              <a:t>Governança da  </a:t>
            </a:r>
            <a:r>
              <a:rPr sz="2400" i="1" spc="-5" dirty="0">
                <a:latin typeface="Arial"/>
                <a:cs typeface="Arial"/>
              </a:rPr>
              <a:t>Implementação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a realização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através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projetos 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</a:t>
            </a:r>
            <a:endParaRPr sz="2400">
              <a:latin typeface="Arial"/>
              <a:cs typeface="Arial"/>
            </a:endParaRPr>
          </a:p>
          <a:p>
            <a:pPr marL="356870" marR="1574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Governança da Arquitetura cobre o gerenciamento e controle  de </a:t>
            </a:r>
            <a:r>
              <a:rPr sz="2400" dirty="0">
                <a:latin typeface="Arial"/>
                <a:cs typeface="Arial"/>
              </a:rPr>
              <a:t>todos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aspectos </a:t>
            </a:r>
            <a:r>
              <a:rPr sz="2400" spc="-5" dirty="0">
                <a:latin typeface="Arial"/>
                <a:cs typeface="Arial"/>
              </a:rPr>
              <a:t>do desenvolvimento e evolução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arquiteturas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Governança da Arquitetura é genérico e pode  </a:t>
            </a:r>
            <a:r>
              <a:rPr sz="2400" dirty="0">
                <a:latin typeface="Arial"/>
                <a:cs typeface="Arial"/>
              </a:rPr>
              <a:t>ser adaptado a um ambiente de </a:t>
            </a:r>
            <a:r>
              <a:rPr sz="2400" spc="-5" dirty="0">
                <a:latin typeface="Arial"/>
                <a:cs typeface="Arial"/>
              </a:rPr>
              <a:t>governança existente. </a:t>
            </a:r>
            <a:r>
              <a:rPr sz="2400" dirty="0">
                <a:latin typeface="Arial"/>
                <a:cs typeface="Arial"/>
              </a:rPr>
              <a:t>Ele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ajuda 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processos </a:t>
            </a:r>
            <a:r>
              <a:rPr sz="2400" dirty="0">
                <a:latin typeface="Arial"/>
                <a:cs typeface="Arial"/>
              </a:rPr>
              <a:t>eficazes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estruturas </a:t>
            </a:r>
            <a:r>
              <a:rPr sz="2400" spc="-5" dirty="0">
                <a:latin typeface="Arial"/>
                <a:cs typeface="Arial"/>
              </a:rPr>
              <a:t>organizacionais, de  </a:t>
            </a:r>
            <a:r>
              <a:rPr sz="2400" spc="0" dirty="0">
                <a:latin typeface="Arial"/>
                <a:cs typeface="Arial"/>
              </a:rPr>
              <a:t>forma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as responsabilidades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possam ser  </a:t>
            </a:r>
            <a:r>
              <a:rPr sz="2400" spc="-5" dirty="0">
                <a:latin typeface="Arial"/>
                <a:cs typeface="Arial"/>
              </a:rPr>
              <a:t>esclarecidas, </a:t>
            </a:r>
            <a:r>
              <a:rPr sz="2400" dirty="0">
                <a:latin typeface="Arial"/>
                <a:cs typeface="Arial"/>
              </a:rPr>
              <a:t>comunicadas,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gerenciadas.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0317" y="1125539"/>
            <a:ext cx="7219696" cy="504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4489" y="300898"/>
            <a:ext cx="536651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Estrutura</a:t>
            </a:r>
            <a:r>
              <a:rPr i="0" spc="-5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Conceitual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838451" y="1277609"/>
            <a:ext cx="6191250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4352542"/>
            <a:ext cx="8537448" cy="2383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1607" y="4442051"/>
            <a:ext cx="8369020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1607" y="4436357"/>
            <a:ext cx="8369300" cy="2215515"/>
          </a:xfrm>
          <a:custGeom>
            <a:avLst/>
            <a:gdLst/>
            <a:ahLst/>
            <a:cxnLst/>
            <a:rect l="l" t="t" r="r" b="b"/>
            <a:pathLst>
              <a:path w="8369300" h="2215515">
                <a:moveTo>
                  <a:pt x="761650" y="729369"/>
                </a:moveTo>
                <a:lnTo>
                  <a:pt x="753902" y="703663"/>
                </a:lnTo>
                <a:lnTo>
                  <a:pt x="750054" y="678133"/>
                </a:lnTo>
                <a:lnTo>
                  <a:pt x="750023" y="652821"/>
                </a:lnTo>
                <a:lnTo>
                  <a:pt x="753724" y="627766"/>
                </a:lnTo>
                <a:lnTo>
                  <a:pt x="771976" y="578591"/>
                </a:lnTo>
                <a:lnTo>
                  <a:pt x="804130" y="530931"/>
                </a:lnTo>
                <a:lnTo>
                  <a:pt x="849502" y="485110"/>
                </a:lnTo>
                <a:lnTo>
                  <a:pt x="907410" y="441451"/>
                </a:lnTo>
                <a:lnTo>
                  <a:pt x="940852" y="420533"/>
                </a:lnTo>
                <a:lnTo>
                  <a:pt x="977172" y="400276"/>
                </a:lnTo>
                <a:lnTo>
                  <a:pt x="1016285" y="380722"/>
                </a:lnTo>
                <a:lnTo>
                  <a:pt x="1058106" y="361910"/>
                </a:lnTo>
                <a:lnTo>
                  <a:pt x="1102550" y="343881"/>
                </a:lnTo>
                <a:lnTo>
                  <a:pt x="1149530" y="326676"/>
                </a:lnTo>
                <a:lnTo>
                  <a:pt x="1198962" y="310334"/>
                </a:lnTo>
                <a:lnTo>
                  <a:pt x="1250760" y="294897"/>
                </a:lnTo>
                <a:lnTo>
                  <a:pt x="1304840" y="280404"/>
                </a:lnTo>
                <a:lnTo>
                  <a:pt x="1361116" y="266896"/>
                </a:lnTo>
                <a:lnTo>
                  <a:pt x="1419502" y="254414"/>
                </a:lnTo>
                <a:lnTo>
                  <a:pt x="1479914" y="242997"/>
                </a:lnTo>
                <a:lnTo>
                  <a:pt x="1542265" y="232687"/>
                </a:lnTo>
                <a:lnTo>
                  <a:pt x="1606472" y="223523"/>
                </a:lnTo>
                <a:lnTo>
                  <a:pt x="1672448" y="215547"/>
                </a:lnTo>
                <a:lnTo>
                  <a:pt x="1740108" y="208798"/>
                </a:lnTo>
                <a:lnTo>
                  <a:pt x="1809367" y="203317"/>
                </a:lnTo>
                <a:lnTo>
                  <a:pt x="1880139" y="199144"/>
                </a:lnTo>
                <a:lnTo>
                  <a:pt x="1931302" y="197001"/>
                </a:lnTo>
                <a:lnTo>
                  <a:pt x="1982510" y="195589"/>
                </a:lnTo>
                <a:lnTo>
                  <a:pt x="2033706" y="194906"/>
                </a:lnTo>
                <a:lnTo>
                  <a:pt x="2084830" y="194945"/>
                </a:lnTo>
                <a:lnTo>
                  <a:pt x="2135826" y="195704"/>
                </a:lnTo>
                <a:lnTo>
                  <a:pt x="2186635" y="197179"/>
                </a:lnTo>
                <a:lnTo>
                  <a:pt x="2237200" y="199365"/>
                </a:lnTo>
                <a:lnTo>
                  <a:pt x="2287463" y="202259"/>
                </a:lnTo>
                <a:lnTo>
                  <a:pt x="2337366" y="205856"/>
                </a:lnTo>
                <a:lnTo>
                  <a:pt x="2386851" y="210152"/>
                </a:lnTo>
                <a:lnTo>
                  <a:pt x="2435861" y="215144"/>
                </a:lnTo>
                <a:lnTo>
                  <a:pt x="2484337" y="220826"/>
                </a:lnTo>
                <a:lnTo>
                  <a:pt x="2532221" y="227197"/>
                </a:lnTo>
                <a:lnTo>
                  <a:pt x="2579457" y="234250"/>
                </a:lnTo>
                <a:lnTo>
                  <a:pt x="2625985" y="241982"/>
                </a:lnTo>
                <a:lnTo>
                  <a:pt x="2671748" y="250390"/>
                </a:lnTo>
                <a:lnTo>
                  <a:pt x="2716688" y="259469"/>
                </a:lnTo>
                <a:lnTo>
                  <a:pt x="2745599" y="241072"/>
                </a:lnTo>
                <a:lnTo>
                  <a:pt x="2810598" y="206743"/>
                </a:lnTo>
                <a:lnTo>
                  <a:pt x="2846451" y="190836"/>
                </a:lnTo>
                <a:lnTo>
                  <a:pt x="2884382" y="175784"/>
                </a:lnTo>
                <a:lnTo>
                  <a:pt x="2924274" y="161602"/>
                </a:lnTo>
                <a:lnTo>
                  <a:pt x="2966009" y="148301"/>
                </a:lnTo>
                <a:lnTo>
                  <a:pt x="3009469" y="135895"/>
                </a:lnTo>
                <a:lnTo>
                  <a:pt x="3054537" y="124397"/>
                </a:lnTo>
                <a:lnTo>
                  <a:pt x="3101094" y="113820"/>
                </a:lnTo>
                <a:lnTo>
                  <a:pt x="3149023" y="104177"/>
                </a:lnTo>
                <a:lnTo>
                  <a:pt x="3198205" y="95481"/>
                </a:lnTo>
                <a:lnTo>
                  <a:pt x="3248524" y="87745"/>
                </a:lnTo>
                <a:lnTo>
                  <a:pt x="3299862" y="80982"/>
                </a:lnTo>
                <a:lnTo>
                  <a:pt x="3352100" y="75205"/>
                </a:lnTo>
                <a:lnTo>
                  <a:pt x="3405121" y="70428"/>
                </a:lnTo>
                <a:lnTo>
                  <a:pt x="3458807" y="66662"/>
                </a:lnTo>
                <a:lnTo>
                  <a:pt x="3513040" y="63922"/>
                </a:lnTo>
                <a:lnTo>
                  <a:pt x="3567703" y="62219"/>
                </a:lnTo>
                <a:lnTo>
                  <a:pt x="3622677" y="61568"/>
                </a:lnTo>
                <a:lnTo>
                  <a:pt x="3677845" y="61982"/>
                </a:lnTo>
                <a:lnTo>
                  <a:pt x="3733090" y="63472"/>
                </a:lnTo>
                <a:lnTo>
                  <a:pt x="3788293" y="66053"/>
                </a:lnTo>
                <a:lnTo>
                  <a:pt x="3843336" y="69737"/>
                </a:lnTo>
                <a:lnTo>
                  <a:pt x="3898102" y="74537"/>
                </a:lnTo>
                <a:lnTo>
                  <a:pt x="3952473" y="80467"/>
                </a:lnTo>
                <a:lnTo>
                  <a:pt x="4006331" y="87540"/>
                </a:lnTo>
                <a:lnTo>
                  <a:pt x="4059558" y="95767"/>
                </a:lnTo>
                <a:lnTo>
                  <a:pt x="4112037" y="105164"/>
                </a:lnTo>
                <a:lnTo>
                  <a:pt x="4163955" y="115840"/>
                </a:lnTo>
                <a:lnTo>
                  <a:pt x="4214013" y="127571"/>
                </a:lnTo>
                <a:lnTo>
                  <a:pt x="4262091" y="140313"/>
                </a:lnTo>
                <a:lnTo>
                  <a:pt x="4308065" y="154025"/>
                </a:lnTo>
                <a:lnTo>
                  <a:pt x="4351813" y="168664"/>
                </a:lnTo>
                <a:lnTo>
                  <a:pt x="4380627" y="149529"/>
                </a:lnTo>
                <a:lnTo>
                  <a:pt x="4447661" y="114398"/>
                </a:lnTo>
                <a:lnTo>
                  <a:pt x="4485497" y="98448"/>
                </a:lnTo>
                <a:lnTo>
                  <a:pt x="4525958" y="83605"/>
                </a:lnTo>
                <a:lnTo>
                  <a:pt x="4568852" y="69892"/>
                </a:lnTo>
                <a:lnTo>
                  <a:pt x="4613986" y="57333"/>
                </a:lnTo>
                <a:lnTo>
                  <a:pt x="4661170" y="45951"/>
                </a:lnTo>
                <a:lnTo>
                  <a:pt x="4710211" y="35768"/>
                </a:lnTo>
                <a:lnTo>
                  <a:pt x="4760918" y="26807"/>
                </a:lnTo>
                <a:lnTo>
                  <a:pt x="4813100" y="19092"/>
                </a:lnTo>
                <a:lnTo>
                  <a:pt x="4866565" y="12645"/>
                </a:lnTo>
                <a:lnTo>
                  <a:pt x="4921120" y="7489"/>
                </a:lnTo>
                <a:lnTo>
                  <a:pt x="4976575" y="3647"/>
                </a:lnTo>
                <a:lnTo>
                  <a:pt x="5032738" y="1143"/>
                </a:lnTo>
                <a:lnTo>
                  <a:pt x="5089417" y="0"/>
                </a:lnTo>
                <a:lnTo>
                  <a:pt x="5146421" y="239"/>
                </a:lnTo>
                <a:lnTo>
                  <a:pt x="5203558" y="1885"/>
                </a:lnTo>
                <a:lnTo>
                  <a:pt x="5260636" y="4960"/>
                </a:lnTo>
                <a:lnTo>
                  <a:pt x="5317463" y="9487"/>
                </a:lnTo>
                <a:lnTo>
                  <a:pt x="5373848" y="15489"/>
                </a:lnTo>
                <a:lnTo>
                  <a:pt x="5429600" y="22990"/>
                </a:lnTo>
                <a:lnTo>
                  <a:pt x="5484526" y="32012"/>
                </a:lnTo>
                <a:lnTo>
                  <a:pt x="5540994" y="43187"/>
                </a:lnTo>
                <a:lnTo>
                  <a:pt x="5594805" y="55841"/>
                </a:lnTo>
                <a:lnTo>
                  <a:pt x="5645737" y="69905"/>
                </a:lnTo>
                <a:lnTo>
                  <a:pt x="5693568" y="85314"/>
                </a:lnTo>
                <a:lnTo>
                  <a:pt x="5738077" y="102000"/>
                </a:lnTo>
                <a:lnTo>
                  <a:pt x="5779039" y="119896"/>
                </a:lnTo>
                <a:lnTo>
                  <a:pt x="5817371" y="104591"/>
                </a:lnTo>
                <a:lnTo>
                  <a:pt x="5857682" y="90317"/>
                </a:lnTo>
                <a:lnTo>
                  <a:pt x="5899833" y="77078"/>
                </a:lnTo>
                <a:lnTo>
                  <a:pt x="5943686" y="64878"/>
                </a:lnTo>
                <a:lnTo>
                  <a:pt x="5989103" y="53721"/>
                </a:lnTo>
                <a:lnTo>
                  <a:pt x="6035946" y="43611"/>
                </a:lnTo>
                <a:lnTo>
                  <a:pt x="6084075" y="34553"/>
                </a:lnTo>
                <a:lnTo>
                  <a:pt x="6133351" y="26551"/>
                </a:lnTo>
                <a:lnTo>
                  <a:pt x="6183638" y="19608"/>
                </a:lnTo>
                <a:lnTo>
                  <a:pt x="6234796" y="13730"/>
                </a:lnTo>
                <a:lnTo>
                  <a:pt x="6286686" y="8919"/>
                </a:lnTo>
                <a:lnTo>
                  <a:pt x="6339170" y="5182"/>
                </a:lnTo>
                <a:lnTo>
                  <a:pt x="6392109" y="2521"/>
                </a:lnTo>
                <a:lnTo>
                  <a:pt x="6445366" y="940"/>
                </a:lnTo>
                <a:lnTo>
                  <a:pt x="6498801" y="445"/>
                </a:lnTo>
                <a:lnTo>
                  <a:pt x="6552276" y="1039"/>
                </a:lnTo>
                <a:lnTo>
                  <a:pt x="6605653" y="2726"/>
                </a:lnTo>
                <a:lnTo>
                  <a:pt x="6658792" y="5511"/>
                </a:lnTo>
                <a:lnTo>
                  <a:pt x="6711556" y="9397"/>
                </a:lnTo>
                <a:lnTo>
                  <a:pt x="6763805" y="14390"/>
                </a:lnTo>
                <a:lnTo>
                  <a:pt x="6815403" y="20492"/>
                </a:lnTo>
                <a:lnTo>
                  <a:pt x="6866208" y="27709"/>
                </a:lnTo>
                <a:lnTo>
                  <a:pt x="6916085" y="36044"/>
                </a:lnTo>
                <a:lnTo>
                  <a:pt x="6964893" y="45502"/>
                </a:lnTo>
                <a:lnTo>
                  <a:pt x="7012494" y="56086"/>
                </a:lnTo>
                <a:lnTo>
                  <a:pt x="7058750" y="67802"/>
                </a:lnTo>
                <a:lnTo>
                  <a:pt x="7103522" y="80653"/>
                </a:lnTo>
                <a:lnTo>
                  <a:pt x="7163332" y="100578"/>
                </a:lnTo>
                <a:lnTo>
                  <a:pt x="7217832" y="122162"/>
                </a:lnTo>
                <a:lnTo>
                  <a:pt x="7266800" y="145263"/>
                </a:lnTo>
                <a:lnTo>
                  <a:pt x="7310009" y="169743"/>
                </a:lnTo>
                <a:lnTo>
                  <a:pt x="7347235" y="195461"/>
                </a:lnTo>
                <a:lnTo>
                  <a:pt x="7378253" y="222278"/>
                </a:lnTo>
                <a:lnTo>
                  <a:pt x="7420768" y="278646"/>
                </a:lnTo>
                <a:lnTo>
                  <a:pt x="7491180" y="286544"/>
                </a:lnTo>
                <a:lnTo>
                  <a:pt x="7558913" y="296076"/>
                </a:lnTo>
                <a:lnTo>
                  <a:pt x="7623844" y="307162"/>
                </a:lnTo>
                <a:lnTo>
                  <a:pt x="7685850" y="319726"/>
                </a:lnTo>
                <a:lnTo>
                  <a:pt x="7744809" y="333691"/>
                </a:lnTo>
                <a:lnTo>
                  <a:pt x="7800599" y="348979"/>
                </a:lnTo>
                <a:lnTo>
                  <a:pt x="7853096" y="365512"/>
                </a:lnTo>
                <a:lnTo>
                  <a:pt x="7902179" y="383214"/>
                </a:lnTo>
                <a:lnTo>
                  <a:pt x="7947724" y="402007"/>
                </a:lnTo>
                <a:lnTo>
                  <a:pt x="7989609" y="421813"/>
                </a:lnTo>
                <a:lnTo>
                  <a:pt x="8027712" y="442556"/>
                </a:lnTo>
                <a:lnTo>
                  <a:pt x="8061910" y="464158"/>
                </a:lnTo>
                <a:lnTo>
                  <a:pt x="8118101" y="509630"/>
                </a:lnTo>
                <a:lnTo>
                  <a:pt x="8157200" y="557609"/>
                </a:lnTo>
                <a:lnTo>
                  <a:pt x="8178229" y="607478"/>
                </a:lnTo>
                <a:lnTo>
                  <a:pt x="8181660" y="632927"/>
                </a:lnTo>
                <a:lnTo>
                  <a:pt x="8180206" y="658617"/>
                </a:lnTo>
                <a:lnTo>
                  <a:pt x="8162150" y="710407"/>
                </a:lnTo>
                <a:lnTo>
                  <a:pt x="8135205" y="748780"/>
                </a:lnTo>
                <a:lnTo>
                  <a:pt x="8097932" y="785249"/>
                </a:lnTo>
                <a:lnTo>
                  <a:pt x="8143093" y="807761"/>
                </a:lnTo>
                <a:lnTo>
                  <a:pt x="8184074" y="830899"/>
                </a:lnTo>
                <a:lnTo>
                  <a:pt x="8220900" y="854599"/>
                </a:lnTo>
                <a:lnTo>
                  <a:pt x="8253591" y="878800"/>
                </a:lnTo>
                <a:lnTo>
                  <a:pt x="8306662" y="928453"/>
                </a:lnTo>
                <a:lnTo>
                  <a:pt x="8343471" y="979362"/>
                </a:lnTo>
                <a:lnTo>
                  <a:pt x="8364196" y="1031028"/>
                </a:lnTo>
                <a:lnTo>
                  <a:pt x="8369020" y="1082955"/>
                </a:lnTo>
                <a:lnTo>
                  <a:pt x="8365526" y="1108861"/>
                </a:lnTo>
                <a:lnTo>
                  <a:pt x="8346837" y="1160245"/>
                </a:lnTo>
                <a:lnTo>
                  <a:pt x="8312699" y="1210646"/>
                </a:lnTo>
                <a:lnTo>
                  <a:pt x="8263294" y="1259566"/>
                </a:lnTo>
                <a:lnTo>
                  <a:pt x="8232923" y="1283315"/>
                </a:lnTo>
                <a:lnTo>
                  <a:pt x="8198802" y="1306507"/>
                </a:lnTo>
                <a:lnTo>
                  <a:pt x="8160955" y="1329080"/>
                </a:lnTo>
                <a:lnTo>
                  <a:pt x="8119405" y="1350972"/>
                </a:lnTo>
                <a:lnTo>
                  <a:pt x="8074173" y="1372120"/>
                </a:lnTo>
                <a:lnTo>
                  <a:pt x="8025282" y="1392463"/>
                </a:lnTo>
                <a:lnTo>
                  <a:pt x="7972756" y="1411938"/>
                </a:lnTo>
                <a:lnTo>
                  <a:pt x="7916617" y="1430483"/>
                </a:lnTo>
                <a:lnTo>
                  <a:pt x="7856886" y="1448036"/>
                </a:lnTo>
                <a:lnTo>
                  <a:pt x="7811549" y="1460047"/>
                </a:lnTo>
                <a:lnTo>
                  <a:pt x="7764928" y="1471319"/>
                </a:lnTo>
                <a:lnTo>
                  <a:pt x="7717097" y="1481842"/>
                </a:lnTo>
                <a:lnTo>
                  <a:pt x="7668127" y="1491606"/>
                </a:lnTo>
                <a:lnTo>
                  <a:pt x="7618089" y="1500600"/>
                </a:lnTo>
                <a:lnTo>
                  <a:pt x="7567057" y="1508812"/>
                </a:lnTo>
                <a:lnTo>
                  <a:pt x="7515100" y="1516233"/>
                </a:lnTo>
                <a:lnTo>
                  <a:pt x="7462293" y="1522852"/>
                </a:lnTo>
                <a:lnTo>
                  <a:pt x="7408705" y="1528657"/>
                </a:lnTo>
                <a:lnTo>
                  <a:pt x="7354410" y="1533639"/>
                </a:lnTo>
                <a:lnTo>
                  <a:pt x="7299479" y="1537787"/>
                </a:lnTo>
                <a:lnTo>
                  <a:pt x="7243984" y="1541089"/>
                </a:lnTo>
                <a:lnTo>
                  <a:pt x="7241395" y="1565649"/>
                </a:lnTo>
                <a:lnTo>
                  <a:pt x="7224337" y="1613526"/>
                </a:lnTo>
                <a:lnTo>
                  <a:pt x="7192226" y="1659464"/>
                </a:lnTo>
                <a:lnTo>
                  <a:pt x="7146008" y="1703129"/>
                </a:lnTo>
                <a:lnTo>
                  <a:pt x="7086627" y="1744187"/>
                </a:lnTo>
                <a:lnTo>
                  <a:pt x="7052295" y="1763634"/>
                </a:lnTo>
                <a:lnTo>
                  <a:pt x="7015027" y="1782303"/>
                </a:lnTo>
                <a:lnTo>
                  <a:pt x="6974940" y="1800152"/>
                </a:lnTo>
                <a:lnTo>
                  <a:pt x="6932153" y="1817141"/>
                </a:lnTo>
                <a:lnTo>
                  <a:pt x="6886784" y="1833227"/>
                </a:lnTo>
                <a:lnTo>
                  <a:pt x="6838950" y="1848367"/>
                </a:lnTo>
                <a:lnTo>
                  <a:pt x="6788771" y="1862522"/>
                </a:lnTo>
                <a:lnTo>
                  <a:pt x="6736363" y="1875647"/>
                </a:lnTo>
                <a:lnTo>
                  <a:pt x="6681845" y="1887702"/>
                </a:lnTo>
                <a:lnTo>
                  <a:pt x="6625335" y="1898645"/>
                </a:lnTo>
                <a:lnTo>
                  <a:pt x="6566951" y="1908434"/>
                </a:lnTo>
                <a:lnTo>
                  <a:pt x="6506812" y="1917027"/>
                </a:lnTo>
                <a:lnTo>
                  <a:pt x="6445035" y="1924382"/>
                </a:lnTo>
                <a:lnTo>
                  <a:pt x="6381738" y="1930458"/>
                </a:lnTo>
                <a:lnTo>
                  <a:pt x="6317040" y="1935212"/>
                </a:lnTo>
                <a:lnTo>
                  <a:pt x="6251058" y="1938602"/>
                </a:lnTo>
                <a:lnTo>
                  <a:pt x="6183911" y="1940588"/>
                </a:lnTo>
                <a:lnTo>
                  <a:pt x="6115716" y="1941126"/>
                </a:lnTo>
                <a:lnTo>
                  <a:pt x="6064197" y="1940550"/>
                </a:lnTo>
                <a:lnTo>
                  <a:pt x="6012940" y="1939124"/>
                </a:lnTo>
                <a:lnTo>
                  <a:pt x="5962025" y="1936858"/>
                </a:lnTo>
                <a:lnTo>
                  <a:pt x="5911529" y="1933758"/>
                </a:lnTo>
                <a:lnTo>
                  <a:pt x="5861530" y="1929834"/>
                </a:lnTo>
                <a:lnTo>
                  <a:pt x="5812107" y="1925093"/>
                </a:lnTo>
                <a:lnTo>
                  <a:pt x="5763338" y="1919543"/>
                </a:lnTo>
                <a:lnTo>
                  <a:pt x="5715300" y="1913193"/>
                </a:lnTo>
                <a:lnTo>
                  <a:pt x="5668071" y="1906051"/>
                </a:lnTo>
                <a:lnTo>
                  <a:pt x="5621731" y="1898124"/>
                </a:lnTo>
                <a:lnTo>
                  <a:pt x="5576356" y="1889421"/>
                </a:lnTo>
                <a:lnTo>
                  <a:pt x="5532024" y="1879951"/>
                </a:lnTo>
                <a:lnTo>
                  <a:pt x="5512845" y="1901085"/>
                </a:lnTo>
                <a:lnTo>
                  <a:pt x="5467155" y="1941697"/>
                </a:lnTo>
                <a:lnTo>
                  <a:pt x="5412209" y="1980001"/>
                </a:lnTo>
                <a:lnTo>
                  <a:pt x="5348634" y="2015875"/>
                </a:lnTo>
                <a:lnTo>
                  <a:pt x="5313807" y="2032863"/>
                </a:lnTo>
                <a:lnTo>
                  <a:pt x="5277057" y="2049198"/>
                </a:lnTo>
                <a:lnTo>
                  <a:pt x="5238463" y="2064865"/>
                </a:lnTo>
                <a:lnTo>
                  <a:pt x="5198102" y="2079850"/>
                </a:lnTo>
                <a:lnTo>
                  <a:pt x="5156055" y="2094136"/>
                </a:lnTo>
                <a:lnTo>
                  <a:pt x="5112397" y="2107708"/>
                </a:lnTo>
                <a:lnTo>
                  <a:pt x="5067209" y="2120552"/>
                </a:lnTo>
                <a:lnTo>
                  <a:pt x="5020567" y="2132653"/>
                </a:lnTo>
                <a:lnTo>
                  <a:pt x="4972551" y="2143994"/>
                </a:lnTo>
                <a:lnTo>
                  <a:pt x="4923238" y="2154562"/>
                </a:lnTo>
                <a:lnTo>
                  <a:pt x="4872707" y="2164340"/>
                </a:lnTo>
                <a:lnTo>
                  <a:pt x="4821036" y="2173315"/>
                </a:lnTo>
                <a:lnTo>
                  <a:pt x="4768304" y="2181470"/>
                </a:lnTo>
                <a:lnTo>
                  <a:pt x="4714587" y="2188790"/>
                </a:lnTo>
                <a:lnTo>
                  <a:pt x="4659966" y="2195261"/>
                </a:lnTo>
                <a:lnTo>
                  <a:pt x="4604518" y="2200867"/>
                </a:lnTo>
                <a:lnTo>
                  <a:pt x="4548321" y="2205593"/>
                </a:lnTo>
                <a:lnTo>
                  <a:pt x="4491454" y="2209424"/>
                </a:lnTo>
                <a:lnTo>
                  <a:pt x="4433994" y="2212345"/>
                </a:lnTo>
                <a:lnTo>
                  <a:pt x="4376021" y="2214341"/>
                </a:lnTo>
                <a:lnTo>
                  <a:pt x="4317612" y="2215396"/>
                </a:lnTo>
                <a:lnTo>
                  <a:pt x="4258845" y="2215496"/>
                </a:lnTo>
                <a:lnTo>
                  <a:pt x="4199800" y="2214624"/>
                </a:lnTo>
                <a:lnTo>
                  <a:pt x="4140553" y="2212767"/>
                </a:lnTo>
                <a:lnTo>
                  <a:pt x="4081184" y="2209909"/>
                </a:lnTo>
                <a:lnTo>
                  <a:pt x="4021770" y="2206035"/>
                </a:lnTo>
                <a:lnTo>
                  <a:pt x="3962390" y="2201129"/>
                </a:lnTo>
                <a:lnTo>
                  <a:pt x="3903122" y="2195177"/>
                </a:lnTo>
                <a:lnTo>
                  <a:pt x="3845775" y="2188372"/>
                </a:lnTo>
                <a:lnTo>
                  <a:pt x="3789556" y="2180646"/>
                </a:lnTo>
                <a:lnTo>
                  <a:pt x="3734541" y="2172019"/>
                </a:lnTo>
                <a:lnTo>
                  <a:pt x="3680804" y="2162510"/>
                </a:lnTo>
                <a:lnTo>
                  <a:pt x="3628421" y="2152141"/>
                </a:lnTo>
                <a:lnTo>
                  <a:pt x="3577468" y="2140932"/>
                </a:lnTo>
                <a:lnTo>
                  <a:pt x="3528019" y="2128903"/>
                </a:lnTo>
                <a:lnTo>
                  <a:pt x="3480149" y="2116074"/>
                </a:lnTo>
                <a:lnTo>
                  <a:pt x="3433935" y="2102466"/>
                </a:lnTo>
                <a:lnTo>
                  <a:pt x="3389450" y="2088099"/>
                </a:lnTo>
                <a:lnTo>
                  <a:pt x="3346770" y="2072994"/>
                </a:lnTo>
                <a:lnTo>
                  <a:pt x="3305971" y="2057170"/>
                </a:lnTo>
                <a:lnTo>
                  <a:pt x="3267126" y="2040648"/>
                </a:lnTo>
                <a:lnTo>
                  <a:pt x="3230313" y="2023449"/>
                </a:lnTo>
                <a:lnTo>
                  <a:pt x="3195605" y="2005592"/>
                </a:lnTo>
                <a:lnTo>
                  <a:pt x="3144756" y="2016175"/>
                </a:lnTo>
                <a:lnTo>
                  <a:pt x="3093248" y="2025959"/>
                </a:lnTo>
                <a:lnTo>
                  <a:pt x="3041137" y="2034948"/>
                </a:lnTo>
                <a:lnTo>
                  <a:pt x="2988481" y="2043149"/>
                </a:lnTo>
                <a:lnTo>
                  <a:pt x="2935336" y="2050566"/>
                </a:lnTo>
                <a:lnTo>
                  <a:pt x="2881760" y="2057204"/>
                </a:lnTo>
                <a:lnTo>
                  <a:pt x="2827809" y="2063068"/>
                </a:lnTo>
                <a:lnTo>
                  <a:pt x="2773540" y="2068164"/>
                </a:lnTo>
                <a:lnTo>
                  <a:pt x="2719011" y="2072496"/>
                </a:lnTo>
                <a:lnTo>
                  <a:pt x="2664278" y="2076070"/>
                </a:lnTo>
                <a:lnTo>
                  <a:pt x="2609398" y="2078891"/>
                </a:lnTo>
                <a:lnTo>
                  <a:pt x="2554429" y="2080964"/>
                </a:lnTo>
                <a:lnTo>
                  <a:pt x="2499426" y="2082295"/>
                </a:lnTo>
                <a:lnTo>
                  <a:pt x="2444448" y="2082887"/>
                </a:lnTo>
                <a:lnTo>
                  <a:pt x="2389550" y="2082747"/>
                </a:lnTo>
                <a:lnTo>
                  <a:pt x="2334790" y="2081880"/>
                </a:lnTo>
                <a:lnTo>
                  <a:pt x="2280225" y="2080290"/>
                </a:lnTo>
                <a:lnTo>
                  <a:pt x="2225912" y="2077983"/>
                </a:lnTo>
                <a:lnTo>
                  <a:pt x="2171907" y="2074964"/>
                </a:lnTo>
                <a:lnTo>
                  <a:pt x="2118268" y="2071238"/>
                </a:lnTo>
                <a:lnTo>
                  <a:pt x="2065051" y="2066810"/>
                </a:lnTo>
                <a:lnTo>
                  <a:pt x="2012315" y="2061686"/>
                </a:lnTo>
                <a:lnTo>
                  <a:pt x="1960114" y="2055870"/>
                </a:lnTo>
                <a:lnTo>
                  <a:pt x="1908507" y="2049368"/>
                </a:lnTo>
                <a:lnTo>
                  <a:pt x="1857550" y="2042185"/>
                </a:lnTo>
                <a:lnTo>
                  <a:pt x="1807300" y="2034326"/>
                </a:lnTo>
                <a:lnTo>
                  <a:pt x="1757815" y="2025795"/>
                </a:lnTo>
                <a:lnTo>
                  <a:pt x="1709150" y="2016599"/>
                </a:lnTo>
                <a:lnTo>
                  <a:pt x="1661364" y="2006742"/>
                </a:lnTo>
                <a:lnTo>
                  <a:pt x="1614513" y="1996230"/>
                </a:lnTo>
                <a:lnTo>
                  <a:pt x="1568654" y="1985067"/>
                </a:lnTo>
                <a:lnTo>
                  <a:pt x="1523843" y="1973259"/>
                </a:lnTo>
                <a:lnTo>
                  <a:pt x="1480138" y="1960811"/>
                </a:lnTo>
                <a:lnTo>
                  <a:pt x="1437596" y="1947728"/>
                </a:lnTo>
                <a:lnTo>
                  <a:pt x="1396274" y="1934015"/>
                </a:lnTo>
                <a:lnTo>
                  <a:pt x="1356229" y="1919677"/>
                </a:lnTo>
                <a:lnTo>
                  <a:pt x="1317517" y="1904720"/>
                </a:lnTo>
                <a:lnTo>
                  <a:pt x="1280195" y="1889148"/>
                </a:lnTo>
                <a:lnTo>
                  <a:pt x="1244321" y="1872967"/>
                </a:lnTo>
                <a:lnTo>
                  <a:pt x="1209951" y="1856182"/>
                </a:lnTo>
                <a:lnTo>
                  <a:pt x="1145952" y="1820819"/>
                </a:lnTo>
                <a:lnTo>
                  <a:pt x="1130204" y="1811091"/>
                </a:lnTo>
                <a:lnTo>
                  <a:pt x="1064424" y="1812949"/>
                </a:lnTo>
                <a:lnTo>
                  <a:pt x="999446" y="1812979"/>
                </a:lnTo>
                <a:lnTo>
                  <a:pt x="935479" y="1811242"/>
                </a:lnTo>
                <a:lnTo>
                  <a:pt x="872731" y="1807797"/>
                </a:lnTo>
                <a:lnTo>
                  <a:pt x="811409" y="1802702"/>
                </a:lnTo>
                <a:lnTo>
                  <a:pt x="751723" y="1796018"/>
                </a:lnTo>
                <a:lnTo>
                  <a:pt x="693879" y="1787802"/>
                </a:lnTo>
                <a:lnTo>
                  <a:pt x="638085" y="1778114"/>
                </a:lnTo>
                <a:lnTo>
                  <a:pt x="584551" y="1767014"/>
                </a:lnTo>
                <a:lnTo>
                  <a:pt x="533483" y="1754560"/>
                </a:lnTo>
                <a:lnTo>
                  <a:pt x="485090" y="1740811"/>
                </a:lnTo>
                <a:lnTo>
                  <a:pt x="439580" y="1725827"/>
                </a:lnTo>
                <a:lnTo>
                  <a:pt x="397161" y="1709667"/>
                </a:lnTo>
                <a:lnTo>
                  <a:pt x="358041" y="1692390"/>
                </a:lnTo>
                <a:lnTo>
                  <a:pt x="322427" y="1674055"/>
                </a:lnTo>
                <a:lnTo>
                  <a:pt x="262552" y="1634448"/>
                </a:lnTo>
                <a:lnTo>
                  <a:pt x="219201" y="1591319"/>
                </a:lnTo>
                <a:lnTo>
                  <a:pt x="194037" y="1545140"/>
                </a:lnTo>
                <a:lnTo>
                  <a:pt x="188300" y="1511922"/>
                </a:lnTo>
                <a:lnTo>
                  <a:pt x="192636" y="1478973"/>
                </a:lnTo>
                <a:lnTo>
                  <a:pt x="230511" y="1414994"/>
                </a:lnTo>
                <a:lnTo>
                  <a:pt x="263542" y="1384518"/>
                </a:lnTo>
                <a:lnTo>
                  <a:pt x="305629" y="1355420"/>
                </a:lnTo>
                <a:lnTo>
                  <a:pt x="356519" y="1327978"/>
                </a:lnTo>
                <a:lnTo>
                  <a:pt x="415956" y="1302469"/>
                </a:lnTo>
                <a:lnTo>
                  <a:pt x="351667" y="1287375"/>
                </a:lnTo>
                <a:lnTo>
                  <a:pt x="292411" y="1270547"/>
                </a:lnTo>
                <a:lnTo>
                  <a:pt x="238293" y="1252132"/>
                </a:lnTo>
                <a:lnTo>
                  <a:pt x="189421" y="1232276"/>
                </a:lnTo>
                <a:lnTo>
                  <a:pt x="145900" y="1211128"/>
                </a:lnTo>
                <a:lnTo>
                  <a:pt x="107836" y="1188833"/>
                </a:lnTo>
                <a:lnTo>
                  <a:pt x="75335" y="1165539"/>
                </a:lnTo>
                <a:lnTo>
                  <a:pt x="27449" y="1116544"/>
                </a:lnTo>
                <a:lnTo>
                  <a:pt x="3091" y="1065318"/>
                </a:lnTo>
                <a:lnTo>
                  <a:pt x="0" y="1039236"/>
                </a:lnTo>
                <a:lnTo>
                  <a:pt x="3109" y="1013038"/>
                </a:lnTo>
                <a:lnTo>
                  <a:pt x="28352" y="960882"/>
                </a:lnTo>
                <a:lnTo>
                  <a:pt x="79670" y="910025"/>
                </a:lnTo>
                <a:lnTo>
                  <a:pt x="115373" y="885452"/>
                </a:lnTo>
                <a:lnTo>
                  <a:pt x="184823" y="848847"/>
                </a:lnTo>
                <a:lnTo>
                  <a:pt x="224482" y="832177"/>
                </a:lnTo>
                <a:lnTo>
                  <a:pt x="267165" y="816655"/>
                </a:lnTo>
                <a:lnTo>
                  <a:pt x="312674" y="802329"/>
                </a:lnTo>
                <a:lnTo>
                  <a:pt x="360808" y="789246"/>
                </a:lnTo>
                <a:lnTo>
                  <a:pt x="411368" y="777452"/>
                </a:lnTo>
                <a:lnTo>
                  <a:pt x="464156" y="766993"/>
                </a:lnTo>
                <a:lnTo>
                  <a:pt x="518973" y="757915"/>
                </a:lnTo>
                <a:lnTo>
                  <a:pt x="575618" y="750266"/>
                </a:lnTo>
                <a:lnTo>
                  <a:pt x="633894" y="744092"/>
                </a:lnTo>
                <a:lnTo>
                  <a:pt x="693600" y="739439"/>
                </a:lnTo>
                <a:lnTo>
                  <a:pt x="754538" y="736354"/>
                </a:lnTo>
                <a:lnTo>
                  <a:pt x="761650" y="729369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6580" y="4546602"/>
            <a:ext cx="7678420" cy="1899285"/>
          </a:xfrm>
          <a:custGeom>
            <a:avLst/>
            <a:gdLst/>
            <a:ahLst/>
            <a:cxnLst/>
            <a:rect l="l" t="t" r="r" b="b"/>
            <a:pathLst>
              <a:path w="7678420" h="1899285">
                <a:moveTo>
                  <a:pt x="92328" y="1157846"/>
                </a:moveTo>
                <a:lnTo>
                  <a:pt x="0" y="1183640"/>
                </a:lnTo>
                <a:lnTo>
                  <a:pt x="75946" y="1242009"/>
                </a:lnTo>
                <a:lnTo>
                  <a:pt x="62603" y="1210012"/>
                </a:lnTo>
                <a:lnTo>
                  <a:pt x="53340" y="1208532"/>
                </a:lnTo>
                <a:lnTo>
                  <a:pt x="58800" y="1180477"/>
                </a:lnTo>
                <a:lnTo>
                  <a:pt x="69979" y="1180477"/>
                </a:lnTo>
                <a:lnTo>
                  <a:pt x="92328" y="1157846"/>
                </a:lnTo>
                <a:close/>
              </a:path>
              <a:path w="7678420" h="1899285">
                <a:moveTo>
                  <a:pt x="68454" y="1182021"/>
                </a:moveTo>
                <a:lnTo>
                  <a:pt x="56134" y="1194498"/>
                </a:lnTo>
                <a:lnTo>
                  <a:pt x="62603" y="1210012"/>
                </a:lnTo>
                <a:lnTo>
                  <a:pt x="113156" y="1218095"/>
                </a:lnTo>
                <a:lnTo>
                  <a:pt x="173609" y="1225867"/>
                </a:lnTo>
                <a:lnTo>
                  <a:pt x="235457" y="1231900"/>
                </a:lnTo>
                <a:lnTo>
                  <a:pt x="298323" y="1236294"/>
                </a:lnTo>
                <a:lnTo>
                  <a:pt x="361950" y="1238885"/>
                </a:lnTo>
                <a:lnTo>
                  <a:pt x="426212" y="1239735"/>
                </a:lnTo>
                <a:lnTo>
                  <a:pt x="490346" y="1238783"/>
                </a:lnTo>
                <a:lnTo>
                  <a:pt x="489978" y="1211160"/>
                </a:lnTo>
                <a:lnTo>
                  <a:pt x="425831" y="1211160"/>
                </a:lnTo>
                <a:lnTo>
                  <a:pt x="362457" y="1210310"/>
                </a:lnTo>
                <a:lnTo>
                  <a:pt x="299593" y="1207744"/>
                </a:lnTo>
                <a:lnTo>
                  <a:pt x="237490" y="1203388"/>
                </a:lnTo>
                <a:lnTo>
                  <a:pt x="176403" y="1197419"/>
                </a:lnTo>
                <a:lnTo>
                  <a:pt x="116840" y="1189761"/>
                </a:lnTo>
                <a:lnTo>
                  <a:pt x="68454" y="1182021"/>
                </a:lnTo>
                <a:close/>
              </a:path>
              <a:path w="7678420" h="1899285">
                <a:moveTo>
                  <a:pt x="489966" y="1210208"/>
                </a:moveTo>
                <a:lnTo>
                  <a:pt x="425831" y="1211160"/>
                </a:lnTo>
                <a:lnTo>
                  <a:pt x="489978" y="1211160"/>
                </a:lnTo>
                <a:lnTo>
                  <a:pt x="489966" y="1210208"/>
                </a:lnTo>
                <a:close/>
              </a:path>
              <a:path w="7678420" h="1899285">
                <a:moveTo>
                  <a:pt x="58800" y="1180477"/>
                </a:moveTo>
                <a:lnTo>
                  <a:pt x="53340" y="1208532"/>
                </a:lnTo>
                <a:lnTo>
                  <a:pt x="62603" y="1210012"/>
                </a:lnTo>
                <a:lnTo>
                  <a:pt x="56134" y="1194498"/>
                </a:lnTo>
                <a:lnTo>
                  <a:pt x="68454" y="1182021"/>
                </a:lnTo>
                <a:lnTo>
                  <a:pt x="58800" y="1180477"/>
                </a:lnTo>
                <a:close/>
              </a:path>
              <a:path w="7678420" h="1899285">
                <a:moveTo>
                  <a:pt x="69979" y="1180477"/>
                </a:moveTo>
                <a:lnTo>
                  <a:pt x="58800" y="1180477"/>
                </a:lnTo>
                <a:lnTo>
                  <a:pt x="68454" y="1182021"/>
                </a:lnTo>
                <a:lnTo>
                  <a:pt x="69979" y="1180477"/>
                </a:lnTo>
                <a:close/>
              </a:path>
              <a:path w="7678420" h="1899285">
                <a:moveTo>
                  <a:pt x="791463" y="1643646"/>
                </a:moveTo>
                <a:lnTo>
                  <a:pt x="708151" y="1691132"/>
                </a:lnTo>
                <a:lnTo>
                  <a:pt x="796036" y="1729244"/>
                </a:lnTo>
                <a:lnTo>
                  <a:pt x="775839" y="1702257"/>
                </a:lnTo>
                <a:lnTo>
                  <a:pt x="766318" y="1702257"/>
                </a:lnTo>
                <a:lnTo>
                  <a:pt x="764158" y="1673758"/>
                </a:lnTo>
                <a:lnTo>
                  <a:pt x="774073" y="1672992"/>
                </a:lnTo>
                <a:lnTo>
                  <a:pt x="791463" y="1643646"/>
                </a:lnTo>
                <a:close/>
              </a:path>
              <a:path w="7678420" h="1899285">
                <a:moveTo>
                  <a:pt x="765245" y="1688102"/>
                </a:moveTo>
                <a:lnTo>
                  <a:pt x="766318" y="1702257"/>
                </a:lnTo>
                <a:lnTo>
                  <a:pt x="775315" y="1701558"/>
                </a:lnTo>
                <a:lnTo>
                  <a:pt x="765245" y="1688102"/>
                </a:lnTo>
                <a:close/>
              </a:path>
              <a:path w="7678420" h="1899285">
                <a:moveTo>
                  <a:pt x="775315" y="1701558"/>
                </a:moveTo>
                <a:lnTo>
                  <a:pt x="766318" y="1702257"/>
                </a:lnTo>
                <a:lnTo>
                  <a:pt x="775839" y="1702257"/>
                </a:lnTo>
                <a:lnTo>
                  <a:pt x="775315" y="1701558"/>
                </a:lnTo>
                <a:close/>
              </a:path>
              <a:path w="7678420" h="1899285">
                <a:moveTo>
                  <a:pt x="920750" y="1657438"/>
                </a:moveTo>
                <a:lnTo>
                  <a:pt x="868552" y="1664195"/>
                </a:lnTo>
                <a:lnTo>
                  <a:pt x="815594" y="1669783"/>
                </a:lnTo>
                <a:lnTo>
                  <a:pt x="774073" y="1672992"/>
                </a:lnTo>
                <a:lnTo>
                  <a:pt x="765231" y="1687912"/>
                </a:lnTo>
                <a:lnTo>
                  <a:pt x="765245" y="1688102"/>
                </a:lnTo>
                <a:lnTo>
                  <a:pt x="775315" y="1701558"/>
                </a:lnTo>
                <a:lnTo>
                  <a:pt x="818642" y="1698193"/>
                </a:lnTo>
                <a:lnTo>
                  <a:pt x="872236" y="1692541"/>
                </a:lnTo>
                <a:lnTo>
                  <a:pt x="924432" y="1685772"/>
                </a:lnTo>
                <a:lnTo>
                  <a:pt x="920750" y="1657438"/>
                </a:lnTo>
                <a:close/>
              </a:path>
              <a:path w="7678420" h="1899285">
                <a:moveTo>
                  <a:pt x="774073" y="1672992"/>
                </a:moveTo>
                <a:lnTo>
                  <a:pt x="764158" y="1673758"/>
                </a:lnTo>
                <a:lnTo>
                  <a:pt x="765231" y="1687912"/>
                </a:lnTo>
                <a:lnTo>
                  <a:pt x="774073" y="1672992"/>
                </a:lnTo>
                <a:close/>
              </a:path>
              <a:path w="7678420" h="1899285">
                <a:moveTo>
                  <a:pt x="2702524" y="1828093"/>
                </a:moveTo>
                <a:lnTo>
                  <a:pt x="2685288" y="1833384"/>
                </a:lnTo>
                <a:lnTo>
                  <a:pt x="2683705" y="1849767"/>
                </a:lnTo>
                <a:lnTo>
                  <a:pt x="2691130" y="1855038"/>
                </a:lnTo>
                <a:lnTo>
                  <a:pt x="2708021" y="1866277"/>
                </a:lnTo>
                <a:lnTo>
                  <a:pt x="2725673" y="1877466"/>
                </a:lnTo>
                <a:lnTo>
                  <a:pt x="2744343" y="1888388"/>
                </a:lnTo>
                <a:lnTo>
                  <a:pt x="2763266" y="1898967"/>
                </a:lnTo>
                <a:lnTo>
                  <a:pt x="2777235" y="1874012"/>
                </a:lnTo>
                <a:lnTo>
                  <a:pt x="2758185" y="1863432"/>
                </a:lnTo>
                <a:lnTo>
                  <a:pt x="2740279" y="1852841"/>
                </a:lnTo>
                <a:lnTo>
                  <a:pt x="2723260" y="1842122"/>
                </a:lnTo>
                <a:lnTo>
                  <a:pt x="2707005" y="1831263"/>
                </a:lnTo>
                <a:lnTo>
                  <a:pt x="2702524" y="1828093"/>
                </a:lnTo>
                <a:close/>
              </a:path>
              <a:path w="7678420" h="1899285">
                <a:moveTo>
                  <a:pt x="2641092" y="1797240"/>
                </a:moveTo>
                <a:lnTo>
                  <a:pt x="2680335" y="1884654"/>
                </a:lnTo>
                <a:lnTo>
                  <a:pt x="2683705" y="1849767"/>
                </a:lnTo>
                <a:lnTo>
                  <a:pt x="2677033" y="1845030"/>
                </a:lnTo>
                <a:lnTo>
                  <a:pt x="2693543" y="1821738"/>
                </a:lnTo>
                <a:lnTo>
                  <a:pt x="2723227" y="1821738"/>
                </a:lnTo>
                <a:lnTo>
                  <a:pt x="2734564" y="1818259"/>
                </a:lnTo>
                <a:lnTo>
                  <a:pt x="2641092" y="1797240"/>
                </a:lnTo>
                <a:close/>
              </a:path>
              <a:path w="7678420" h="1899285">
                <a:moveTo>
                  <a:pt x="2685288" y="1833384"/>
                </a:moveTo>
                <a:lnTo>
                  <a:pt x="2677033" y="1845030"/>
                </a:lnTo>
                <a:lnTo>
                  <a:pt x="2683705" y="1849767"/>
                </a:lnTo>
                <a:lnTo>
                  <a:pt x="2685288" y="1833384"/>
                </a:lnTo>
                <a:close/>
              </a:path>
              <a:path w="7678420" h="1899285">
                <a:moveTo>
                  <a:pt x="2693543" y="1821738"/>
                </a:moveTo>
                <a:lnTo>
                  <a:pt x="2685288" y="1833384"/>
                </a:lnTo>
                <a:lnTo>
                  <a:pt x="2702524" y="1828093"/>
                </a:lnTo>
                <a:lnTo>
                  <a:pt x="2693543" y="1821738"/>
                </a:lnTo>
                <a:close/>
              </a:path>
              <a:path w="7678420" h="1899285">
                <a:moveTo>
                  <a:pt x="2723227" y="1821738"/>
                </a:moveTo>
                <a:lnTo>
                  <a:pt x="2693543" y="1821738"/>
                </a:lnTo>
                <a:lnTo>
                  <a:pt x="2702524" y="1828093"/>
                </a:lnTo>
                <a:lnTo>
                  <a:pt x="2723227" y="1821738"/>
                </a:lnTo>
                <a:close/>
              </a:path>
              <a:path w="7678420" h="1899285">
                <a:moveTo>
                  <a:pt x="5120894" y="1666938"/>
                </a:moveTo>
                <a:lnTo>
                  <a:pt x="5107940" y="1761896"/>
                </a:lnTo>
                <a:lnTo>
                  <a:pt x="5180028" y="1721739"/>
                </a:lnTo>
                <a:lnTo>
                  <a:pt x="5152644" y="1721739"/>
                </a:lnTo>
                <a:lnTo>
                  <a:pt x="5127752" y="1707667"/>
                </a:lnTo>
                <a:lnTo>
                  <a:pt x="5133039" y="1696990"/>
                </a:lnTo>
                <a:lnTo>
                  <a:pt x="5120894" y="1666938"/>
                </a:lnTo>
                <a:close/>
              </a:path>
              <a:path w="7678420" h="1899285">
                <a:moveTo>
                  <a:pt x="5140198" y="1714703"/>
                </a:moveTo>
                <a:lnTo>
                  <a:pt x="5152644" y="1721739"/>
                </a:lnTo>
                <a:lnTo>
                  <a:pt x="5153786" y="1719694"/>
                </a:lnTo>
                <a:lnTo>
                  <a:pt x="5156130" y="1714880"/>
                </a:lnTo>
                <a:lnTo>
                  <a:pt x="5140198" y="1714703"/>
                </a:lnTo>
                <a:close/>
              </a:path>
              <a:path w="7678420" h="1899285">
                <a:moveTo>
                  <a:pt x="5156130" y="1714880"/>
                </a:moveTo>
                <a:lnTo>
                  <a:pt x="5153786" y="1719694"/>
                </a:lnTo>
                <a:lnTo>
                  <a:pt x="5152644" y="1721739"/>
                </a:lnTo>
                <a:lnTo>
                  <a:pt x="5180028" y="1721739"/>
                </a:lnTo>
                <a:lnTo>
                  <a:pt x="5191633" y="1715274"/>
                </a:lnTo>
                <a:lnTo>
                  <a:pt x="5156130" y="1714880"/>
                </a:lnTo>
                <a:close/>
              </a:path>
              <a:path w="7678420" h="1899285">
                <a:moveTo>
                  <a:pt x="5145658" y="1660398"/>
                </a:moveTo>
                <a:lnTo>
                  <a:pt x="5142357" y="1672869"/>
                </a:lnTo>
                <a:lnTo>
                  <a:pt x="5138547" y="1684261"/>
                </a:lnTo>
                <a:lnTo>
                  <a:pt x="5133721" y="1695615"/>
                </a:lnTo>
                <a:lnTo>
                  <a:pt x="5133039" y="1696990"/>
                </a:lnTo>
                <a:lnTo>
                  <a:pt x="5140198" y="1714703"/>
                </a:lnTo>
                <a:lnTo>
                  <a:pt x="5170043" y="1680057"/>
                </a:lnTo>
                <a:lnTo>
                  <a:pt x="5173345" y="1667573"/>
                </a:lnTo>
                <a:lnTo>
                  <a:pt x="5145658" y="1660398"/>
                </a:lnTo>
                <a:close/>
              </a:path>
              <a:path w="7678420" h="1899285">
                <a:moveTo>
                  <a:pt x="5133039" y="1696990"/>
                </a:moveTo>
                <a:lnTo>
                  <a:pt x="5127752" y="1707667"/>
                </a:lnTo>
                <a:lnTo>
                  <a:pt x="5140198" y="1714703"/>
                </a:lnTo>
                <a:lnTo>
                  <a:pt x="5133039" y="1696990"/>
                </a:lnTo>
                <a:close/>
              </a:path>
              <a:path w="7678420" h="1899285">
                <a:moveTo>
                  <a:pt x="6757670" y="1347876"/>
                </a:moveTo>
                <a:lnTo>
                  <a:pt x="6814439" y="1425092"/>
                </a:lnTo>
                <a:lnTo>
                  <a:pt x="6830117" y="1373136"/>
                </a:lnTo>
                <a:lnTo>
                  <a:pt x="6791198" y="1373136"/>
                </a:lnTo>
                <a:lnTo>
                  <a:pt x="6785726" y="1360316"/>
                </a:lnTo>
                <a:lnTo>
                  <a:pt x="6757670" y="1347876"/>
                </a:lnTo>
                <a:close/>
              </a:path>
              <a:path w="7678420" h="1899285">
                <a:moveTo>
                  <a:pt x="6785726" y="1360316"/>
                </a:moveTo>
                <a:lnTo>
                  <a:pt x="6791198" y="1373136"/>
                </a:lnTo>
                <a:lnTo>
                  <a:pt x="6804826" y="1368767"/>
                </a:lnTo>
                <a:lnTo>
                  <a:pt x="6785726" y="1360316"/>
                </a:lnTo>
                <a:close/>
              </a:path>
              <a:path w="7678420" h="1899285">
                <a:moveTo>
                  <a:pt x="6842125" y="1333347"/>
                </a:moveTo>
                <a:lnTo>
                  <a:pt x="6815917" y="1358209"/>
                </a:lnTo>
                <a:lnTo>
                  <a:pt x="6817487" y="1361795"/>
                </a:lnTo>
                <a:lnTo>
                  <a:pt x="6818376" y="1364424"/>
                </a:lnTo>
                <a:lnTo>
                  <a:pt x="6791198" y="1373136"/>
                </a:lnTo>
                <a:lnTo>
                  <a:pt x="6830117" y="1373136"/>
                </a:lnTo>
                <a:lnTo>
                  <a:pt x="6842125" y="1333347"/>
                </a:lnTo>
                <a:close/>
              </a:path>
              <a:path w="7678420" h="1899285">
                <a:moveTo>
                  <a:pt x="6187821" y="1045184"/>
                </a:moveTo>
                <a:lnTo>
                  <a:pt x="6182741" y="1073302"/>
                </a:lnTo>
                <a:lnTo>
                  <a:pt x="6218682" y="1079868"/>
                </a:lnTo>
                <a:lnTo>
                  <a:pt x="6253607" y="1086866"/>
                </a:lnTo>
                <a:lnTo>
                  <a:pt x="6320536" y="1102017"/>
                </a:lnTo>
                <a:lnTo>
                  <a:pt x="6383909" y="1118743"/>
                </a:lnTo>
                <a:lnTo>
                  <a:pt x="6443472" y="1136878"/>
                </a:lnTo>
                <a:lnTo>
                  <a:pt x="6498971" y="1156398"/>
                </a:lnTo>
                <a:lnTo>
                  <a:pt x="6550152" y="1177099"/>
                </a:lnTo>
                <a:lnTo>
                  <a:pt x="6597142" y="1198981"/>
                </a:lnTo>
                <a:lnTo>
                  <a:pt x="6639560" y="1221905"/>
                </a:lnTo>
                <a:lnTo>
                  <a:pt x="6677406" y="1245692"/>
                </a:lnTo>
                <a:lnTo>
                  <a:pt x="6710426" y="1270254"/>
                </a:lnTo>
                <a:lnTo>
                  <a:pt x="6750431" y="1308252"/>
                </a:lnTo>
                <a:lnTo>
                  <a:pt x="6778879" y="1347089"/>
                </a:lnTo>
                <a:lnTo>
                  <a:pt x="6785726" y="1360316"/>
                </a:lnTo>
                <a:lnTo>
                  <a:pt x="6804787" y="1368767"/>
                </a:lnTo>
                <a:lnTo>
                  <a:pt x="6815917" y="1358209"/>
                </a:lnTo>
                <a:lnTo>
                  <a:pt x="6810883" y="1346708"/>
                </a:lnTo>
                <a:lnTo>
                  <a:pt x="6803009" y="1331849"/>
                </a:lnTo>
                <a:lnTo>
                  <a:pt x="6771132" y="1288580"/>
                </a:lnTo>
                <a:lnTo>
                  <a:pt x="6743573" y="1261110"/>
                </a:lnTo>
                <a:lnTo>
                  <a:pt x="6711061" y="1234579"/>
                </a:lnTo>
                <a:lnTo>
                  <a:pt x="6673850" y="1209217"/>
                </a:lnTo>
                <a:lnTo>
                  <a:pt x="6632194" y="1184960"/>
                </a:lnTo>
                <a:lnTo>
                  <a:pt x="6585966" y="1161846"/>
                </a:lnTo>
                <a:lnTo>
                  <a:pt x="6535420" y="1139939"/>
                </a:lnTo>
                <a:lnTo>
                  <a:pt x="6480937" y="1119441"/>
                </a:lnTo>
                <a:lnTo>
                  <a:pt x="6422263" y="1100201"/>
                </a:lnTo>
                <a:lnTo>
                  <a:pt x="6359779" y="1082548"/>
                </a:lnTo>
                <a:lnTo>
                  <a:pt x="6293612" y="1066330"/>
                </a:lnTo>
                <a:lnTo>
                  <a:pt x="6223762" y="1051763"/>
                </a:lnTo>
                <a:lnTo>
                  <a:pt x="6187821" y="1045184"/>
                </a:lnTo>
                <a:close/>
              </a:path>
              <a:path w="7678420" h="1899285">
                <a:moveTo>
                  <a:pt x="6815917" y="1358209"/>
                </a:moveTo>
                <a:lnTo>
                  <a:pt x="6804787" y="1368767"/>
                </a:lnTo>
                <a:lnTo>
                  <a:pt x="6818376" y="1364424"/>
                </a:lnTo>
                <a:lnTo>
                  <a:pt x="6817487" y="1361795"/>
                </a:lnTo>
                <a:lnTo>
                  <a:pt x="6815917" y="1358209"/>
                </a:lnTo>
                <a:close/>
              </a:path>
              <a:path w="7678420" h="1899285">
                <a:moveTo>
                  <a:pt x="7456932" y="739266"/>
                </a:moveTo>
                <a:lnTo>
                  <a:pt x="7388987" y="806831"/>
                </a:lnTo>
                <a:lnTo>
                  <a:pt x="7483856" y="820674"/>
                </a:lnTo>
                <a:lnTo>
                  <a:pt x="7460447" y="802386"/>
                </a:lnTo>
                <a:lnTo>
                  <a:pt x="7448042" y="802386"/>
                </a:lnTo>
                <a:lnTo>
                  <a:pt x="7438517" y="775462"/>
                </a:lnTo>
                <a:lnTo>
                  <a:pt x="7447865" y="772092"/>
                </a:lnTo>
                <a:lnTo>
                  <a:pt x="7456932" y="739266"/>
                </a:lnTo>
                <a:close/>
              </a:path>
              <a:path w="7678420" h="1899285">
                <a:moveTo>
                  <a:pt x="7443303" y="788992"/>
                </a:moveTo>
                <a:lnTo>
                  <a:pt x="7448042" y="802386"/>
                </a:lnTo>
                <a:lnTo>
                  <a:pt x="7456596" y="799377"/>
                </a:lnTo>
                <a:lnTo>
                  <a:pt x="7443303" y="788992"/>
                </a:lnTo>
                <a:close/>
              </a:path>
              <a:path w="7678420" h="1899285">
                <a:moveTo>
                  <a:pt x="7456596" y="799377"/>
                </a:moveTo>
                <a:lnTo>
                  <a:pt x="7448042" y="802386"/>
                </a:lnTo>
                <a:lnTo>
                  <a:pt x="7460447" y="802386"/>
                </a:lnTo>
                <a:lnTo>
                  <a:pt x="7456596" y="799377"/>
                </a:lnTo>
                <a:close/>
              </a:path>
              <a:path w="7678420" h="1899285">
                <a:moveTo>
                  <a:pt x="7660132" y="658622"/>
                </a:moveTo>
                <a:lnTo>
                  <a:pt x="7622159" y="687069"/>
                </a:lnTo>
                <a:lnTo>
                  <a:pt x="7577836" y="714121"/>
                </a:lnTo>
                <a:lnTo>
                  <a:pt x="7526909" y="739775"/>
                </a:lnTo>
                <a:lnTo>
                  <a:pt x="7489571" y="756031"/>
                </a:lnTo>
                <a:lnTo>
                  <a:pt x="7449439" y="771525"/>
                </a:lnTo>
                <a:lnTo>
                  <a:pt x="7447865" y="772092"/>
                </a:lnTo>
                <a:lnTo>
                  <a:pt x="7443243" y="788823"/>
                </a:lnTo>
                <a:lnTo>
                  <a:pt x="7443303" y="788992"/>
                </a:lnTo>
                <a:lnTo>
                  <a:pt x="7456596" y="799377"/>
                </a:lnTo>
                <a:lnTo>
                  <a:pt x="7459599" y="798322"/>
                </a:lnTo>
                <a:lnTo>
                  <a:pt x="7500620" y="782319"/>
                </a:lnTo>
                <a:lnTo>
                  <a:pt x="7539228" y="765683"/>
                </a:lnTo>
                <a:lnTo>
                  <a:pt x="7575042" y="748030"/>
                </a:lnTo>
                <a:lnTo>
                  <a:pt x="7623810" y="720216"/>
                </a:lnTo>
                <a:lnTo>
                  <a:pt x="7665974" y="690626"/>
                </a:lnTo>
                <a:lnTo>
                  <a:pt x="7678166" y="680719"/>
                </a:lnTo>
                <a:lnTo>
                  <a:pt x="7660132" y="658622"/>
                </a:lnTo>
                <a:close/>
              </a:path>
              <a:path w="7678420" h="1899285">
                <a:moveTo>
                  <a:pt x="7447865" y="772092"/>
                </a:moveTo>
                <a:lnTo>
                  <a:pt x="7438517" y="775462"/>
                </a:lnTo>
                <a:lnTo>
                  <a:pt x="7443243" y="788823"/>
                </a:lnTo>
                <a:lnTo>
                  <a:pt x="7447865" y="772092"/>
                </a:lnTo>
                <a:close/>
              </a:path>
              <a:path w="7678420" h="1899285">
                <a:moveTo>
                  <a:pt x="6953123" y="149732"/>
                </a:moveTo>
                <a:lnTo>
                  <a:pt x="7011797" y="225551"/>
                </a:lnTo>
                <a:lnTo>
                  <a:pt x="7025648" y="175132"/>
                </a:lnTo>
                <a:lnTo>
                  <a:pt x="6987540" y="175132"/>
                </a:lnTo>
                <a:lnTo>
                  <a:pt x="6983857" y="166369"/>
                </a:lnTo>
                <a:lnTo>
                  <a:pt x="6988510" y="164359"/>
                </a:lnTo>
                <a:lnTo>
                  <a:pt x="6953123" y="149732"/>
                </a:lnTo>
                <a:close/>
              </a:path>
              <a:path w="7678420" h="1899285">
                <a:moveTo>
                  <a:pt x="6988510" y="164359"/>
                </a:moveTo>
                <a:lnTo>
                  <a:pt x="6983857" y="166369"/>
                </a:lnTo>
                <a:lnTo>
                  <a:pt x="6987540" y="175132"/>
                </a:lnTo>
                <a:lnTo>
                  <a:pt x="7000832" y="169418"/>
                </a:lnTo>
                <a:lnTo>
                  <a:pt x="6988510" y="164359"/>
                </a:lnTo>
                <a:close/>
              </a:path>
              <a:path w="7678420" h="1899285">
                <a:moveTo>
                  <a:pt x="7037197" y="133095"/>
                </a:moveTo>
                <a:lnTo>
                  <a:pt x="7011569" y="158633"/>
                </a:lnTo>
                <a:lnTo>
                  <a:pt x="7013829" y="163830"/>
                </a:lnTo>
                <a:lnTo>
                  <a:pt x="6987540" y="175132"/>
                </a:lnTo>
                <a:lnTo>
                  <a:pt x="7025648" y="175132"/>
                </a:lnTo>
                <a:lnTo>
                  <a:pt x="7037197" y="133095"/>
                </a:lnTo>
                <a:close/>
              </a:path>
              <a:path w="7678420" h="1899285">
                <a:moveTo>
                  <a:pt x="7010019" y="155067"/>
                </a:moveTo>
                <a:lnTo>
                  <a:pt x="6988510" y="164359"/>
                </a:lnTo>
                <a:lnTo>
                  <a:pt x="7000748" y="169418"/>
                </a:lnTo>
                <a:lnTo>
                  <a:pt x="7011569" y="158633"/>
                </a:lnTo>
                <a:lnTo>
                  <a:pt x="7010019" y="155067"/>
                </a:lnTo>
                <a:close/>
              </a:path>
              <a:path w="7678420" h="1899285">
                <a:moveTo>
                  <a:pt x="7011569" y="158633"/>
                </a:moveTo>
                <a:lnTo>
                  <a:pt x="7000748" y="169418"/>
                </a:lnTo>
                <a:lnTo>
                  <a:pt x="7013829" y="163830"/>
                </a:lnTo>
                <a:lnTo>
                  <a:pt x="7011569" y="158633"/>
                </a:lnTo>
                <a:close/>
              </a:path>
              <a:path w="7678420" h="1899285">
                <a:moveTo>
                  <a:pt x="5285470" y="18061"/>
                </a:moveTo>
                <a:lnTo>
                  <a:pt x="5246243" y="40512"/>
                </a:lnTo>
                <a:lnTo>
                  <a:pt x="5213477" y="62737"/>
                </a:lnTo>
                <a:lnTo>
                  <a:pt x="5199253" y="73787"/>
                </a:lnTo>
                <a:lnTo>
                  <a:pt x="5216779" y="96393"/>
                </a:lnTo>
                <a:lnTo>
                  <a:pt x="5231003" y="85343"/>
                </a:lnTo>
                <a:lnTo>
                  <a:pt x="5245862" y="74802"/>
                </a:lnTo>
                <a:lnTo>
                  <a:pt x="5261864" y="64388"/>
                </a:lnTo>
                <a:lnTo>
                  <a:pt x="5278882" y="54229"/>
                </a:lnTo>
                <a:lnTo>
                  <a:pt x="5297192" y="44180"/>
                </a:lnTo>
                <a:lnTo>
                  <a:pt x="5299837" y="26797"/>
                </a:lnTo>
                <a:lnTo>
                  <a:pt x="5285470" y="18061"/>
                </a:lnTo>
                <a:close/>
              </a:path>
              <a:path w="7678420" h="1899285">
                <a:moveTo>
                  <a:pt x="5342490" y="13969"/>
                </a:moveTo>
                <a:lnTo>
                  <a:pt x="5293360" y="13969"/>
                </a:lnTo>
                <a:lnTo>
                  <a:pt x="5306314" y="39497"/>
                </a:lnTo>
                <a:lnTo>
                  <a:pt x="5297192" y="44180"/>
                </a:lnTo>
                <a:lnTo>
                  <a:pt x="5292090" y="77724"/>
                </a:lnTo>
                <a:lnTo>
                  <a:pt x="5342490" y="13969"/>
                </a:lnTo>
                <a:close/>
              </a:path>
              <a:path w="7678420" h="1899285">
                <a:moveTo>
                  <a:pt x="5293360" y="13969"/>
                </a:moveTo>
                <a:lnTo>
                  <a:pt x="5285470" y="18061"/>
                </a:lnTo>
                <a:lnTo>
                  <a:pt x="5299837" y="26797"/>
                </a:lnTo>
                <a:lnTo>
                  <a:pt x="5297192" y="44180"/>
                </a:lnTo>
                <a:lnTo>
                  <a:pt x="5306314" y="39497"/>
                </a:lnTo>
                <a:lnTo>
                  <a:pt x="5293360" y="13969"/>
                </a:lnTo>
                <a:close/>
              </a:path>
              <a:path w="7678420" h="1899285">
                <a:moveTo>
                  <a:pt x="5255768" y="0"/>
                </a:moveTo>
                <a:lnTo>
                  <a:pt x="5285470" y="18061"/>
                </a:lnTo>
                <a:lnTo>
                  <a:pt x="5293360" y="13969"/>
                </a:lnTo>
                <a:lnTo>
                  <a:pt x="5342490" y="13969"/>
                </a:lnTo>
                <a:lnTo>
                  <a:pt x="5351526" y="2539"/>
                </a:lnTo>
                <a:lnTo>
                  <a:pt x="5255768" y="0"/>
                </a:lnTo>
                <a:close/>
              </a:path>
              <a:path w="7678420" h="1899285">
                <a:moveTo>
                  <a:pt x="3923922" y="80899"/>
                </a:moveTo>
                <a:lnTo>
                  <a:pt x="3881754" y="80899"/>
                </a:lnTo>
                <a:lnTo>
                  <a:pt x="3902582" y="100456"/>
                </a:lnTo>
                <a:lnTo>
                  <a:pt x="3897122" y="106299"/>
                </a:lnTo>
                <a:lnTo>
                  <a:pt x="3894538" y="109399"/>
                </a:lnTo>
                <a:lnTo>
                  <a:pt x="3898646" y="141858"/>
                </a:lnTo>
                <a:lnTo>
                  <a:pt x="3923922" y="80899"/>
                </a:lnTo>
                <a:close/>
              </a:path>
              <a:path w="7678420" h="1899285">
                <a:moveTo>
                  <a:pt x="3876653" y="86392"/>
                </a:moveTo>
                <a:lnTo>
                  <a:pt x="3875151" y="88011"/>
                </a:lnTo>
                <a:lnTo>
                  <a:pt x="3867150" y="97662"/>
                </a:lnTo>
                <a:lnTo>
                  <a:pt x="3859910" y="107568"/>
                </a:lnTo>
                <a:lnTo>
                  <a:pt x="3853942" y="116712"/>
                </a:lnTo>
                <a:lnTo>
                  <a:pt x="3877818" y="132333"/>
                </a:lnTo>
                <a:lnTo>
                  <a:pt x="3883914" y="123062"/>
                </a:lnTo>
                <a:lnTo>
                  <a:pt x="3890136" y="114681"/>
                </a:lnTo>
                <a:lnTo>
                  <a:pt x="3894538" y="109399"/>
                </a:lnTo>
                <a:lnTo>
                  <a:pt x="3892169" y="90677"/>
                </a:lnTo>
                <a:lnTo>
                  <a:pt x="3876653" y="86392"/>
                </a:lnTo>
                <a:close/>
              </a:path>
              <a:path w="7678420" h="1899285">
                <a:moveTo>
                  <a:pt x="3892169" y="90677"/>
                </a:moveTo>
                <a:lnTo>
                  <a:pt x="3894538" y="109399"/>
                </a:lnTo>
                <a:lnTo>
                  <a:pt x="3897122" y="106299"/>
                </a:lnTo>
                <a:lnTo>
                  <a:pt x="3902582" y="100456"/>
                </a:lnTo>
                <a:lnTo>
                  <a:pt x="3892169" y="90677"/>
                </a:lnTo>
                <a:close/>
              </a:path>
              <a:path w="7678420" h="1899285">
                <a:moveTo>
                  <a:pt x="3881754" y="80899"/>
                </a:moveTo>
                <a:lnTo>
                  <a:pt x="3876653" y="86392"/>
                </a:lnTo>
                <a:lnTo>
                  <a:pt x="3892169" y="90677"/>
                </a:lnTo>
                <a:lnTo>
                  <a:pt x="3881754" y="80899"/>
                </a:lnTo>
                <a:close/>
              </a:path>
              <a:path w="7678420" h="1899285">
                <a:moveTo>
                  <a:pt x="3935349" y="53339"/>
                </a:moveTo>
                <a:lnTo>
                  <a:pt x="3842511" y="76962"/>
                </a:lnTo>
                <a:lnTo>
                  <a:pt x="3876653" y="86392"/>
                </a:lnTo>
                <a:lnTo>
                  <a:pt x="3881754" y="80899"/>
                </a:lnTo>
                <a:lnTo>
                  <a:pt x="3923922" y="80899"/>
                </a:lnTo>
                <a:lnTo>
                  <a:pt x="3935349" y="53339"/>
                </a:lnTo>
                <a:close/>
              </a:path>
              <a:path w="7678420" h="1899285">
                <a:moveTo>
                  <a:pt x="2474325" y="210583"/>
                </a:moveTo>
                <a:lnTo>
                  <a:pt x="2447417" y="231520"/>
                </a:lnTo>
                <a:lnTo>
                  <a:pt x="2542285" y="217931"/>
                </a:lnTo>
                <a:lnTo>
                  <a:pt x="2537832" y="213487"/>
                </a:lnTo>
                <a:lnTo>
                  <a:pt x="2483611" y="213487"/>
                </a:lnTo>
                <a:lnTo>
                  <a:pt x="2479802" y="212217"/>
                </a:lnTo>
                <a:lnTo>
                  <a:pt x="2474325" y="210583"/>
                </a:lnTo>
                <a:close/>
              </a:path>
              <a:path w="7678420" h="1899285">
                <a:moveTo>
                  <a:pt x="2487972" y="199963"/>
                </a:moveTo>
                <a:lnTo>
                  <a:pt x="2474325" y="210583"/>
                </a:lnTo>
                <a:lnTo>
                  <a:pt x="2479802" y="212217"/>
                </a:lnTo>
                <a:lnTo>
                  <a:pt x="2483611" y="213487"/>
                </a:lnTo>
                <a:lnTo>
                  <a:pt x="2487972" y="199963"/>
                </a:lnTo>
                <a:close/>
              </a:path>
              <a:path w="7678420" h="1899285">
                <a:moveTo>
                  <a:pt x="2474468" y="150241"/>
                </a:moveTo>
                <a:lnTo>
                  <a:pt x="2483585" y="183557"/>
                </a:lnTo>
                <a:lnTo>
                  <a:pt x="2488057" y="184912"/>
                </a:lnTo>
                <a:lnTo>
                  <a:pt x="2492374" y="186308"/>
                </a:lnTo>
                <a:lnTo>
                  <a:pt x="2483611" y="213487"/>
                </a:lnTo>
                <a:lnTo>
                  <a:pt x="2537832" y="213487"/>
                </a:lnTo>
                <a:lnTo>
                  <a:pt x="2474468" y="150241"/>
                </a:lnTo>
                <a:close/>
              </a:path>
              <a:path w="7678420" h="1899285">
                <a:moveTo>
                  <a:pt x="2293873" y="134747"/>
                </a:moveTo>
                <a:lnTo>
                  <a:pt x="2287778" y="162687"/>
                </a:lnTo>
                <a:lnTo>
                  <a:pt x="2354707" y="177800"/>
                </a:lnTo>
                <a:lnTo>
                  <a:pt x="2387092" y="185927"/>
                </a:lnTo>
                <a:lnTo>
                  <a:pt x="2418715" y="194310"/>
                </a:lnTo>
                <a:lnTo>
                  <a:pt x="2449576" y="203200"/>
                </a:lnTo>
                <a:lnTo>
                  <a:pt x="2474325" y="210583"/>
                </a:lnTo>
                <a:lnTo>
                  <a:pt x="2487972" y="199963"/>
                </a:lnTo>
                <a:lnTo>
                  <a:pt x="2457449" y="175641"/>
                </a:lnTo>
                <a:lnTo>
                  <a:pt x="2394077" y="158242"/>
                </a:lnTo>
                <a:lnTo>
                  <a:pt x="2327783" y="142239"/>
                </a:lnTo>
                <a:lnTo>
                  <a:pt x="2293873" y="134747"/>
                </a:lnTo>
                <a:close/>
              </a:path>
              <a:path w="7678420" h="1899285">
                <a:moveTo>
                  <a:pt x="2483585" y="183557"/>
                </a:moveTo>
                <a:lnTo>
                  <a:pt x="2488027" y="199791"/>
                </a:lnTo>
                <a:lnTo>
                  <a:pt x="2492374" y="186308"/>
                </a:lnTo>
                <a:lnTo>
                  <a:pt x="2488057" y="184912"/>
                </a:lnTo>
                <a:lnTo>
                  <a:pt x="2483585" y="183557"/>
                </a:lnTo>
                <a:close/>
              </a:path>
              <a:path w="7678420" h="1899285">
                <a:moveTo>
                  <a:pt x="336676" y="619251"/>
                </a:moveTo>
                <a:lnTo>
                  <a:pt x="339470" y="715137"/>
                </a:lnTo>
                <a:lnTo>
                  <a:pt x="356179" y="683820"/>
                </a:lnTo>
                <a:lnTo>
                  <a:pt x="355345" y="682751"/>
                </a:lnTo>
                <a:lnTo>
                  <a:pt x="351789" y="677544"/>
                </a:lnTo>
                <a:lnTo>
                  <a:pt x="375666" y="661669"/>
                </a:lnTo>
                <a:lnTo>
                  <a:pt x="396842" y="661669"/>
                </a:lnTo>
                <a:lnTo>
                  <a:pt x="336676" y="619251"/>
                </a:lnTo>
                <a:close/>
              </a:path>
              <a:path w="7678420" h="1899285">
                <a:moveTo>
                  <a:pt x="363727" y="669670"/>
                </a:moveTo>
                <a:lnTo>
                  <a:pt x="356179" y="683820"/>
                </a:lnTo>
                <a:lnTo>
                  <a:pt x="369316" y="700659"/>
                </a:lnTo>
                <a:lnTo>
                  <a:pt x="391921" y="683132"/>
                </a:lnTo>
                <a:lnTo>
                  <a:pt x="382820" y="671466"/>
                </a:lnTo>
                <a:lnTo>
                  <a:pt x="363727" y="669670"/>
                </a:lnTo>
                <a:close/>
              </a:path>
              <a:path w="7678420" h="1899285">
                <a:moveTo>
                  <a:pt x="375666" y="661669"/>
                </a:moveTo>
                <a:lnTo>
                  <a:pt x="351789" y="677544"/>
                </a:lnTo>
                <a:lnTo>
                  <a:pt x="355345" y="682751"/>
                </a:lnTo>
                <a:lnTo>
                  <a:pt x="356179" y="683820"/>
                </a:lnTo>
                <a:lnTo>
                  <a:pt x="363727" y="669670"/>
                </a:lnTo>
                <a:lnTo>
                  <a:pt x="381419" y="669670"/>
                </a:lnTo>
                <a:lnTo>
                  <a:pt x="377951" y="665226"/>
                </a:lnTo>
                <a:lnTo>
                  <a:pt x="375666" y="661669"/>
                </a:lnTo>
                <a:close/>
              </a:path>
              <a:path w="7678420" h="1899285">
                <a:moveTo>
                  <a:pt x="396842" y="661669"/>
                </a:moveTo>
                <a:lnTo>
                  <a:pt x="375666" y="661669"/>
                </a:lnTo>
                <a:lnTo>
                  <a:pt x="377951" y="665226"/>
                </a:lnTo>
                <a:lnTo>
                  <a:pt x="382820" y="671466"/>
                </a:lnTo>
                <a:lnTo>
                  <a:pt x="415036" y="674497"/>
                </a:lnTo>
                <a:lnTo>
                  <a:pt x="396842" y="661669"/>
                </a:lnTo>
                <a:close/>
              </a:path>
              <a:path w="7678420" h="1899285">
                <a:moveTo>
                  <a:pt x="381419" y="669670"/>
                </a:moveTo>
                <a:lnTo>
                  <a:pt x="363727" y="669670"/>
                </a:lnTo>
                <a:lnTo>
                  <a:pt x="382820" y="671466"/>
                </a:lnTo>
                <a:lnTo>
                  <a:pt x="381419" y="66967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6471" y="4795774"/>
            <a:ext cx="5139055" cy="12426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795" algn="ctr">
              <a:lnSpc>
                <a:spcPct val="100000"/>
              </a:lnSpc>
              <a:spcBef>
                <a:spcPts val="90"/>
              </a:spcBef>
            </a:pPr>
            <a:r>
              <a:rPr sz="2000" b="1" spc="-90" dirty="0">
                <a:latin typeface="Trebuchet MS"/>
                <a:cs typeface="Trebuchet MS"/>
              </a:rPr>
              <a:t>A </a:t>
            </a:r>
            <a:r>
              <a:rPr sz="2000" b="1" spc="-150" dirty="0">
                <a:latin typeface="Trebuchet MS"/>
                <a:cs typeface="Trebuchet MS"/>
              </a:rPr>
              <a:t>separação </a:t>
            </a:r>
            <a:r>
              <a:rPr sz="2000" b="1" spc="-229" dirty="0">
                <a:latin typeface="Trebuchet MS"/>
                <a:cs typeface="Trebuchet MS"/>
              </a:rPr>
              <a:t>entre </a:t>
            </a:r>
            <a:r>
              <a:rPr sz="2000" b="1" i="1" spc="-210" dirty="0">
                <a:solidFill>
                  <a:srgbClr val="FF0000"/>
                </a:solidFill>
                <a:latin typeface="Arial"/>
                <a:cs typeface="Arial"/>
              </a:rPr>
              <a:t>Processos </a:t>
            </a:r>
            <a:r>
              <a:rPr sz="2000" b="1" spc="-245" dirty="0">
                <a:latin typeface="Trebuchet MS"/>
                <a:cs typeface="Trebuchet MS"/>
              </a:rPr>
              <a:t>e </a:t>
            </a:r>
            <a:r>
              <a:rPr sz="2000" b="1" i="1" spc="-215" dirty="0">
                <a:solidFill>
                  <a:srgbClr val="FF0000"/>
                </a:solidFill>
                <a:latin typeface="Arial"/>
                <a:cs typeface="Arial"/>
              </a:rPr>
              <a:t>Conteúdo </a:t>
            </a:r>
            <a:r>
              <a:rPr sz="2000" b="1" spc="-165" dirty="0">
                <a:latin typeface="Trebuchet MS"/>
                <a:cs typeface="Trebuchet MS"/>
              </a:rPr>
              <a:t>dá  </a:t>
            </a:r>
            <a:r>
              <a:rPr sz="2000" b="1" spc="-175" dirty="0">
                <a:latin typeface="Trebuchet MS"/>
                <a:cs typeface="Trebuchet MS"/>
              </a:rPr>
              <a:t>flexibilidade </a:t>
            </a:r>
            <a:r>
              <a:rPr sz="2000" b="1" spc="-150" dirty="0">
                <a:latin typeface="Trebuchet MS"/>
                <a:cs typeface="Trebuchet MS"/>
              </a:rPr>
              <a:t>ao </a:t>
            </a:r>
            <a:r>
              <a:rPr sz="2000" b="1" i="1" spc="-220" dirty="0">
                <a:latin typeface="Arial"/>
                <a:cs typeface="Arial"/>
              </a:rPr>
              <a:t>framework</a:t>
            </a:r>
            <a:r>
              <a:rPr sz="2000" b="1" spc="-220" dirty="0">
                <a:latin typeface="Trebuchet MS"/>
                <a:cs typeface="Trebuchet MS"/>
              </a:rPr>
              <a:t>, </a:t>
            </a:r>
            <a:r>
              <a:rPr sz="2000" b="1" spc="-195" dirty="0">
                <a:latin typeface="Trebuchet MS"/>
                <a:cs typeface="Trebuchet MS"/>
              </a:rPr>
              <a:t>permitindo </a:t>
            </a:r>
            <a:r>
              <a:rPr sz="2000" b="1" spc="-160" dirty="0">
                <a:latin typeface="Trebuchet MS"/>
                <a:cs typeface="Trebuchet MS"/>
              </a:rPr>
              <a:t>a </a:t>
            </a:r>
            <a:r>
              <a:rPr sz="2000" b="1" spc="-175" dirty="0">
                <a:latin typeface="Trebuchet MS"/>
                <a:cs typeface="Trebuchet MS"/>
              </a:rPr>
              <a:t>introdução  </a:t>
            </a:r>
            <a:r>
              <a:rPr sz="2000" b="1" spc="-204" dirty="0">
                <a:latin typeface="Trebuchet MS"/>
                <a:cs typeface="Trebuchet MS"/>
              </a:rPr>
              <a:t>de </a:t>
            </a:r>
            <a:r>
              <a:rPr sz="2000" b="1" spc="-110" dirty="0">
                <a:latin typeface="Trebuchet MS"/>
                <a:cs typeface="Trebuchet MS"/>
              </a:rPr>
              <a:t>novos </a:t>
            </a:r>
            <a:r>
              <a:rPr sz="2000" b="1" spc="-155" dirty="0">
                <a:latin typeface="Trebuchet MS"/>
                <a:cs typeface="Trebuchet MS"/>
              </a:rPr>
              <a:t>conteúdos </a:t>
            </a:r>
            <a:r>
              <a:rPr sz="2000" b="1" spc="-165" dirty="0">
                <a:latin typeface="Trebuchet MS"/>
                <a:cs typeface="Trebuchet MS"/>
              </a:rPr>
              <a:t>(nova </a:t>
            </a:r>
            <a:r>
              <a:rPr sz="2000" b="1" spc="-135" dirty="0">
                <a:latin typeface="Trebuchet MS"/>
                <a:cs typeface="Trebuchet MS"/>
              </a:rPr>
              <a:t>legislação, </a:t>
            </a:r>
            <a:r>
              <a:rPr sz="2000" b="1" spc="-175" dirty="0">
                <a:latin typeface="Trebuchet MS"/>
                <a:cs typeface="Trebuchet MS"/>
              </a:rPr>
              <a:t>por </a:t>
            </a:r>
            <a:r>
              <a:rPr sz="2000" b="1" spc="-200" dirty="0">
                <a:latin typeface="Trebuchet MS"/>
                <a:cs typeface="Trebuchet MS"/>
              </a:rPr>
              <a:t>exemplo)  </a:t>
            </a:r>
            <a:r>
              <a:rPr sz="2000" b="1" spc="-160" dirty="0">
                <a:latin typeface="Trebuchet MS"/>
                <a:cs typeface="Trebuchet MS"/>
              </a:rPr>
              <a:t>sem </a:t>
            </a:r>
            <a:r>
              <a:rPr sz="2000" b="1" spc="-145" dirty="0">
                <a:latin typeface="Trebuchet MS"/>
                <a:cs typeface="Trebuchet MS"/>
              </a:rPr>
              <a:t>necessidade </a:t>
            </a:r>
            <a:r>
              <a:rPr sz="2000" b="1" spc="-204" dirty="0">
                <a:latin typeface="Trebuchet MS"/>
                <a:cs typeface="Trebuchet MS"/>
              </a:rPr>
              <a:t>de </a:t>
            </a:r>
            <a:r>
              <a:rPr sz="2000" b="1" spc="-180" dirty="0">
                <a:latin typeface="Trebuchet MS"/>
                <a:cs typeface="Trebuchet MS"/>
              </a:rPr>
              <a:t>alteração </a:t>
            </a:r>
            <a:r>
              <a:rPr sz="2000" b="1" spc="-90" dirty="0">
                <a:latin typeface="Trebuchet MS"/>
                <a:cs typeface="Trebuchet MS"/>
              </a:rPr>
              <a:t>nos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processos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4101591" y="2628900"/>
            <a:ext cx="478790" cy="626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2612" y="1268756"/>
            <a:ext cx="6191249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1504" y="1844041"/>
            <a:ext cx="5952744" cy="2596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5832" y="1928535"/>
            <a:ext cx="5783600" cy="2429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5833" y="1928535"/>
            <a:ext cx="5784215" cy="2429510"/>
          </a:xfrm>
          <a:custGeom>
            <a:avLst/>
            <a:gdLst/>
            <a:ahLst/>
            <a:cxnLst/>
            <a:rect l="l" t="t" r="r" b="b"/>
            <a:pathLst>
              <a:path w="5784215" h="2429510">
                <a:moveTo>
                  <a:pt x="0" y="563712"/>
                </a:moveTo>
                <a:lnTo>
                  <a:pt x="2660141" y="743417"/>
                </a:lnTo>
                <a:lnTo>
                  <a:pt x="2681325" y="707437"/>
                </a:lnTo>
                <a:lnTo>
                  <a:pt x="2703871" y="672225"/>
                </a:lnTo>
                <a:lnTo>
                  <a:pt x="2727745" y="637788"/>
                </a:lnTo>
                <a:lnTo>
                  <a:pt x="2752915" y="604138"/>
                </a:lnTo>
                <a:lnTo>
                  <a:pt x="2779347" y="571285"/>
                </a:lnTo>
                <a:lnTo>
                  <a:pt x="2807009" y="539239"/>
                </a:lnTo>
                <a:lnTo>
                  <a:pt x="2835868" y="508010"/>
                </a:lnTo>
                <a:lnTo>
                  <a:pt x="2865890" y="477607"/>
                </a:lnTo>
                <a:lnTo>
                  <a:pt x="2897043" y="448042"/>
                </a:lnTo>
                <a:lnTo>
                  <a:pt x="2929293" y="419323"/>
                </a:lnTo>
                <a:lnTo>
                  <a:pt x="2962607" y="391462"/>
                </a:lnTo>
                <a:lnTo>
                  <a:pt x="2996953" y="364468"/>
                </a:lnTo>
                <a:lnTo>
                  <a:pt x="3032297" y="338351"/>
                </a:lnTo>
                <a:lnTo>
                  <a:pt x="3068607" y="313122"/>
                </a:lnTo>
                <a:lnTo>
                  <a:pt x="3105848" y="288790"/>
                </a:lnTo>
                <a:lnTo>
                  <a:pt x="3143989" y="265365"/>
                </a:lnTo>
                <a:lnTo>
                  <a:pt x="3182996" y="242858"/>
                </a:lnTo>
                <a:lnTo>
                  <a:pt x="3222836" y="221279"/>
                </a:lnTo>
                <a:lnTo>
                  <a:pt x="3263476" y="200637"/>
                </a:lnTo>
                <a:lnTo>
                  <a:pt x="3304883" y="180943"/>
                </a:lnTo>
                <a:lnTo>
                  <a:pt x="3347024" y="162207"/>
                </a:lnTo>
                <a:lnTo>
                  <a:pt x="3389866" y="144439"/>
                </a:lnTo>
                <a:lnTo>
                  <a:pt x="3433376" y="127649"/>
                </a:lnTo>
                <a:lnTo>
                  <a:pt x="3477520" y="111846"/>
                </a:lnTo>
                <a:lnTo>
                  <a:pt x="3522267" y="97042"/>
                </a:lnTo>
                <a:lnTo>
                  <a:pt x="3567582" y="83247"/>
                </a:lnTo>
                <a:lnTo>
                  <a:pt x="3613433" y="70469"/>
                </a:lnTo>
                <a:lnTo>
                  <a:pt x="3659786" y="58720"/>
                </a:lnTo>
                <a:lnTo>
                  <a:pt x="3706610" y="48009"/>
                </a:lnTo>
                <a:lnTo>
                  <a:pt x="3753869" y="38346"/>
                </a:lnTo>
                <a:lnTo>
                  <a:pt x="3801533" y="29742"/>
                </a:lnTo>
                <a:lnTo>
                  <a:pt x="3849567" y="22207"/>
                </a:lnTo>
                <a:lnTo>
                  <a:pt x="3897938" y="15750"/>
                </a:lnTo>
                <a:lnTo>
                  <a:pt x="3946614" y="10382"/>
                </a:lnTo>
                <a:lnTo>
                  <a:pt x="3995561" y="6113"/>
                </a:lnTo>
                <a:lnTo>
                  <a:pt x="4044747" y="2953"/>
                </a:lnTo>
                <a:lnTo>
                  <a:pt x="4094137" y="912"/>
                </a:lnTo>
                <a:lnTo>
                  <a:pt x="4143700" y="0"/>
                </a:lnTo>
                <a:lnTo>
                  <a:pt x="4193403" y="226"/>
                </a:lnTo>
                <a:lnTo>
                  <a:pt x="4243211" y="1602"/>
                </a:lnTo>
                <a:lnTo>
                  <a:pt x="4293093" y="4138"/>
                </a:lnTo>
                <a:lnTo>
                  <a:pt x="4343014" y="7842"/>
                </a:lnTo>
                <a:lnTo>
                  <a:pt x="4392943" y="12726"/>
                </a:lnTo>
                <a:lnTo>
                  <a:pt x="4442846" y="18799"/>
                </a:lnTo>
                <a:lnTo>
                  <a:pt x="4492689" y="26072"/>
                </a:lnTo>
                <a:lnTo>
                  <a:pt x="4542441" y="34555"/>
                </a:lnTo>
                <a:lnTo>
                  <a:pt x="4592068" y="44257"/>
                </a:lnTo>
                <a:lnTo>
                  <a:pt x="4641536" y="55189"/>
                </a:lnTo>
                <a:lnTo>
                  <a:pt x="4690813" y="67360"/>
                </a:lnTo>
                <a:lnTo>
                  <a:pt x="4739866" y="80782"/>
                </a:lnTo>
                <a:lnTo>
                  <a:pt x="4788662" y="95463"/>
                </a:lnTo>
                <a:lnTo>
                  <a:pt x="4840867" y="112681"/>
                </a:lnTo>
                <a:lnTo>
                  <a:pt x="4891864" y="131096"/>
                </a:lnTo>
                <a:lnTo>
                  <a:pt x="4941633" y="150674"/>
                </a:lnTo>
                <a:lnTo>
                  <a:pt x="4990158" y="171385"/>
                </a:lnTo>
                <a:lnTo>
                  <a:pt x="5037422" y="193198"/>
                </a:lnTo>
                <a:lnTo>
                  <a:pt x="5083408" y="216080"/>
                </a:lnTo>
                <a:lnTo>
                  <a:pt x="5128097" y="240000"/>
                </a:lnTo>
                <a:lnTo>
                  <a:pt x="5171475" y="264926"/>
                </a:lnTo>
                <a:lnTo>
                  <a:pt x="5213522" y="290828"/>
                </a:lnTo>
                <a:lnTo>
                  <a:pt x="5254221" y="317674"/>
                </a:lnTo>
                <a:lnTo>
                  <a:pt x="5293557" y="345431"/>
                </a:lnTo>
                <a:lnTo>
                  <a:pt x="5331511" y="374068"/>
                </a:lnTo>
                <a:lnTo>
                  <a:pt x="5368066" y="403555"/>
                </a:lnTo>
                <a:lnTo>
                  <a:pt x="5403205" y="433859"/>
                </a:lnTo>
                <a:lnTo>
                  <a:pt x="5436911" y="464949"/>
                </a:lnTo>
                <a:lnTo>
                  <a:pt x="5469167" y="496793"/>
                </a:lnTo>
                <a:lnTo>
                  <a:pt x="5499955" y="529359"/>
                </a:lnTo>
                <a:lnTo>
                  <a:pt x="5529258" y="562617"/>
                </a:lnTo>
                <a:lnTo>
                  <a:pt x="5557060" y="596535"/>
                </a:lnTo>
                <a:lnTo>
                  <a:pt x="5583342" y="631081"/>
                </a:lnTo>
                <a:lnTo>
                  <a:pt x="5608089" y="666223"/>
                </a:lnTo>
                <a:lnTo>
                  <a:pt x="5631281" y="701930"/>
                </a:lnTo>
                <a:lnTo>
                  <a:pt x="5652903" y="738171"/>
                </a:lnTo>
                <a:lnTo>
                  <a:pt x="5672938" y="774914"/>
                </a:lnTo>
                <a:lnTo>
                  <a:pt x="5691367" y="812128"/>
                </a:lnTo>
                <a:lnTo>
                  <a:pt x="5708174" y="849780"/>
                </a:lnTo>
                <a:lnTo>
                  <a:pt x="5723341" y="887839"/>
                </a:lnTo>
                <a:lnTo>
                  <a:pt x="5736852" y="926275"/>
                </a:lnTo>
                <a:lnTo>
                  <a:pt x="5748689" y="965055"/>
                </a:lnTo>
                <a:lnTo>
                  <a:pt x="5758835" y="1004147"/>
                </a:lnTo>
                <a:lnTo>
                  <a:pt x="5767273" y="1043521"/>
                </a:lnTo>
                <a:lnTo>
                  <a:pt x="5773986" y="1083144"/>
                </a:lnTo>
                <a:lnTo>
                  <a:pt x="5778956" y="1122986"/>
                </a:lnTo>
                <a:lnTo>
                  <a:pt x="5782167" y="1163014"/>
                </a:lnTo>
                <a:lnTo>
                  <a:pt x="5783600" y="1203197"/>
                </a:lnTo>
                <a:lnTo>
                  <a:pt x="5783239" y="1243504"/>
                </a:lnTo>
                <a:lnTo>
                  <a:pt x="5781067" y="1283902"/>
                </a:lnTo>
                <a:lnTo>
                  <a:pt x="5777067" y="1324362"/>
                </a:lnTo>
                <a:lnTo>
                  <a:pt x="5771221" y="1364850"/>
                </a:lnTo>
                <a:lnTo>
                  <a:pt x="5763512" y="1405335"/>
                </a:lnTo>
                <a:lnTo>
                  <a:pt x="5753923" y="1445787"/>
                </a:lnTo>
                <a:lnTo>
                  <a:pt x="5742436" y="1486172"/>
                </a:lnTo>
                <a:lnTo>
                  <a:pt x="5729036" y="1526460"/>
                </a:lnTo>
                <a:lnTo>
                  <a:pt x="5713703" y="1566620"/>
                </a:lnTo>
                <a:lnTo>
                  <a:pt x="5696422" y="1606619"/>
                </a:lnTo>
                <a:lnTo>
                  <a:pt x="5677175" y="1646427"/>
                </a:lnTo>
                <a:lnTo>
                  <a:pt x="5655945" y="1686011"/>
                </a:lnTo>
                <a:lnTo>
                  <a:pt x="5634761" y="1721990"/>
                </a:lnTo>
                <a:lnTo>
                  <a:pt x="5612215" y="1757203"/>
                </a:lnTo>
                <a:lnTo>
                  <a:pt x="5588341" y="1791640"/>
                </a:lnTo>
                <a:lnTo>
                  <a:pt x="5563171" y="1825289"/>
                </a:lnTo>
                <a:lnTo>
                  <a:pt x="5536739" y="1858143"/>
                </a:lnTo>
                <a:lnTo>
                  <a:pt x="5509077" y="1890189"/>
                </a:lnTo>
                <a:lnTo>
                  <a:pt x="5480218" y="1921418"/>
                </a:lnTo>
                <a:lnTo>
                  <a:pt x="5450196" y="1951821"/>
                </a:lnTo>
                <a:lnTo>
                  <a:pt x="5419043" y="1981386"/>
                </a:lnTo>
                <a:lnTo>
                  <a:pt x="5386793" y="2010104"/>
                </a:lnTo>
                <a:lnTo>
                  <a:pt x="5353479" y="2037966"/>
                </a:lnTo>
                <a:lnTo>
                  <a:pt x="5319133" y="2064960"/>
                </a:lnTo>
                <a:lnTo>
                  <a:pt x="5283789" y="2091077"/>
                </a:lnTo>
                <a:lnTo>
                  <a:pt x="5247479" y="2116306"/>
                </a:lnTo>
                <a:lnTo>
                  <a:pt x="5210238" y="2140638"/>
                </a:lnTo>
                <a:lnTo>
                  <a:pt x="5172097" y="2164063"/>
                </a:lnTo>
                <a:lnTo>
                  <a:pt x="5133090" y="2186570"/>
                </a:lnTo>
                <a:lnTo>
                  <a:pt x="5093250" y="2208149"/>
                </a:lnTo>
                <a:lnTo>
                  <a:pt x="5052610" y="2228791"/>
                </a:lnTo>
                <a:lnTo>
                  <a:pt x="5011203" y="2248485"/>
                </a:lnTo>
                <a:lnTo>
                  <a:pt x="4969062" y="2267221"/>
                </a:lnTo>
                <a:lnTo>
                  <a:pt x="4926220" y="2284989"/>
                </a:lnTo>
                <a:lnTo>
                  <a:pt x="4882710" y="2301779"/>
                </a:lnTo>
                <a:lnTo>
                  <a:pt x="4838566" y="2317581"/>
                </a:lnTo>
                <a:lnTo>
                  <a:pt x="4793819" y="2332385"/>
                </a:lnTo>
                <a:lnTo>
                  <a:pt x="4748504" y="2346181"/>
                </a:lnTo>
                <a:lnTo>
                  <a:pt x="4702653" y="2358959"/>
                </a:lnTo>
                <a:lnTo>
                  <a:pt x="4656300" y="2370708"/>
                </a:lnTo>
                <a:lnTo>
                  <a:pt x="4609476" y="2381419"/>
                </a:lnTo>
                <a:lnTo>
                  <a:pt x="4562217" y="2391082"/>
                </a:lnTo>
                <a:lnTo>
                  <a:pt x="4514553" y="2399686"/>
                </a:lnTo>
                <a:lnTo>
                  <a:pt x="4466519" y="2407221"/>
                </a:lnTo>
                <a:lnTo>
                  <a:pt x="4418148" y="2413678"/>
                </a:lnTo>
                <a:lnTo>
                  <a:pt x="4369472" y="2419046"/>
                </a:lnTo>
                <a:lnTo>
                  <a:pt x="4320525" y="2423315"/>
                </a:lnTo>
                <a:lnTo>
                  <a:pt x="4271339" y="2426475"/>
                </a:lnTo>
                <a:lnTo>
                  <a:pt x="4221949" y="2428516"/>
                </a:lnTo>
                <a:lnTo>
                  <a:pt x="4172386" y="2429428"/>
                </a:lnTo>
                <a:lnTo>
                  <a:pt x="4122683" y="2429202"/>
                </a:lnTo>
                <a:lnTo>
                  <a:pt x="4072875" y="2427826"/>
                </a:lnTo>
                <a:lnTo>
                  <a:pt x="4022993" y="2425290"/>
                </a:lnTo>
                <a:lnTo>
                  <a:pt x="3973072" y="2421586"/>
                </a:lnTo>
                <a:lnTo>
                  <a:pt x="3923143" y="2416702"/>
                </a:lnTo>
                <a:lnTo>
                  <a:pt x="3873240" y="2410629"/>
                </a:lnTo>
                <a:lnTo>
                  <a:pt x="3823397" y="2403356"/>
                </a:lnTo>
                <a:lnTo>
                  <a:pt x="3773645" y="2394873"/>
                </a:lnTo>
                <a:lnTo>
                  <a:pt x="3724018" y="2385171"/>
                </a:lnTo>
                <a:lnTo>
                  <a:pt x="3674550" y="2374239"/>
                </a:lnTo>
                <a:lnTo>
                  <a:pt x="3625273" y="2362068"/>
                </a:lnTo>
                <a:lnTo>
                  <a:pt x="3576220" y="2348646"/>
                </a:lnTo>
                <a:lnTo>
                  <a:pt x="3527424" y="2333965"/>
                </a:lnTo>
                <a:lnTo>
                  <a:pt x="3474115" y="2316358"/>
                </a:lnTo>
                <a:lnTo>
                  <a:pt x="3421961" y="2297445"/>
                </a:lnTo>
                <a:lnTo>
                  <a:pt x="3370991" y="2277260"/>
                </a:lnTo>
                <a:lnTo>
                  <a:pt x="3321233" y="2255833"/>
                </a:lnTo>
                <a:lnTo>
                  <a:pt x="3272716" y="2233198"/>
                </a:lnTo>
                <a:lnTo>
                  <a:pt x="3225468" y="2209387"/>
                </a:lnTo>
                <a:lnTo>
                  <a:pt x="3179518" y="2184433"/>
                </a:lnTo>
                <a:lnTo>
                  <a:pt x="3134893" y="2158368"/>
                </a:lnTo>
                <a:lnTo>
                  <a:pt x="3091623" y="2131225"/>
                </a:lnTo>
                <a:lnTo>
                  <a:pt x="3049735" y="2103035"/>
                </a:lnTo>
                <a:lnTo>
                  <a:pt x="3009258" y="2073832"/>
                </a:lnTo>
                <a:lnTo>
                  <a:pt x="2970221" y="2043648"/>
                </a:lnTo>
                <a:lnTo>
                  <a:pt x="2932652" y="2012515"/>
                </a:lnTo>
                <a:lnTo>
                  <a:pt x="2896578" y="1980466"/>
                </a:lnTo>
                <a:lnTo>
                  <a:pt x="2862029" y="1947533"/>
                </a:lnTo>
                <a:lnTo>
                  <a:pt x="2829034" y="1913749"/>
                </a:lnTo>
                <a:lnTo>
                  <a:pt x="2797619" y="1879146"/>
                </a:lnTo>
                <a:lnTo>
                  <a:pt x="2767814" y="1843757"/>
                </a:lnTo>
                <a:lnTo>
                  <a:pt x="2739647" y="1807614"/>
                </a:lnTo>
                <a:lnTo>
                  <a:pt x="2713147" y="1770749"/>
                </a:lnTo>
                <a:lnTo>
                  <a:pt x="2688341" y="1733195"/>
                </a:lnTo>
                <a:lnTo>
                  <a:pt x="2665259" y="1694985"/>
                </a:lnTo>
                <a:lnTo>
                  <a:pt x="2643928" y="1656150"/>
                </a:lnTo>
                <a:lnTo>
                  <a:pt x="2624378" y="1616724"/>
                </a:lnTo>
                <a:lnTo>
                  <a:pt x="2606635" y="1576739"/>
                </a:lnTo>
                <a:lnTo>
                  <a:pt x="2590730" y="1536226"/>
                </a:lnTo>
                <a:lnTo>
                  <a:pt x="2576689" y="1495220"/>
                </a:lnTo>
                <a:lnTo>
                  <a:pt x="2564543" y="1453752"/>
                </a:lnTo>
                <a:lnTo>
                  <a:pt x="2554318" y="1411854"/>
                </a:lnTo>
                <a:lnTo>
                  <a:pt x="2546043" y="1369560"/>
                </a:lnTo>
                <a:lnTo>
                  <a:pt x="2539747" y="1326901"/>
                </a:lnTo>
                <a:lnTo>
                  <a:pt x="2535458" y="1283909"/>
                </a:lnTo>
                <a:lnTo>
                  <a:pt x="2533204" y="1240619"/>
                </a:lnTo>
                <a:lnTo>
                  <a:pt x="2533015" y="1197061"/>
                </a:lnTo>
                <a:lnTo>
                  <a:pt x="0" y="563712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26707" y="2315719"/>
            <a:ext cx="1939925" cy="168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 marR="34925" indent="81915">
              <a:lnSpc>
                <a:spcPct val="100000"/>
              </a:lnSpc>
              <a:spcBef>
                <a:spcPts val="100"/>
              </a:spcBef>
              <a:buSzPct val="91666"/>
              <a:buFont typeface="Wingdings"/>
              <a:buChar char=""/>
              <a:tabLst>
                <a:tab pos="262890" algn="l"/>
              </a:tabLst>
            </a:pPr>
            <a:r>
              <a:rPr sz="1200" b="1" i="1" spc="-5" dirty="0">
                <a:latin typeface="Arial"/>
                <a:cs typeface="Arial"/>
              </a:rPr>
              <a:t>Processo </a:t>
            </a:r>
            <a:r>
              <a:rPr sz="1200" b="1" i="1" spc="-10" dirty="0">
                <a:latin typeface="Arial"/>
                <a:cs typeface="Arial"/>
              </a:rPr>
              <a:t>formal </a:t>
            </a:r>
            <a:r>
              <a:rPr sz="1200" b="1" i="1" spc="-5" dirty="0">
                <a:latin typeface="Arial"/>
                <a:cs typeface="Arial"/>
              </a:rPr>
              <a:t>para  </a:t>
            </a:r>
            <a:r>
              <a:rPr sz="1200" b="1" i="1" spc="-15" dirty="0">
                <a:latin typeface="Arial"/>
                <a:cs typeface="Arial"/>
              </a:rPr>
              <a:t>registrar, validar,</a:t>
            </a:r>
            <a:r>
              <a:rPr sz="1200" b="1" i="1" spc="35" dirty="0">
                <a:latin typeface="Arial"/>
                <a:cs typeface="Arial"/>
              </a:rPr>
              <a:t> </a:t>
            </a:r>
            <a:r>
              <a:rPr sz="1200" b="1" i="1" spc="-15" dirty="0">
                <a:latin typeface="Arial"/>
                <a:cs typeface="Arial"/>
              </a:rPr>
              <a:t>ratificar,</a:t>
            </a:r>
            <a:endParaRPr sz="1200">
              <a:latin typeface="Arial"/>
              <a:cs typeface="Arial"/>
            </a:endParaRPr>
          </a:p>
          <a:p>
            <a:pPr marL="52069" marR="45085" indent="5715" algn="ctr">
              <a:lnSpc>
                <a:spcPct val="100000"/>
              </a:lnSpc>
            </a:pPr>
            <a:r>
              <a:rPr sz="1200" b="1" i="1" spc="-5" dirty="0">
                <a:latin typeface="Arial"/>
                <a:cs typeface="Arial"/>
              </a:rPr>
              <a:t>gerenciar e publicar  conteúdos de arquitetura  novos e</a:t>
            </a:r>
            <a:r>
              <a:rPr sz="1200" b="1" i="1" spc="-3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atualizados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80670" indent="-137160">
              <a:lnSpc>
                <a:spcPct val="100000"/>
              </a:lnSpc>
              <a:spcBef>
                <a:spcPts val="5"/>
              </a:spcBef>
              <a:buSzPct val="91666"/>
              <a:buFont typeface="Wingdings"/>
              <a:buChar char=""/>
              <a:tabLst>
                <a:tab pos="281305" algn="l"/>
              </a:tabLst>
            </a:pPr>
            <a:r>
              <a:rPr sz="1200" b="1" i="1" spc="-5" dirty="0">
                <a:latin typeface="Arial"/>
                <a:cs typeface="Arial"/>
              </a:rPr>
              <a:t>Garante a</a:t>
            </a:r>
            <a:r>
              <a:rPr sz="1200" b="1" i="1" spc="-4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integração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i="1" dirty="0">
                <a:latin typeface="Arial"/>
                <a:cs typeface="Arial"/>
              </a:rPr>
              <a:t>ordenada com o</a:t>
            </a:r>
            <a:r>
              <a:rPr sz="1200" b="1" i="1" spc="-70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conteúdo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 i="1" spc="-5" dirty="0">
                <a:latin typeface="Arial"/>
                <a:cs typeface="Arial"/>
              </a:rPr>
              <a:t>existente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832612" y="1268756"/>
            <a:ext cx="6191249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5032" y="1844039"/>
            <a:ext cx="5919216" cy="445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8726" y="1935591"/>
            <a:ext cx="5750657" cy="427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8726" y="1928410"/>
            <a:ext cx="5751195" cy="4287520"/>
          </a:xfrm>
          <a:custGeom>
            <a:avLst/>
            <a:gdLst/>
            <a:ahLst/>
            <a:cxnLst/>
            <a:rect l="l" t="t" r="r" b="b"/>
            <a:pathLst>
              <a:path w="5751195" h="4287520">
                <a:moveTo>
                  <a:pt x="0" y="931629"/>
                </a:moveTo>
                <a:lnTo>
                  <a:pt x="1895475" y="1124034"/>
                </a:lnTo>
                <a:lnTo>
                  <a:pt x="1918661" y="1080432"/>
                </a:lnTo>
                <a:lnTo>
                  <a:pt x="1942670" y="1037613"/>
                </a:lnTo>
                <a:lnTo>
                  <a:pt x="1967488" y="995581"/>
                </a:lnTo>
                <a:lnTo>
                  <a:pt x="1993098" y="954343"/>
                </a:lnTo>
                <a:lnTo>
                  <a:pt x="2019483" y="913903"/>
                </a:lnTo>
                <a:lnTo>
                  <a:pt x="2046629" y="874265"/>
                </a:lnTo>
                <a:lnTo>
                  <a:pt x="2074518" y="835436"/>
                </a:lnTo>
                <a:lnTo>
                  <a:pt x="2103135" y="797419"/>
                </a:lnTo>
                <a:lnTo>
                  <a:pt x="2132465" y="760220"/>
                </a:lnTo>
                <a:lnTo>
                  <a:pt x="2162490" y="723844"/>
                </a:lnTo>
                <a:lnTo>
                  <a:pt x="2193195" y="688295"/>
                </a:lnTo>
                <a:lnTo>
                  <a:pt x="2224564" y="653580"/>
                </a:lnTo>
                <a:lnTo>
                  <a:pt x="2256581" y="619702"/>
                </a:lnTo>
                <a:lnTo>
                  <a:pt x="2289230" y="586667"/>
                </a:lnTo>
                <a:lnTo>
                  <a:pt x="2322495" y="554479"/>
                </a:lnTo>
                <a:lnTo>
                  <a:pt x="2356360" y="523144"/>
                </a:lnTo>
                <a:lnTo>
                  <a:pt x="2390809" y="492667"/>
                </a:lnTo>
                <a:lnTo>
                  <a:pt x="2425827" y="463053"/>
                </a:lnTo>
                <a:lnTo>
                  <a:pt x="2461396" y="434306"/>
                </a:lnTo>
                <a:lnTo>
                  <a:pt x="2497501" y="406431"/>
                </a:lnTo>
                <a:lnTo>
                  <a:pt x="2534126" y="379434"/>
                </a:lnTo>
                <a:lnTo>
                  <a:pt x="2571256" y="353320"/>
                </a:lnTo>
                <a:lnTo>
                  <a:pt x="2608873" y="328093"/>
                </a:lnTo>
                <a:lnTo>
                  <a:pt x="2646963" y="303758"/>
                </a:lnTo>
                <a:lnTo>
                  <a:pt x="2685508" y="280321"/>
                </a:lnTo>
                <a:lnTo>
                  <a:pt x="2724494" y="257787"/>
                </a:lnTo>
                <a:lnTo>
                  <a:pt x="2763904" y="236159"/>
                </a:lnTo>
                <a:lnTo>
                  <a:pt x="2803722" y="215445"/>
                </a:lnTo>
                <a:lnTo>
                  <a:pt x="2843932" y="195647"/>
                </a:lnTo>
                <a:lnTo>
                  <a:pt x="2884519" y="176772"/>
                </a:lnTo>
                <a:lnTo>
                  <a:pt x="2925466" y="158824"/>
                </a:lnTo>
                <a:lnTo>
                  <a:pt x="2966756" y="141808"/>
                </a:lnTo>
                <a:lnTo>
                  <a:pt x="3008375" y="125730"/>
                </a:lnTo>
                <a:lnTo>
                  <a:pt x="3050307" y="110594"/>
                </a:lnTo>
                <a:lnTo>
                  <a:pt x="3092534" y="96405"/>
                </a:lnTo>
                <a:lnTo>
                  <a:pt x="3135042" y="83168"/>
                </a:lnTo>
                <a:lnTo>
                  <a:pt x="3177814" y="70888"/>
                </a:lnTo>
                <a:lnTo>
                  <a:pt x="3220834" y="59570"/>
                </a:lnTo>
                <a:lnTo>
                  <a:pt x="3264086" y="49220"/>
                </a:lnTo>
                <a:lnTo>
                  <a:pt x="3307555" y="39841"/>
                </a:lnTo>
                <a:lnTo>
                  <a:pt x="3351224" y="31440"/>
                </a:lnTo>
                <a:lnTo>
                  <a:pt x="3395077" y="24021"/>
                </a:lnTo>
                <a:lnTo>
                  <a:pt x="3439099" y="17588"/>
                </a:lnTo>
                <a:lnTo>
                  <a:pt x="3483273" y="12148"/>
                </a:lnTo>
                <a:lnTo>
                  <a:pt x="3527583" y="7704"/>
                </a:lnTo>
                <a:lnTo>
                  <a:pt x="3572014" y="4263"/>
                </a:lnTo>
                <a:lnTo>
                  <a:pt x="3616549" y="1828"/>
                </a:lnTo>
                <a:lnTo>
                  <a:pt x="3661172" y="405"/>
                </a:lnTo>
                <a:lnTo>
                  <a:pt x="3705868" y="0"/>
                </a:lnTo>
                <a:lnTo>
                  <a:pt x="3750620" y="615"/>
                </a:lnTo>
                <a:lnTo>
                  <a:pt x="3795412" y="2258"/>
                </a:lnTo>
                <a:lnTo>
                  <a:pt x="3840229" y="4933"/>
                </a:lnTo>
                <a:lnTo>
                  <a:pt x="3885055" y="8644"/>
                </a:lnTo>
                <a:lnTo>
                  <a:pt x="3929872" y="13397"/>
                </a:lnTo>
                <a:lnTo>
                  <a:pt x="3974666" y="19196"/>
                </a:lnTo>
                <a:lnTo>
                  <a:pt x="4019421" y="26048"/>
                </a:lnTo>
                <a:lnTo>
                  <a:pt x="4064120" y="33956"/>
                </a:lnTo>
                <a:lnTo>
                  <a:pt x="4108748" y="42925"/>
                </a:lnTo>
                <a:lnTo>
                  <a:pt x="4153288" y="52962"/>
                </a:lnTo>
                <a:lnTo>
                  <a:pt x="4197725" y="64069"/>
                </a:lnTo>
                <a:lnTo>
                  <a:pt x="4242042" y="76254"/>
                </a:lnTo>
                <a:lnTo>
                  <a:pt x="4286223" y="89520"/>
                </a:lnTo>
                <a:lnTo>
                  <a:pt x="4330254" y="103872"/>
                </a:lnTo>
                <a:lnTo>
                  <a:pt x="4374116" y="119316"/>
                </a:lnTo>
                <a:lnTo>
                  <a:pt x="4417796" y="135856"/>
                </a:lnTo>
                <a:lnTo>
                  <a:pt x="4461275" y="153498"/>
                </a:lnTo>
                <a:lnTo>
                  <a:pt x="4504540" y="172246"/>
                </a:lnTo>
                <a:lnTo>
                  <a:pt x="4547573" y="192105"/>
                </a:lnTo>
                <a:lnTo>
                  <a:pt x="4590358" y="213081"/>
                </a:lnTo>
                <a:lnTo>
                  <a:pt x="4632881" y="235179"/>
                </a:lnTo>
                <a:lnTo>
                  <a:pt x="4675124" y="258402"/>
                </a:lnTo>
                <a:lnTo>
                  <a:pt x="4716269" y="282284"/>
                </a:lnTo>
                <a:lnTo>
                  <a:pt x="4756686" y="307004"/>
                </a:lnTo>
                <a:lnTo>
                  <a:pt x="4796370" y="332545"/>
                </a:lnTo>
                <a:lnTo>
                  <a:pt x="4835317" y="358892"/>
                </a:lnTo>
                <a:lnTo>
                  <a:pt x="4873522" y="386028"/>
                </a:lnTo>
                <a:lnTo>
                  <a:pt x="4910980" y="413937"/>
                </a:lnTo>
                <a:lnTo>
                  <a:pt x="4947688" y="442604"/>
                </a:lnTo>
                <a:lnTo>
                  <a:pt x="4983639" y="472013"/>
                </a:lnTo>
                <a:lnTo>
                  <a:pt x="5018831" y="502147"/>
                </a:lnTo>
                <a:lnTo>
                  <a:pt x="5053258" y="532990"/>
                </a:lnTo>
                <a:lnTo>
                  <a:pt x="5086915" y="564526"/>
                </a:lnTo>
                <a:lnTo>
                  <a:pt x="5119798" y="596740"/>
                </a:lnTo>
                <a:lnTo>
                  <a:pt x="5151903" y="629615"/>
                </a:lnTo>
                <a:lnTo>
                  <a:pt x="5183225" y="663136"/>
                </a:lnTo>
                <a:lnTo>
                  <a:pt x="5213759" y="697285"/>
                </a:lnTo>
                <a:lnTo>
                  <a:pt x="5243500" y="732048"/>
                </a:lnTo>
                <a:lnTo>
                  <a:pt x="5272445" y="767408"/>
                </a:lnTo>
                <a:lnTo>
                  <a:pt x="5300589" y="803349"/>
                </a:lnTo>
                <a:lnTo>
                  <a:pt x="5327926" y="839856"/>
                </a:lnTo>
                <a:lnTo>
                  <a:pt x="5354453" y="876911"/>
                </a:lnTo>
                <a:lnTo>
                  <a:pt x="5380165" y="914500"/>
                </a:lnTo>
                <a:lnTo>
                  <a:pt x="5405057" y="952605"/>
                </a:lnTo>
                <a:lnTo>
                  <a:pt x="5429125" y="991212"/>
                </a:lnTo>
                <a:lnTo>
                  <a:pt x="5452363" y="1030303"/>
                </a:lnTo>
                <a:lnTo>
                  <a:pt x="5474769" y="1069864"/>
                </a:lnTo>
                <a:lnTo>
                  <a:pt x="5496336" y="1109878"/>
                </a:lnTo>
                <a:lnTo>
                  <a:pt x="5517061" y="1150328"/>
                </a:lnTo>
                <a:lnTo>
                  <a:pt x="5536939" y="1191200"/>
                </a:lnTo>
                <a:lnTo>
                  <a:pt x="5555965" y="1232476"/>
                </a:lnTo>
                <a:lnTo>
                  <a:pt x="5574135" y="1274142"/>
                </a:lnTo>
                <a:lnTo>
                  <a:pt x="5591443" y="1316180"/>
                </a:lnTo>
                <a:lnTo>
                  <a:pt x="5607887" y="1358575"/>
                </a:lnTo>
                <a:lnTo>
                  <a:pt x="5623460" y="1401311"/>
                </a:lnTo>
                <a:lnTo>
                  <a:pt x="5638159" y="1444371"/>
                </a:lnTo>
                <a:lnTo>
                  <a:pt x="5651978" y="1487740"/>
                </a:lnTo>
                <a:lnTo>
                  <a:pt x="5664914" y="1531403"/>
                </a:lnTo>
                <a:lnTo>
                  <a:pt x="5676961" y="1575341"/>
                </a:lnTo>
                <a:lnTo>
                  <a:pt x="5688116" y="1619541"/>
                </a:lnTo>
                <a:lnTo>
                  <a:pt x="5698373" y="1663985"/>
                </a:lnTo>
                <a:lnTo>
                  <a:pt x="5707728" y="1708658"/>
                </a:lnTo>
                <a:lnTo>
                  <a:pt x="5716176" y="1753543"/>
                </a:lnTo>
                <a:lnTo>
                  <a:pt x="5723713" y="1798625"/>
                </a:lnTo>
                <a:lnTo>
                  <a:pt x="5730334" y="1843888"/>
                </a:lnTo>
                <a:lnTo>
                  <a:pt x="5736035" y="1889315"/>
                </a:lnTo>
                <a:lnTo>
                  <a:pt x="5740811" y="1934890"/>
                </a:lnTo>
                <a:lnTo>
                  <a:pt x="5744657" y="1980598"/>
                </a:lnTo>
                <a:lnTo>
                  <a:pt x="5747570" y="2026423"/>
                </a:lnTo>
                <a:lnTo>
                  <a:pt x="5749544" y="2072348"/>
                </a:lnTo>
                <a:lnTo>
                  <a:pt x="5750574" y="2118357"/>
                </a:lnTo>
                <a:lnTo>
                  <a:pt x="5750657" y="2164435"/>
                </a:lnTo>
                <a:lnTo>
                  <a:pt x="5749787" y="2210565"/>
                </a:lnTo>
                <a:lnTo>
                  <a:pt x="5747960" y="2256732"/>
                </a:lnTo>
                <a:lnTo>
                  <a:pt x="5745172" y="2302919"/>
                </a:lnTo>
                <a:lnTo>
                  <a:pt x="5741417" y="2349110"/>
                </a:lnTo>
                <a:lnTo>
                  <a:pt x="5736692" y="2395289"/>
                </a:lnTo>
                <a:lnTo>
                  <a:pt x="5730992" y="2441441"/>
                </a:lnTo>
                <a:lnTo>
                  <a:pt x="5724312" y="2487549"/>
                </a:lnTo>
                <a:lnTo>
                  <a:pt x="5716647" y="2533597"/>
                </a:lnTo>
                <a:lnTo>
                  <a:pt x="5707994" y="2579569"/>
                </a:lnTo>
                <a:lnTo>
                  <a:pt x="5698347" y="2625450"/>
                </a:lnTo>
                <a:lnTo>
                  <a:pt x="5687701" y="2671223"/>
                </a:lnTo>
                <a:lnTo>
                  <a:pt x="5676053" y="2716871"/>
                </a:lnTo>
                <a:lnTo>
                  <a:pt x="5663398" y="2762380"/>
                </a:lnTo>
                <a:lnTo>
                  <a:pt x="5649731" y="2807733"/>
                </a:lnTo>
                <a:lnTo>
                  <a:pt x="5635047" y="2852914"/>
                </a:lnTo>
                <a:lnTo>
                  <a:pt x="5619343" y="2897907"/>
                </a:lnTo>
                <a:lnTo>
                  <a:pt x="5602613" y="2942696"/>
                </a:lnTo>
                <a:lnTo>
                  <a:pt x="5584852" y="2987265"/>
                </a:lnTo>
                <a:lnTo>
                  <a:pt x="5566057" y="3031597"/>
                </a:lnTo>
                <a:lnTo>
                  <a:pt x="5546223" y="3075678"/>
                </a:lnTo>
                <a:lnTo>
                  <a:pt x="5525344" y="3119491"/>
                </a:lnTo>
                <a:lnTo>
                  <a:pt x="5503418" y="3163019"/>
                </a:lnTo>
                <a:lnTo>
                  <a:pt x="5480237" y="3206620"/>
                </a:lnTo>
                <a:lnTo>
                  <a:pt x="5456232" y="3249439"/>
                </a:lnTo>
                <a:lnTo>
                  <a:pt x="5431419" y="3291469"/>
                </a:lnTo>
                <a:lnTo>
                  <a:pt x="5405814" y="3332707"/>
                </a:lnTo>
                <a:lnTo>
                  <a:pt x="5379434" y="3373147"/>
                </a:lnTo>
                <a:lnTo>
                  <a:pt x="5352293" y="3412784"/>
                </a:lnTo>
                <a:lnTo>
                  <a:pt x="5324408" y="3451613"/>
                </a:lnTo>
                <a:lnTo>
                  <a:pt x="5295795" y="3489630"/>
                </a:lnTo>
                <a:lnTo>
                  <a:pt x="5266470" y="3526829"/>
                </a:lnTo>
                <a:lnTo>
                  <a:pt x="5236449" y="3563205"/>
                </a:lnTo>
                <a:lnTo>
                  <a:pt x="5205747" y="3598753"/>
                </a:lnTo>
                <a:lnTo>
                  <a:pt x="5174382" y="3633469"/>
                </a:lnTo>
                <a:lnTo>
                  <a:pt x="5142369" y="3667347"/>
                </a:lnTo>
                <a:lnTo>
                  <a:pt x="5109723" y="3700383"/>
                </a:lnTo>
                <a:lnTo>
                  <a:pt x="5076461" y="3732571"/>
                </a:lnTo>
                <a:lnTo>
                  <a:pt x="5042600" y="3763906"/>
                </a:lnTo>
                <a:lnTo>
                  <a:pt x="5008154" y="3794384"/>
                </a:lnTo>
                <a:lnTo>
                  <a:pt x="4973140" y="3823999"/>
                </a:lnTo>
                <a:lnTo>
                  <a:pt x="4937573" y="3852747"/>
                </a:lnTo>
                <a:lnTo>
                  <a:pt x="4901471" y="3880622"/>
                </a:lnTo>
                <a:lnTo>
                  <a:pt x="4864848" y="3907620"/>
                </a:lnTo>
                <a:lnTo>
                  <a:pt x="4827722" y="3933735"/>
                </a:lnTo>
                <a:lnTo>
                  <a:pt x="4790107" y="3958963"/>
                </a:lnTo>
                <a:lnTo>
                  <a:pt x="4752019" y="3983299"/>
                </a:lnTo>
                <a:lnTo>
                  <a:pt x="4713476" y="4006737"/>
                </a:lnTo>
                <a:lnTo>
                  <a:pt x="4674492" y="4029272"/>
                </a:lnTo>
                <a:lnTo>
                  <a:pt x="4635085" y="4050900"/>
                </a:lnTo>
                <a:lnTo>
                  <a:pt x="4595269" y="4071616"/>
                </a:lnTo>
                <a:lnTo>
                  <a:pt x="4555060" y="4091415"/>
                </a:lnTo>
                <a:lnTo>
                  <a:pt x="4514476" y="4110291"/>
                </a:lnTo>
                <a:lnTo>
                  <a:pt x="4473531" y="4128240"/>
                </a:lnTo>
                <a:lnTo>
                  <a:pt x="4432242" y="4145257"/>
                </a:lnTo>
                <a:lnTo>
                  <a:pt x="4390624" y="4161337"/>
                </a:lnTo>
                <a:lnTo>
                  <a:pt x="4348695" y="4176474"/>
                </a:lnTo>
                <a:lnTo>
                  <a:pt x="4306468" y="4190664"/>
                </a:lnTo>
                <a:lnTo>
                  <a:pt x="4263962" y="4203902"/>
                </a:lnTo>
                <a:lnTo>
                  <a:pt x="4221192" y="4216183"/>
                </a:lnTo>
                <a:lnTo>
                  <a:pt x="4178173" y="4227501"/>
                </a:lnTo>
                <a:lnTo>
                  <a:pt x="4134921" y="4237853"/>
                </a:lnTo>
                <a:lnTo>
                  <a:pt x="4091454" y="4247232"/>
                </a:lnTo>
                <a:lnTo>
                  <a:pt x="4047786" y="4255635"/>
                </a:lnTo>
                <a:lnTo>
                  <a:pt x="4003933" y="4263055"/>
                </a:lnTo>
                <a:lnTo>
                  <a:pt x="3959912" y="4269488"/>
                </a:lnTo>
                <a:lnTo>
                  <a:pt x="3915739" y="4274929"/>
                </a:lnTo>
                <a:lnTo>
                  <a:pt x="3871430" y="4279374"/>
                </a:lnTo>
                <a:lnTo>
                  <a:pt x="3827000" y="4282816"/>
                </a:lnTo>
                <a:lnTo>
                  <a:pt x="3782466" y="4285251"/>
                </a:lnTo>
                <a:lnTo>
                  <a:pt x="3737843" y="4286675"/>
                </a:lnTo>
                <a:lnTo>
                  <a:pt x="3693148" y="4287081"/>
                </a:lnTo>
                <a:lnTo>
                  <a:pt x="3648396" y="4286466"/>
                </a:lnTo>
                <a:lnTo>
                  <a:pt x="3603604" y="4284823"/>
                </a:lnTo>
                <a:lnTo>
                  <a:pt x="3558787" y="4282149"/>
                </a:lnTo>
                <a:lnTo>
                  <a:pt x="3513962" y="4278438"/>
                </a:lnTo>
                <a:lnTo>
                  <a:pt x="3469145" y="4273685"/>
                </a:lnTo>
                <a:lnTo>
                  <a:pt x="3424351" y="4267886"/>
                </a:lnTo>
                <a:lnTo>
                  <a:pt x="3379597" y="4261034"/>
                </a:lnTo>
                <a:lnTo>
                  <a:pt x="3334898" y="4253126"/>
                </a:lnTo>
                <a:lnTo>
                  <a:pt x="3290270" y="4244156"/>
                </a:lnTo>
                <a:lnTo>
                  <a:pt x="3245730" y="4234120"/>
                </a:lnTo>
                <a:lnTo>
                  <a:pt x="3201294" y="4223011"/>
                </a:lnTo>
                <a:lnTo>
                  <a:pt x="3156977" y="4210826"/>
                </a:lnTo>
                <a:lnTo>
                  <a:pt x="3112795" y="4197560"/>
                </a:lnTo>
                <a:lnTo>
                  <a:pt x="3068765" y="4183206"/>
                </a:lnTo>
                <a:lnTo>
                  <a:pt x="3024903" y="4167761"/>
                </a:lnTo>
                <a:lnTo>
                  <a:pt x="2981223" y="4151220"/>
                </a:lnTo>
                <a:lnTo>
                  <a:pt x="2937744" y="4133577"/>
                </a:lnTo>
                <a:lnTo>
                  <a:pt x="2894479" y="4114827"/>
                </a:lnTo>
                <a:lnTo>
                  <a:pt x="2851446" y="4094966"/>
                </a:lnTo>
                <a:lnTo>
                  <a:pt x="2808661" y="4073989"/>
                </a:lnTo>
                <a:lnTo>
                  <a:pt x="2766138" y="4051889"/>
                </a:lnTo>
                <a:lnTo>
                  <a:pt x="2723896" y="4028664"/>
                </a:lnTo>
                <a:lnTo>
                  <a:pt x="2681823" y="4004221"/>
                </a:lnTo>
                <a:lnTo>
                  <a:pt x="2640459" y="3978852"/>
                </a:lnTo>
                <a:lnTo>
                  <a:pt x="2599810" y="3952574"/>
                </a:lnTo>
                <a:lnTo>
                  <a:pt x="2559885" y="3925404"/>
                </a:lnTo>
                <a:lnTo>
                  <a:pt x="2520694" y="3897359"/>
                </a:lnTo>
                <a:lnTo>
                  <a:pt x="2482243" y="3868456"/>
                </a:lnTo>
                <a:lnTo>
                  <a:pt x="2444542" y="3838711"/>
                </a:lnTo>
                <a:lnTo>
                  <a:pt x="2407600" y="3808142"/>
                </a:lnTo>
                <a:lnTo>
                  <a:pt x="2371424" y="3776767"/>
                </a:lnTo>
                <a:lnTo>
                  <a:pt x="2336023" y="3744600"/>
                </a:lnTo>
                <a:lnTo>
                  <a:pt x="2301406" y="3711661"/>
                </a:lnTo>
                <a:lnTo>
                  <a:pt x="2267581" y="3677965"/>
                </a:lnTo>
                <a:lnTo>
                  <a:pt x="2234557" y="3643529"/>
                </a:lnTo>
                <a:lnTo>
                  <a:pt x="2202341" y="3608371"/>
                </a:lnTo>
                <a:lnTo>
                  <a:pt x="2170943" y="3572507"/>
                </a:lnTo>
                <a:lnTo>
                  <a:pt x="2140372" y="3535955"/>
                </a:lnTo>
                <a:lnTo>
                  <a:pt x="2110634" y="3498731"/>
                </a:lnTo>
                <a:lnTo>
                  <a:pt x="2081740" y="3460852"/>
                </a:lnTo>
                <a:lnTo>
                  <a:pt x="2053697" y="3422336"/>
                </a:lnTo>
                <a:lnTo>
                  <a:pt x="2026514" y="3383199"/>
                </a:lnTo>
                <a:lnTo>
                  <a:pt x="2000199" y="3343458"/>
                </a:lnTo>
                <a:lnTo>
                  <a:pt x="1974762" y="3303130"/>
                </a:lnTo>
                <a:lnTo>
                  <a:pt x="1950209" y="3262232"/>
                </a:lnTo>
                <a:lnTo>
                  <a:pt x="1926551" y="3220781"/>
                </a:lnTo>
                <a:lnTo>
                  <a:pt x="1903794" y="3178793"/>
                </a:lnTo>
                <a:lnTo>
                  <a:pt x="1881949" y="3136287"/>
                </a:lnTo>
                <a:lnTo>
                  <a:pt x="1861023" y="3093279"/>
                </a:lnTo>
                <a:lnTo>
                  <a:pt x="1841024" y="3049785"/>
                </a:lnTo>
                <a:lnTo>
                  <a:pt x="1821962" y="3005823"/>
                </a:lnTo>
                <a:lnTo>
                  <a:pt x="1803844" y="2961410"/>
                </a:lnTo>
                <a:lnTo>
                  <a:pt x="1786680" y="2916563"/>
                </a:lnTo>
                <a:lnTo>
                  <a:pt x="1770477" y="2871298"/>
                </a:lnTo>
                <a:lnTo>
                  <a:pt x="1755244" y="2825633"/>
                </a:lnTo>
                <a:lnTo>
                  <a:pt x="1740990" y="2779584"/>
                </a:lnTo>
                <a:lnTo>
                  <a:pt x="1727723" y="2733168"/>
                </a:lnTo>
                <a:lnTo>
                  <a:pt x="1715451" y="2686403"/>
                </a:lnTo>
                <a:lnTo>
                  <a:pt x="1704183" y="2639306"/>
                </a:lnTo>
                <a:lnTo>
                  <a:pt x="1693928" y="2591892"/>
                </a:lnTo>
                <a:lnTo>
                  <a:pt x="1684694" y="2544180"/>
                </a:lnTo>
                <a:lnTo>
                  <a:pt x="1676489" y="2496186"/>
                </a:lnTo>
                <a:lnTo>
                  <a:pt x="1669323" y="2447927"/>
                </a:lnTo>
                <a:lnTo>
                  <a:pt x="1663202" y="2399421"/>
                </a:lnTo>
                <a:lnTo>
                  <a:pt x="1658137" y="2350683"/>
                </a:lnTo>
                <a:lnTo>
                  <a:pt x="1654134" y="2301732"/>
                </a:lnTo>
                <a:lnTo>
                  <a:pt x="1651204" y="2252583"/>
                </a:lnTo>
                <a:lnTo>
                  <a:pt x="1649354" y="2203254"/>
                </a:lnTo>
                <a:lnTo>
                  <a:pt x="1648592" y="2153762"/>
                </a:lnTo>
                <a:lnTo>
                  <a:pt x="1648928" y="2104124"/>
                </a:lnTo>
                <a:lnTo>
                  <a:pt x="1650370" y="2054357"/>
                </a:lnTo>
                <a:lnTo>
                  <a:pt x="1652926" y="2004477"/>
                </a:lnTo>
                <a:lnTo>
                  <a:pt x="1656604" y="1954502"/>
                </a:lnTo>
                <a:lnTo>
                  <a:pt x="1661414" y="1904449"/>
                </a:lnTo>
                <a:lnTo>
                  <a:pt x="0" y="931629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17464" y="2587575"/>
            <a:ext cx="2710180" cy="348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15875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"/>
              <a:tabLst>
                <a:tab pos="238760" algn="l"/>
              </a:tabLst>
            </a:pPr>
            <a:r>
              <a:rPr sz="1400" b="1" i="1" spc="-15" dirty="0">
                <a:latin typeface="Arial"/>
                <a:cs typeface="Arial"/>
              </a:rPr>
              <a:t>Avaliações de</a:t>
            </a:r>
            <a:r>
              <a:rPr sz="1400" b="1" i="1" spc="7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conformidade</a:t>
            </a:r>
            <a:endParaRPr sz="1400">
              <a:latin typeface="Arial"/>
              <a:cs typeface="Arial"/>
            </a:endParaRPr>
          </a:p>
          <a:p>
            <a:pPr marL="79375" marR="70485" algn="ctr">
              <a:lnSpc>
                <a:spcPct val="100000"/>
              </a:lnSpc>
            </a:pPr>
            <a:r>
              <a:rPr sz="1400" b="1" i="1" spc="-15" dirty="0">
                <a:latin typeface="Arial"/>
                <a:cs typeface="Arial"/>
              </a:rPr>
              <a:t>contra </a:t>
            </a:r>
            <a:r>
              <a:rPr sz="1400" b="1" i="1" spc="-10" dirty="0">
                <a:latin typeface="Arial"/>
                <a:cs typeface="Arial"/>
              </a:rPr>
              <a:t>SLAs, OLAs, </a:t>
            </a:r>
            <a:r>
              <a:rPr sz="1400" b="1" i="1" spc="-15" dirty="0">
                <a:latin typeface="Arial"/>
                <a:cs typeface="Arial"/>
              </a:rPr>
              <a:t>padrões </a:t>
            </a:r>
            <a:r>
              <a:rPr sz="1400" b="1" i="1" spc="-5" dirty="0">
                <a:latin typeface="Arial"/>
                <a:cs typeface="Arial"/>
              </a:rPr>
              <a:t>e  </a:t>
            </a:r>
            <a:r>
              <a:rPr sz="1400" b="1" i="1" spc="-15" dirty="0">
                <a:latin typeface="Arial"/>
                <a:cs typeface="Arial"/>
              </a:rPr>
              <a:t>requisitos</a:t>
            </a:r>
            <a:r>
              <a:rPr sz="1400" b="1" i="1" spc="50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regulatórios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lvl="1" indent="298450">
              <a:lnSpc>
                <a:spcPct val="100000"/>
              </a:lnSpc>
              <a:spcBef>
                <a:spcPts val="5"/>
              </a:spcBef>
              <a:buSzPct val="92857"/>
              <a:buFont typeface="Wingdings"/>
              <a:buChar char=""/>
              <a:tabLst>
                <a:tab pos="470534" algn="l"/>
              </a:tabLst>
            </a:pPr>
            <a:r>
              <a:rPr sz="1400" b="1" i="1" spc="-15" dirty="0">
                <a:latin typeface="Arial"/>
                <a:cs typeface="Arial"/>
              </a:rPr>
              <a:t>Garante </a:t>
            </a:r>
            <a:r>
              <a:rPr sz="1400" b="1" i="1" spc="-5" dirty="0">
                <a:latin typeface="Arial"/>
                <a:cs typeface="Arial"/>
              </a:rPr>
              <a:t>a </a:t>
            </a:r>
            <a:r>
              <a:rPr sz="1400" b="1" i="1" spc="-15" dirty="0">
                <a:latin typeface="Arial"/>
                <a:cs typeface="Arial"/>
              </a:rPr>
              <a:t>estabilidade,  conformidade </a:t>
            </a:r>
            <a:r>
              <a:rPr sz="1400" b="1" i="1" spc="-5" dirty="0">
                <a:latin typeface="Arial"/>
                <a:cs typeface="Arial"/>
              </a:rPr>
              <a:t>e </a:t>
            </a:r>
            <a:r>
              <a:rPr sz="1400" b="1" i="1" spc="-15" dirty="0">
                <a:latin typeface="Arial"/>
                <a:cs typeface="Arial"/>
              </a:rPr>
              <a:t>monitoração</a:t>
            </a:r>
            <a:r>
              <a:rPr sz="1400" b="1" i="1" spc="114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820419">
              <a:lnSpc>
                <a:spcPct val="100000"/>
              </a:lnSpc>
            </a:pPr>
            <a:r>
              <a:rPr sz="1400" b="1" i="1" spc="-15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40335" marR="132080" indent="40005">
              <a:lnSpc>
                <a:spcPct val="100000"/>
              </a:lnSpc>
              <a:spcBef>
                <a:spcPts val="5"/>
              </a:spcBef>
              <a:buSzPct val="92857"/>
              <a:buFont typeface="Wingdings"/>
              <a:buChar char=""/>
              <a:tabLst>
                <a:tab pos="339090" algn="l"/>
              </a:tabLst>
            </a:pPr>
            <a:r>
              <a:rPr sz="1400" b="1" i="1" spc="-15" dirty="0">
                <a:latin typeface="Arial"/>
                <a:cs typeface="Arial"/>
              </a:rPr>
              <a:t>Avaliações são aceitas ou  rejeitadas conforme</a:t>
            </a:r>
            <a:r>
              <a:rPr sz="1400" b="1" i="1" spc="10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critérios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b="1" i="1" spc="-15" dirty="0">
                <a:latin typeface="Arial"/>
                <a:cs typeface="Arial"/>
              </a:rPr>
              <a:t>definidos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71780" indent="-158750">
              <a:lnSpc>
                <a:spcPct val="100000"/>
              </a:lnSpc>
              <a:spcBef>
                <a:spcPts val="5"/>
              </a:spcBef>
              <a:buSzPct val="92857"/>
              <a:buFont typeface="Wingdings"/>
              <a:buChar char=""/>
              <a:tabLst>
                <a:tab pos="271780" algn="l"/>
              </a:tabLst>
            </a:pPr>
            <a:r>
              <a:rPr sz="1400" b="1" i="1" spc="-10" dirty="0">
                <a:latin typeface="Arial"/>
                <a:cs typeface="Arial"/>
              </a:rPr>
              <a:t>Em </a:t>
            </a:r>
            <a:r>
              <a:rPr sz="1400" b="1" i="1" spc="-15" dirty="0">
                <a:latin typeface="Arial"/>
                <a:cs typeface="Arial"/>
              </a:rPr>
              <a:t>caso de </a:t>
            </a:r>
            <a:r>
              <a:rPr sz="1400" b="1" i="1" spc="-10" dirty="0">
                <a:latin typeface="Arial"/>
                <a:cs typeface="Arial"/>
              </a:rPr>
              <a:t>rejeição, </a:t>
            </a:r>
            <a:r>
              <a:rPr sz="1400" b="1" i="1" spc="-5" dirty="0">
                <a:latin typeface="Arial"/>
                <a:cs typeface="Arial"/>
              </a:rPr>
              <a:t>o</a:t>
            </a:r>
            <a:r>
              <a:rPr sz="1400" b="1" i="1" spc="7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item</a:t>
            </a:r>
            <a:endParaRPr sz="1400">
              <a:latin typeface="Arial"/>
              <a:cs typeface="Arial"/>
            </a:endParaRPr>
          </a:p>
          <a:p>
            <a:pPr marL="70485" marR="65405" algn="ctr">
              <a:lnSpc>
                <a:spcPct val="100000"/>
              </a:lnSpc>
            </a:pPr>
            <a:r>
              <a:rPr sz="1400" b="1" i="1" spc="-15" dirty="0">
                <a:latin typeface="Arial"/>
                <a:cs typeface="Arial"/>
              </a:rPr>
              <a:t>pode </a:t>
            </a:r>
            <a:r>
              <a:rPr sz="1400" b="1" i="1" spc="-10" dirty="0">
                <a:latin typeface="Arial"/>
                <a:cs typeface="Arial"/>
              </a:rPr>
              <a:t>ser </a:t>
            </a:r>
            <a:r>
              <a:rPr sz="1400" b="1" i="1" spc="-15" dirty="0">
                <a:latin typeface="Arial"/>
                <a:cs typeface="Arial"/>
              </a:rPr>
              <a:t>tornado conforme ou  uma dispensa </a:t>
            </a:r>
            <a:r>
              <a:rPr sz="1400" b="1" i="1" spc="-20" dirty="0">
                <a:latin typeface="Arial"/>
                <a:cs typeface="Arial"/>
              </a:rPr>
              <a:t>pode </a:t>
            </a:r>
            <a:r>
              <a:rPr sz="1400" b="1" i="1" spc="-15" dirty="0">
                <a:latin typeface="Arial"/>
                <a:cs typeface="Arial"/>
              </a:rPr>
              <a:t>ser  solicitada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832612" y="1252539"/>
            <a:ext cx="6191249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6159" y="1844041"/>
            <a:ext cx="6038088" cy="3169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0996" y="1928505"/>
            <a:ext cx="5868506" cy="3000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0996" y="1928505"/>
            <a:ext cx="5868670" cy="3001010"/>
          </a:xfrm>
          <a:custGeom>
            <a:avLst/>
            <a:gdLst/>
            <a:ahLst/>
            <a:cxnLst/>
            <a:rect l="l" t="t" r="r" b="b"/>
            <a:pathLst>
              <a:path w="5868670" h="3001010">
                <a:moveTo>
                  <a:pt x="0" y="1297421"/>
                </a:moveTo>
                <a:lnTo>
                  <a:pt x="1837689" y="1108191"/>
                </a:lnTo>
                <a:lnTo>
                  <a:pt x="1852423" y="1070358"/>
                </a:lnTo>
                <a:lnTo>
                  <a:pt x="1868390" y="1033027"/>
                </a:lnTo>
                <a:lnTo>
                  <a:pt x="1885570" y="996209"/>
                </a:lnTo>
                <a:lnTo>
                  <a:pt x="1903944" y="959911"/>
                </a:lnTo>
                <a:lnTo>
                  <a:pt x="1923489" y="924142"/>
                </a:lnTo>
                <a:lnTo>
                  <a:pt x="1944185" y="888911"/>
                </a:lnTo>
                <a:lnTo>
                  <a:pt x="1966012" y="854227"/>
                </a:lnTo>
                <a:lnTo>
                  <a:pt x="1988949" y="820098"/>
                </a:lnTo>
                <a:lnTo>
                  <a:pt x="2012975" y="786533"/>
                </a:lnTo>
                <a:lnTo>
                  <a:pt x="2038070" y="753540"/>
                </a:lnTo>
                <a:lnTo>
                  <a:pt x="2064212" y="721129"/>
                </a:lnTo>
                <a:lnTo>
                  <a:pt x="2091381" y="689308"/>
                </a:lnTo>
                <a:lnTo>
                  <a:pt x="2119557" y="658086"/>
                </a:lnTo>
                <a:lnTo>
                  <a:pt x="2148718" y="627471"/>
                </a:lnTo>
                <a:lnTo>
                  <a:pt x="2178843" y="597472"/>
                </a:lnTo>
                <a:lnTo>
                  <a:pt x="2209913" y="568098"/>
                </a:lnTo>
                <a:lnTo>
                  <a:pt x="2241907" y="539357"/>
                </a:lnTo>
                <a:lnTo>
                  <a:pt x="2274803" y="511259"/>
                </a:lnTo>
                <a:lnTo>
                  <a:pt x="2308581" y="483812"/>
                </a:lnTo>
                <a:lnTo>
                  <a:pt x="2343220" y="457024"/>
                </a:lnTo>
                <a:lnTo>
                  <a:pt x="2378700" y="430905"/>
                </a:lnTo>
                <a:lnTo>
                  <a:pt x="2415000" y="405462"/>
                </a:lnTo>
                <a:lnTo>
                  <a:pt x="2452099" y="380705"/>
                </a:lnTo>
                <a:lnTo>
                  <a:pt x="2489976" y="356643"/>
                </a:lnTo>
                <a:lnTo>
                  <a:pt x="2528611" y="333284"/>
                </a:lnTo>
                <a:lnTo>
                  <a:pt x="2567983" y="310637"/>
                </a:lnTo>
                <a:lnTo>
                  <a:pt x="2608071" y="288710"/>
                </a:lnTo>
                <a:lnTo>
                  <a:pt x="2648855" y="267512"/>
                </a:lnTo>
                <a:lnTo>
                  <a:pt x="2690314" y="247052"/>
                </a:lnTo>
                <a:lnTo>
                  <a:pt x="2732427" y="227339"/>
                </a:lnTo>
                <a:lnTo>
                  <a:pt x="2775173" y="208381"/>
                </a:lnTo>
                <a:lnTo>
                  <a:pt x="2818532" y="190187"/>
                </a:lnTo>
                <a:lnTo>
                  <a:pt x="2862484" y="172766"/>
                </a:lnTo>
                <a:lnTo>
                  <a:pt x="2907006" y="156126"/>
                </a:lnTo>
                <a:lnTo>
                  <a:pt x="2952079" y="140277"/>
                </a:lnTo>
                <a:lnTo>
                  <a:pt x="2997682" y="125226"/>
                </a:lnTo>
                <a:lnTo>
                  <a:pt x="3043794" y="110982"/>
                </a:lnTo>
                <a:lnTo>
                  <a:pt x="3090394" y="97555"/>
                </a:lnTo>
                <a:lnTo>
                  <a:pt x="3137462" y="84952"/>
                </a:lnTo>
                <a:lnTo>
                  <a:pt x="3184977" y="73183"/>
                </a:lnTo>
                <a:lnTo>
                  <a:pt x="3232919" y="62257"/>
                </a:lnTo>
                <a:lnTo>
                  <a:pt x="3281266" y="52181"/>
                </a:lnTo>
                <a:lnTo>
                  <a:pt x="3329997" y="42965"/>
                </a:lnTo>
                <a:lnTo>
                  <a:pt x="3379093" y="34617"/>
                </a:lnTo>
                <a:lnTo>
                  <a:pt x="3428533" y="27147"/>
                </a:lnTo>
                <a:lnTo>
                  <a:pt x="3478295" y="20562"/>
                </a:lnTo>
                <a:lnTo>
                  <a:pt x="3528359" y="14872"/>
                </a:lnTo>
                <a:lnTo>
                  <a:pt x="3578705" y="10084"/>
                </a:lnTo>
                <a:lnTo>
                  <a:pt x="3629311" y="6209"/>
                </a:lnTo>
                <a:lnTo>
                  <a:pt x="3680157" y="3254"/>
                </a:lnTo>
                <a:lnTo>
                  <a:pt x="3731222" y="1228"/>
                </a:lnTo>
                <a:lnTo>
                  <a:pt x="3782486" y="141"/>
                </a:lnTo>
                <a:lnTo>
                  <a:pt x="3833927" y="0"/>
                </a:lnTo>
                <a:lnTo>
                  <a:pt x="3885526" y="814"/>
                </a:lnTo>
                <a:lnTo>
                  <a:pt x="3937260" y="2592"/>
                </a:lnTo>
                <a:lnTo>
                  <a:pt x="3989111" y="5343"/>
                </a:lnTo>
                <a:lnTo>
                  <a:pt x="4041056" y="9075"/>
                </a:lnTo>
                <a:lnTo>
                  <a:pt x="4093075" y="13798"/>
                </a:lnTo>
                <a:lnTo>
                  <a:pt x="4145148" y="19519"/>
                </a:lnTo>
                <a:lnTo>
                  <a:pt x="4197254" y="26248"/>
                </a:lnTo>
                <a:lnTo>
                  <a:pt x="4249371" y="33993"/>
                </a:lnTo>
                <a:lnTo>
                  <a:pt x="4301480" y="42763"/>
                </a:lnTo>
                <a:lnTo>
                  <a:pt x="4353559" y="52567"/>
                </a:lnTo>
                <a:lnTo>
                  <a:pt x="4408759" y="64104"/>
                </a:lnTo>
                <a:lnTo>
                  <a:pt x="4463174" y="76669"/>
                </a:lnTo>
                <a:lnTo>
                  <a:pt x="4516789" y="90244"/>
                </a:lnTo>
                <a:lnTo>
                  <a:pt x="4569590" y="104810"/>
                </a:lnTo>
                <a:lnTo>
                  <a:pt x="4621563" y="120348"/>
                </a:lnTo>
                <a:lnTo>
                  <a:pt x="4672692" y="136841"/>
                </a:lnTo>
                <a:lnTo>
                  <a:pt x="4722965" y="154270"/>
                </a:lnTo>
                <a:lnTo>
                  <a:pt x="4772365" y="172617"/>
                </a:lnTo>
                <a:lnTo>
                  <a:pt x="4820879" y="191863"/>
                </a:lnTo>
                <a:lnTo>
                  <a:pt x="4868493" y="211989"/>
                </a:lnTo>
                <a:lnTo>
                  <a:pt x="4915191" y="232977"/>
                </a:lnTo>
                <a:lnTo>
                  <a:pt x="4960959" y="254809"/>
                </a:lnTo>
                <a:lnTo>
                  <a:pt x="5005784" y="277466"/>
                </a:lnTo>
                <a:lnTo>
                  <a:pt x="5049649" y="300930"/>
                </a:lnTo>
                <a:lnTo>
                  <a:pt x="5092542" y="325183"/>
                </a:lnTo>
                <a:lnTo>
                  <a:pt x="5134446" y="350205"/>
                </a:lnTo>
                <a:lnTo>
                  <a:pt x="5175349" y="375979"/>
                </a:lnTo>
                <a:lnTo>
                  <a:pt x="5215235" y="402485"/>
                </a:lnTo>
                <a:lnTo>
                  <a:pt x="5254090" y="429707"/>
                </a:lnTo>
                <a:lnTo>
                  <a:pt x="5291899" y="457624"/>
                </a:lnTo>
                <a:lnTo>
                  <a:pt x="5328648" y="486220"/>
                </a:lnTo>
                <a:lnTo>
                  <a:pt x="5364323" y="515474"/>
                </a:lnTo>
                <a:lnTo>
                  <a:pt x="5398909" y="545370"/>
                </a:lnTo>
                <a:lnTo>
                  <a:pt x="5432392" y="575887"/>
                </a:lnTo>
                <a:lnTo>
                  <a:pt x="5464756" y="607009"/>
                </a:lnTo>
                <a:lnTo>
                  <a:pt x="5495989" y="638716"/>
                </a:lnTo>
                <a:lnTo>
                  <a:pt x="5526074" y="670990"/>
                </a:lnTo>
                <a:lnTo>
                  <a:pt x="5554998" y="703813"/>
                </a:lnTo>
                <a:lnTo>
                  <a:pt x="5582746" y="737166"/>
                </a:lnTo>
                <a:lnTo>
                  <a:pt x="5609304" y="771031"/>
                </a:lnTo>
                <a:lnTo>
                  <a:pt x="5634658" y="805388"/>
                </a:lnTo>
                <a:lnTo>
                  <a:pt x="5658792" y="840221"/>
                </a:lnTo>
                <a:lnTo>
                  <a:pt x="5681692" y="875510"/>
                </a:lnTo>
                <a:lnTo>
                  <a:pt x="5703344" y="911237"/>
                </a:lnTo>
                <a:lnTo>
                  <a:pt x="5723734" y="947384"/>
                </a:lnTo>
                <a:lnTo>
                  <a:pt x="5742846" y="983932"/>
                </a:lnTo>
                <a:lnTo>
                  <a:pt x="5760667" y="1020862"/>
                </a:lnTo>
                <a:lnTo>
                  <a:pt x="5777182" y="1058156"/>
                </a:lnTo>
                <a:lnTo>
                  <a:pt x="5792376" y="1095796"/>
                </a:lnTo>
                <a:lnTo>
                  <a:pt x="5806235" y="1133764"/>
                </a:lnTo>
                <a:lnTo>
                  <a:pt x="5818745" y="1172040"/>
                </a:lnTo>
                <a:lnTo>
                  <a:pt x="5829891" y="1210606"/>
                </a:lnTo>
                <a:lnTo>
                  <a:pt x="5839658" y="1249445"/>
                </a:lnTo>
                <a:lnTo>
                  <a:pt x="5848033" y="1288537"/>
                </a:lnTo>
                <a:lnTo>
                  <a:pt x="5855000" y="1327864"/>
                </a:lnTo>
                <a:lnTo>
                  <a:pt x="5860545" y="1367408"/>
                </a:lnTo>
                <a:lnTo>
                  <a:pt x="5864654" y="1407150"/>
                </a:lnTo>
                <a:lnTo>
                  <a:pt x="5867312" y="1447071"/>
                </a:lnTo>
                <a:lnTo>
                  <a:pt x="5868505" y="1487154"/>
                </a:lnTo>
                <a:lnTo>
                  <a:pt x="5868219" y="1527380"/>
                </a:lnTo>
                <a:lnTo>
                  <a:pt x="5866437" y="1567730"/>
                </a:lnTo>
                <a:lnTo>
                  <a:pt x="5863148" y="1608186"/>
                </a:lnTo>
                <a:lnTo>
                  <a:pt x="5858335" y="1648730"/>
                </a:lnTo>
                <a:lnTo>
                  <a:pt x="5851984" y="1689343"/>
                </a:lnTo>
                <a:lnTo>
                  <a:pt x="5844082" y="1730006"/>
                </a:lnTo>
                <a:lnTo>
                  <a:pt x="5834612" y="1770702"/>
                </a:lnTo>
                <a:lnTo>
                  <a:pt x="5823562" y="1811411"/>
                </a:lnTo>
                <a:lnTo>
                  <a:pt x="5810916" y="1852115"/>
                </a:lnTo>
                <a:lnTo>
                  <a:pt x="5796660" y="1892797"/>
                </a:lnTo>
                <a:lnTo>
                  <a:pt x="5781933" y="1930630"/>
                </a:lnTo>
                <a:lnTo>
                  <a:pt x="5765972" y="1967960"/>
                </a:lnTo>
                <a:lnTo>
                  <a:pt x="5748797" y="2004779"/>
                </a:lnTo>
                <a:lnTo>
                  <a:pt x="5730429" y="2041077"/>
                </a:lnTo>
                <a:lnTo>
                  <a:pt x="5710889" y="2076845"/>
                </a:lnTo>
                <a:lnTo>
                  <a:pt x="5690198" y="2112076"/>
                </a:lnTo>
                <a:lnTo>
                  <a:pt x="5668375" y="2146761"/>
                </a:lnTo>
                <a:lnTo>
                  <a:pt x="5645443" y="2180890"/>
                </a:lnTo>
                <a:lnTo>
                  <a:pt x="5621422" y="2214455"/>
                </a:lnTo>
                <a:lnTo>
                  <a:pt x="5596332" y="2247447"/>
                </a:lnTo>
                <a:lnTo>
                  <a:pt x="5570194" y="2279859"/>
                </a:lnTo>
                <a:lnTo>
                  <a:pt x="5543028" y="2311680"/>
                </a:lnTo>
                <a:lnTo>
                  <a:pt x="5514857" y="2342902"/>
                </a:lnTo>
                <a:lnTo>
                  <a:pt x="5485700" y="2373517"/>
                </a:lnTo>
                <a:lnTo>
                  <a:pt x="5455577" y="2403516"/>
                </a:lnTo>
                <a:lnTo>
                  <a:pt x="5424511" y="2432890"/>
                </a:lnTo>
                <a:lnTo>
                  <a:pt x="5392521" y="2461630"/>
                </a:lnTo>
                <a:lnTo>
                  <a:pt x="5359628" y="2489729"/>
                </a:lnTo>
                <a:lnTo>
                  <a:pt x="5325853" y="2517176"/>
                </a:lnTo>
                <a:lnTo>
                  <a:pt x="5291216" y="2543964"/>
                </a:lnTo>
                <a:lnTo>
                  <a:pt x="5255739" y="2570083"/>
                </a:lnTo>
                <a:lnTo>
                  <a:pt x="5219442" y="2595525"/>
                </a:lnTo>
                <a:lnTo>
                  <a:pt x="5182346" y="2620282"/>
                </a:lnTo>
                <a:lnTo>
                  <a:pt x="5144471" y="2644344"/>
                </a:lnTo>
                <a:lnTo>
                  <a:pt x="5105838" y="2667704"/>
                </a:lnTo>
                <a:lnTo>
                  <a:pt x="5066468" y="2690351"/>
                </a:lnTo>
                <a:lnTo>
                  <a:pt x="5026382" y="2712278"/>
                </a:lnTo>
                <a:lnTo>
                  <a:pt x="4985600" y="2733475"/>
                </a:lnTo>
                <a:lnTo>
                  <a:pt x="4944143" y="2753935"/>
                </a:lnTo>
                <a:lnTo>
                  <a:pt x="4902032" y="2773648"/>
                </a:lnTo>
                <a:lnTo>
                  <a:pt x="4859287" y="2792606"/>
                </a:lnTo>
                <a:lnTo>
                  <a:pt x="4815929" y="2810800"/>
                </a:lnTo>
                <a:lnTo>
                  <a:pt x="4771980" y="2828221"/>
                </a:lnTo>
                <a:lnTo>
                  <a:pt x="4727459" y="2844861"/>
                </a:lnTo>
                <a:lnTo>
                  <a:pt x="4682387" y="2860711"/>
                </a:lnTo>
                <a:lnTo>
                  <a:pt x="4636785" y="2875762"/>
                </a:lnTo>
                <a:lnTo>
                  <a:pt x="4590675" y="2890005"/>
                </a:lnTo>
                <a:lnTo>
                  <a:pt x="4544075" y="2903433"/>
                </a:lnTo>
                <a:lnTo>
                  <a:pt x="4497008" y="2916035"/>
                </a:lnTo>
                <a:lnTo>
                  <a:pt x="4449494" y="2927804"/>
                </a:lnTo>
                <a:lnTo>
                  <a:pt x="4401553" y="2938731"/>
                </a:lnTo>
                <a:lnTo>
                  <a:pt x="4353207" y="2948807"/>
                </a:lnTo>
                <a:lnTo>
                  <a:pt x="4304475" y="2958023"/>
                </a:lnTo>
                <a:lnTo>
                  <a:pt x="4255380" y="2966370"/>
                </a:lnTo>
                <a:lnTo>
                  <a:pt x="4205941" y="2973841"/>
                </a:lnTo>
                <a:lnTo>
                  <a:pt x="4156179" y="2980426"/>
                </a:lnTo>
                <a:lnTo>
                  <a:pt x="4106116" y="2986116"/>
                </a:lnTo>
                <a:lnTo>
                  <a:pt x="4055770" y="2990903"/>
                </a:lnTo>
                <a:lnTo>
                  <a:pt x="4005165" y="2994779"/>
                </a:lnTo>
                <a:lnTo>
                  <a:pt x="3954319" y="2997734"/>
                </a:lnTo>
                <a:lnTo>
                  <a:pt x="3903254" y="2999759"/>
                </a:lnTo>
                <a:lnTo>
                  <a:pt x="3851990" y="3000847"/>
                </a:lnTo>
                <a:lnTo>
                  <a:pt x="3800549" y="3000988"/>
                </a:lnTo>
                <a:lnTo>
                  <a:pt x="3748951" y="3000174"/>
                </a:lnTo>
                <a:lnTo>
                  <a:pt x="3697216" y="2998396"/>
                </a:lnTo>
                <a:lnTo>
                  <a:pt x="3645366" y="2995645"/>
                </a:lnTo>
                <a:lnTo>
                  <a:pt x="3593421" y="2991912"/>
                </a:lnTo>
                <a:lnTo>
                  <a:pt x="3541402" y="2987190"/>
                </a:lnTo>
                <a:lnTo>
                  <a:pt x="3489329" y="2981468"/>
                </a:lnTo>
                <a:lnTo>
                  <a:pt x="3437223" y="2974739"/>
                </a:lnTo>
                <a:lnTo>
                  <a:pt x="3385106" y="2966994"/>
                </a:lnTo>
                <a:lnTo>
                  <a:pt x="3332997" y="2958224"/>
                </a:lnTo>
                <a:lnTo>
                  <a:pt x="3280918" y="2948421"/>
                </a:lnTo>
                <a:lnTo>
                  <a:pt x="3226232" y="2936991"/>
                </a:lnTo>
                <a:lnTo>
                  <a:pt x="3172227" y="2924518"/>
                </a:lnTo>
                <a:lnTo>
                  <a:pt x="3118924" y="2911017"/>
                </a:lnTo>
                <a:lnTo>
                  <a:pt x="3066342" y="2896506"/>
                </a:lnTo>
                <a:lnTo>
                  <a:pt x="3014500" y="2881001"/>
                </a:lnTo>
                <a:lnTo>
                  <a:pt x="2963419" y="2864518"/>
                </a:lnTo>
                <a:lnTo>
                  <a:pt x="2913118" y="2847075"/>
                </a:lnTo>
                <a:lnTo>
                  <a:pt x="2863616" y="2828689"/>
                </a:lnTo>
                <a:lnTo>
                  <a:pt x="2814935" y="2809375"/>
                </a:lnTo>
                <a:lnTo>
                  <a:pt x="2767092" y="2789151"/>
                </a:lnTo>
                <a:lnTo>
                  <a:pt x="2720109" y="2768033"/>
                </a:lnTo>
                <a:lnTo>
                  <a:pt x="2674005" y="2746039"/>
                </a:lnTo>
                <a:lnTo>
                  <a:pt x="2628800" y="2723184"/>
                </a:lnTo>
                <a:lnTo>
                  <a:pt x="2584512" y="2699485"/>
                </a:lnTo>
                <a:lnTo>
                  <a:pt x="2541163" y="2674960"/>
                </a:lnTo>
                <a:lnTo>
                  <a:pt x="2498772" y="2649625"/>
                </a:lnTo>
                <a:lnTo>
                  <a:pt x="2457359" y="2623496"/>
                </a:lnTo>
                <a:lnTo>
                  <a:pt x="2416943" y="2596591"/>
                </a:lnTo>
                <a:lnTo>
                  <a:pt x="2377544" y="2568926"/>
                </a:lnTo>
                <a:lnTo>
                  <a:pt x="2339182" y="2540517"/>
                </a:lnTo>
                <a:lnTo>
                  <a:pt x="2301877" y="2511382"/>
                </a:lnTo>
                <a:lnTo>
                  <a:pt x="2265648" y="2481537"/>
                </a:lnTo>
                <a:lnTo>
                  <a:pt x="2230515" y="2450999"/>
                </a:lnTo>
                <a:lnTo>
                  <a:pt x="2196498" y="2419785"/>
                </a:lnTo>
                <a:lnTo>
                  <a:pt x="2163617" y="2387910"/>
                </a:lnTo>
                <a:lnTo>
                  <a:pt x="2131891" y="2355393"/>
                </a:lnTo>
                <a:lnTo>
                  <a:pt x="2101341" y="2322250"/>
                </a:lnTo>
                <a:lnTo>
                  <a:pt x="2071985" y="2288497"/>
                </a:lnTo>
                <a:lnTo>
                  <a:pt x="2043844" y="2254151"/>
                </a:lnTo>
                <a:lnTo>
                  <a:pt x="2016937" y="2219229"/>
                </a:lnTo>
                <a:lnTo>
                  <a:pt x="1991285" y="2183748"/>
                </a:lnTo>
                <a:lnTo>
                  <a:pt x="1966907" y="2147723"/>
                </a:lnTo>
                <a:lnTo>
                  <a:pt x="1943822" y="2111173"/>
                </a:lnTo>
                <a:lnTo>
                  <a:pt x="1922050" y="2074114"/>
                </a:lnTo>
                <a:lnTo>
                  <a:pt x="1901612" y="2036562"/>
                </a:lnTo>
                <a:lnTo>
                  <a:pt x="1882527" y="1998534"/>
                </a:lnTo>
                <a:lnTo>
                  <a:pt x="1864814" y="1960047"/>
                </a:lnTo>
                <a:lnTo>
                  <a:pt x="1848494" y="1921117"/>
                </a:lnTo>
                <a:lnTo>
                  <a:pt x="1833586" y="1881761"/>
                </a:lnTo>
                <a:lnTo>
                  <a:pt x="1820110" y="1841997"/>
                </a:lnTo>
                <a:lnTo>
                  <a:pt x="1808086" y="1801840"/>
                </a:lnTo>
                <a:lnTo>
                  <a:pt x="1797533" y="1761308"/>
                </a:lnTo>
                <a:lnTo>
                  <a:pt x="1788471" y="1720416"/>
                </a:lnTo>
                <a:lnTo>
                  <a:pt x="1780920" y="1679183"/>
                </a:lnTo>
                <a:lnTo>
                  <a:pt x="0" y="1297421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38798" y="2399156"/>
            <a:ext cx="2666365" cy="1785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7160" marR="130810" indent="177165">
              <a:lnSpc>
                <a:spcPct val="100000"/>
              </a:lnSpc>
              <a:spcBef>
                <a:spcPts val="90"/>
              </a:spcBef>
              <a:buSzPct val="92857"/>
              <a:buFont typeface="Wingdings"/>
              <a:buChar char=""/>
              <a:tabLst>
                <a:tab pos="473709" algn="l"/>
              </a:tabLst>
            </a:pPr>
            <a:r>
              <a:rPr sz="1400" b="1" i="1" spc="-15" dirty="0">
                <a:latin typeface="Arial"/>
                <a:cs typeface="Arial"/>
              </a:rPr>
              <a:t>Garante conformidade  </a:t>
            </a:r>
            <a:r>
              <a:rPr sz="1400" b="1" i="1" spc="-20" dirty="0">
                <a:latin typeface="Arial"/>
                <a:cs typeface="Arial"/>
              </a:rPr>
              <a:t>enquanto </a:t>
            </a:r>
            <a:r>
              <a:rPr sz="1400" b="1" i="1" spc="-15" dirty="0">
                <a:latin typeface="Arial"/>
                <a:cs typeface="Arial"/>
              </a:rPr>
              <a:t>provê</a:t>
            </a:r>
            <a:r>
              <a:rPr sz="1400" b="1" i="1" spc="10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flexibilidade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149860" indent="-137160">
              <a:lnSpc>
                <a:spcPct val="100000"/>
              </a:lnSpc>
              <a:buSzPct val="91666"/>
              <a:buFont typeface="Wingdings"/>
              <a:buChar char=""/>
              <a:tabLst>
                <a:tab pos="149860" algn="l"/>
              </a:tabLst>
            </a:pPr>
            <a:r>
              <a:rPr sz="1200" b="1" i="1" spc="-5" dirty="0">
                <a:latin typeface="Arial"/>
                <a:cs typeface="Arial"/>
              </a:rPr>
              <a:t>Dispensas são </a:t>
            </a:r>
            <a:r>
              <a:rPr sz="1200" b="1" i="1" dirty="0">
                <a:latin typeface="Arial"/>
                <a:cs typeface="Arial"/>
              </a:rPr>
              <a:t>concedidas </a:t>
            </a:r>
            <a:r>
              <a:rPr sz="1200" b="1" i="1" spc="-5" dirty="0">
                <a:latin typeface="Arial"/>
                <a:cs typeface="Arial"/>
              </a:rPr>
              <a:t>por</a:t>
            </a:r>
            <a:r>
              <a:rPr sz="1200" b="1" i="1" spc="-13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um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i="1" spc="-5" dirty="0">
                <a:latin typeface="Arial"/>
                <a:cs typeface="Arial"/>
              </a:rPr>
              <a:t>período </a:t>
            </a:r>
            <a:r>
              <a:rPr sz="1200" b="1" i="1" dirty="0">
                <a:latin typeface="Arial"/>
                <a:cs typeface="Arial"/>
              </a:rPr>
              <a:t>de </a:t>
            </a:r>
            <a:r>
              <a:rPr sz="1200" b="1" i="1" spc="-5" dirty="0">
                <a:latin typeface="Arial"/>
                <a:cs typeface="Arial"/>
              </a:rPr>
              <a:t>tempo determinado </a:t>
            </a:r>
            <a:r>
              <a:rPr sz="1200" b="1" i="1" dirty="0">
                <a:latin typeface="Arial"/>
                <a:cs typeface="Arial"/>
              </a:rPr>
              <a:t>e</a:t>
            </a:r>
            <a:r>
              <a:rPr sz="1200" b="1" i="1" spc="-2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em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i="1" spc="-5" dirty="0">
                <a:latin typeface="Arial"/>
                <a:cs typeface="Arial"/>
              </a:rPr>
              <a:t>condições e critérios</a:t>
            </a:r>
            <a:r>
              <a:rPr sz="1200" b="1" i="1" spc="-6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definidos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661670" lvl="1" indent="-137160">
              <a:lnSpc>
                <a:spcPct val="100000"/>
              </a:lnSpc>
              <a:buSzPct val="91666"/>
              <a:buFont typeface="Wingdings"/>
              <a:buChar char=""/>
              <a:tabLst>
                <a:tab pos="662305" algn="l"/>
              </a:tabLst>
            </a:pPr>
            <a:r>
              <a:rPr sz="1200" b="1" i="1" spc="-5" dirty="0">
                <a:latin typeface="Arial"/>
                <a:cs typeface="Arial"/>
              </a:rPr>
              <a:t>Não são</a:t>
            </a:r>
            <a:r>
              <a:rPr sz="1200" b="1" i="1" spc="-30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concedidas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200" b="1" i="1" dirty="0">
                <a:latin typeface="Arial"/>
                <a:cs typeface="Arial"/>
              </a:rPr>
              <a:t>indefinidamente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832612" y="1268756"/>
            <a:ext cx="6191249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0545" y="1844039"/>
            <a:ext cx="6013704" cy="2240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6270" y="1928727"/>
            <a:ext cx="5842975" cy="2071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269" y="1928727"/>
            <a:ext cx="5843270" cy="2072005"/>
          </a:xfrm>
          <a:custGeom>
            <a:avLst/>
            <a:gdLst/>
            <a:ahLst/>
            <a:cxnLst/>
            <a:rect l="l" t="t" r="r" b="b"/>
            <a:pathLst>
              <a:path w="5843270" h="2072004">
                <a:moveTo>
                  <a:pt x="0" y="1670454"/>
                </a:moveTo>
                <a:lnTo>
                  <a:pt x="1757806" y="1168042"/>
                </a:lnTo>
                <a:lnTo>
                  <a:pt x="1750505" y="1135361"/>
                </a:lnTo>
                <a:lnTo>
                  <a:pt x="1745259" y="1102806"/>
                </a:lnTo>
                <a:lnTo>
                  <a:pt x="1742043" y="1070391"/>
                </a:lnTo>
                <a:lnTo>
                  <a:pt x="1740831" y="1038135"/>
                </a:lnTo>
                <a:lnTo>
                  <a:pt x="1741597" y="1006054"/>
                </a:lnTo>
                <a:lnTo>
                  <a:pt x="1748958" y="942485"/>
                </a:lnTo>
                <a:lnTo>
                  <a:pt x="1763919" y="879821"/>
                </a:lnTo>
                <a:lnTo>
                  <a:pt x="1786272" y="818198"/>
                </a:lnTo>
                <a:lnTo>
                  <a:pt x="1815810" y="757750"/>
                </a:lnTo>
                <a:lnTo>
                  <a:pt x="1852325" y="698615"/>
                </a:lnTo>
                <a:lnTo>
                  <a:pt x="1895609" y="640926"/>
                </a:lnTo>
                <a:lnTo>
                  <a:pt x="1945454" y="584822"/>
                </a:lnTo>
                <a:lnTo>
                  <a:pt x="1972773" y="557405"/>
                </a:lnTo>
                <a:lnTo>
                  <a:pt x="2001654" y="530436"/>
                </a:lnTo>
                <a:lnTo>
                  <a:pt x="2032071" y="503930"/>
                </a:lnTo>
                <a:lnTo>
                  <a:pt x="2063999" y="477905"/>
                </a:lnTo>
                <a:lnTo>
                  <a:pt x="2097412" y="452377"/>
                </a:lnTo>
                <a:lnTo>
                  <a:pt x="2132284" y="427364"/>
                </a:lnTo>
                <a:lnTo>
                  <a:pt x="2168588" y="402883"/>
                </a:lnTo>
                <a:lnTo>
                  <a:pt x="2206299" y="378950"/>
                </a:lnTo>
                <a:lnTo>
                  <a:pt x="2245391" y="355582"/>
                </a:lnTo>
                <a:lnTo>
                  <a:pt x="2285838" y="332797"/>
                </a:lnTo>
                <a:lnTo>
                  <a:pt x="2327613" y="310612"/>
                </a:lnTo>
                <a:lnTo>
                  <a:pt x="2370692" y="289043"/>
                </a:lnTo>
                <a:lnTo>
                  <a:pt x="2415047" y="268107"/>
                </a:lnTo>
                <a:lnTo>
                  <a:pt x="2460654" y="247822"/>
                </a:lnTo>
                <a:lnTo>
                  <a:pt x="2507485" y="228204"/>
                </a:lnTo>
                <a:lnTo>
                  <a:pt x="2555516" y="209270"/>
                </a:lnTo>
                <a:lnTo>
                  <a:pt x="2604720" y="191037"/>
                </a:lnTo>
                <a:lnTo>
                  <a:pt x="2655071" y="173523"/>
                </a:lnTo>
                <a:lnTo>
                  <a:pt x="2706543" y="156744"/>
                </a:lnTo>
                <a:lnTo>
                  <a:pt x="2759110" y="140717"/>
                </a:lnTo>
                <a:lnTo>
                  <a:pt x="2812747" y="125459"/>
                </a:lnTo>
                <a:lnTo>
                  <a:pt x="2867427" y="110987"/>
                </a:lnTo>
                <a:lnTo>
                  <a:pt x="2923125" y="97318"/>
                </a:lnTo>
                <a:lnTo>
                  <a:pt x="2979814" y="84470"/>
                </a:lnTo>
                <a:lnTo>
                  <a:pt x="3037468" y="72458"/>
                </a:lnTo>
                <a:lnTo>
                  <a:pt x="3096062" y="61300"/>
                </a:lnTo>
                <a:lnTo>
                  <a:pt x="3155569" y="51013"/>
                </a:lnTo>
                <a:lnTo>
                  <a:pt x="3215965" y="41614"/>
                </a:lnTo>
                <a:lnTo>
                  <a:pt x="3277221" y="33120"/>
                </a:lnTo>
                <a:lnTo>
                  <a:pt x="3339314" y="25548"/>
                </a:lnTo>
                <a:lnTo>
                  <a:pt x="3402216" y="18914"/>
                </a:lnTo>
                <a:lnTo>
                  <a:pt x="3465902" y="13237"/>
                </a:lnTo>
                <a:lnTo>
                  <a:pt x="3530346" y="8532"/>
                </a:lnTo>
                <a:lnTo>
                  <a:pt x="3591518" y="5017"/>
                </a:lnTo>
                <a:lnTo>
                  <a:pt x="3652473" y="2430"/>
                </a:lnTo>
                <a:lnTo>
                  <a:pt x="3713181" y="762"/>
                </a:lnTo>
                <a:lnTo>
                  <a:pt x="3773616" y="0"/>
                </a:lnTo>
                <a:lnTo>
                  <a:pt x="3833747" y="133"/>
                </a:lnTo>
                <a:lnTo>
                  <a:pt x="3893547" y="1151"/>
                </a:lnTo>
                <a:lnTo>
                  <a:pt x="3952988" y="3042"/>
                </a:lnTo>
                <a:lnTo>
                  <a:pt x="4012040" y="5796"/>
                </a:lnTo>
                <a:lnTo>
                  <a:pt x="4070676" y="9401"/>
                </a:lnTo>
                <a:lnTo>
                  <a:pt x="4128867" y="13845"/>
                </a:lnTo>
                <a:lnTo>
                  <a:pt x="4186584" y="19119"/>
                </a:lnTo>
                <a:lnTo>
                  <a:pt x="4243799" y="25211"/>
                </a:lnTo>
                <a:lnTo>
                  <a:pt x="4300485" y="32110"/>
                </a:lnTo>
                <a:lnTo>
                  <a:pt x="4356611" y="39805"/>
                </a:lnTo>
                <a:lnTo>
                  <a:pt x="4412151" y="48284"/>
                </a:lnTo>
                <a:lnTo>
                  <a:pt x="4467075" y="57537"/>
                </a:lnTo>
                <a:lnTo>
                  <a:pt x="4521355" y="67553"/>
                </a:lnTo>
                <a:lnTo>
                  <a:pt x="4574962" y="78320"/>
                </a:lnTo>
                <a:lnTo>
                  <a:pt x="4627869" y="89827"/>
                </a:lnTo>
                <a:lnTo>
                  <a:pt x="4680046" y="102064"/>
                </a:lnTo>
                <a:lnTo>
                  <a:pt x="4731466" y="115019"/>
                </a:lnTo>
                <a:lnTo>
                  <a:pt x="4782100" y="128682"/>
                </a:lnTo>
                <a:lnTo>
                  <a:pt x="4831920" y="143040"/>
                </a:lnTo>
                <a:lnTo>
                  <a:pt x="4880896" y="158084"/>
                </a:lnTo>
                <a:lnTo>
                  <a:pt x="4929001" y="173801"/>
                </a:lnTo>
                <a:lnTo>
                  <a:pt x="4976206" y="190181"/>
                </a:lnTo>
                <a:lnTo>
                  <a:pt x="5022483" y="207213"/>
                </a:lnTo>
                <a:lnTo>
                  <a:pt x="5067804" y="224886"/>
                </a:lnTo>
                <a:lnTo>
                  <a:pt x="5112139" y="243188"/>
                </a:lnTo>
                <a:lnTo>
                  <a:pt x="5155461" y="262109"/>
                </a:lnTo>
                <a:lnTo>
                  <a:pt x="5197741" y="281638"/>
                </a:lnTo>
                <a:lnTo>
                  <a:pt x="5238951" y="301763"/>
                </a:lnTo>
                <a:lnTo>
                  <a:pt x="5279062" y="322473"/>
                </a:lnTo>
                <a:lnTo>
                  <a:pt x="5318046" y="343757"/>
                </a:lnTo>
                <a:lnTo>
                  <a:pt x="5355875" y="365604"/>
                </a:lnTo>
                <a:lnTo>
                  <a:pt x="5392519" y="388004"/>
                </a:lnTo>
                <a:lnTo>
                  <a:pt x="5427951" y="410945"/>
                </a:lnTo>
                <a:lnTo>
                  <a:pt x="5462142" y="434415"/>
                </a:lnTo>
                <a:lnTo>
                  <a:pt x="5495064" y="458404"/>
                </a:lnTo>
                <a:lnTo>
                  <a:pt x="5526688" y="482901"/>
                </a:lnTo>
                <a:lnTo>
                  <a:pt x="5556986" y="507895"/>
                </a:lnTo>
                <a:lnTo>
                  <a:pt x="5585929" y="533374"/>
                </a:lnTo>
                <a:lnTo>
                  <a:pt x="5639639" y="585746"/>
                </a:lnTo>
                <a:lnTo>
                  <a:pt x="5687589" y="639926"/>
                </a:lnTo>
                <a:lnTo>
                  <a:pt x="5729553" y="695828"/>
                </a:lnTo>
                <a:lnTo>
                  <a:pt x="5765302" y="753361"/>
                </a:lnTo>
                <a:lnTo>
                  <a:pt x="5794610" y="812439"/>
                </a:lnTo>
                <a:lnTo>
                  <a:pt x="5817250" y="872971"/>
                </a:lnTo>
                <a:lnTo>
                  <a:pt x="5833299" y="936435"/>
                </a:lnTo>
                <a:lnTo>
                  <a:pt x="5841762" y="1001406"/>
                </a:lnTo>
                <a:lnTo>
                  <a:pt x="5842975" y="1033664"/>
                </a:lnTo>
                <a:lnTo>
                  <a:pt x="5842211" y="1065746"/>
                </a:lnTo>
                <a:lnTo>
                  <a:pt x="5834853" y="1129317"/>
                </a:lnTo>
                <a:lnTo>
                  <a:pt x="5819895" y="1191984"/>
                </a:lnTo>
                <a:lnTo>
                  <a:pt x="5797547" y="1253612"/>
                </a:lnTo>
                <a:lnTo>
                  <a:pt x="5768014" y="1314064"/>
                </a:lnTo>
                <a:lnTo>
                  <a:pt x="5731505" y="1373204"/>
                </a:lnTo>
                <a:lnTo>
                  <a:pt x="5688227" y="1430897"/>
                </a:lnTo>
                <a:lnTo>
                  <a:pt x="5638388" y="1487007"/>
                </a:lnTo>
                <a:lnTo>
                  <a:pt x="5611073" y="1514426"/>
                </a:lnTo>
                <a:lnTo>
                  <a:pt x="5582196" y="1541398"/>
                </a:lnTo>
                <a:lnTo>
                  <a:pt x="5551782" y="1567906"/>
                </a:lnTo>
                <a:lnTo>
                  <a:pt x="5519857" y="1593933"/>
                </a:lnTo>
                <a:lnTo>
                  <a:pt x="5486448" y="1619463"/>
                </a:lnTo>
                <a:lnTo>
                  <a:pt x="5451580" y="1644478"/>
                </a:lnTo>
                <a:lnTo>
                  <a:pt x="5415279" y="1668961"/>
                </a:lnTo>
                <a:lnTo>
                  <a:pt x="5377572" y="1692896"/>
                </a:lnTo>
                <a:lnTo>
                  <a:pt x="5338484" y="1716265"/>
                </a:lnTo>
                <a:lnTo>
                  <a:pt x="5298041" y="1739051"/>
                </a:lnTo>
                <a:lnTo>
                  <a:pt x="5256269" y="1761238"/>
                </a:lnTo>
                <a:lnTo>
                  <a:pt x="5213194" y="1782808"/>
                </a:lnTo>
                <a:lnTo>
                  <a:pt x="5168842" y="1803745"/>
                </a:lnTo>
                <a:lnTo>
                  <a:pt x="5123239" y="1824031"/>
                </a:lnTo>
                <a:lnTo>
                  <a:pt x="5076411" y="1843649"/>
                </a:lnTo>
                <a:lnTo>
                  <a:pt x="5028383" y="1862583"/>
                </a:lnTo>
                <a:lnTo>
                  <a:pt x="4979183" y="1880815"/>
                </a:lnTo>
                <a:lnTo>
                  <a:pt x="4928835" y="1898329"/>
                </a:lnTo>
                <a:lnTo>
                  <a:pt x="4877366" y="1915107"/>
                </a:lnTo>
                <a:lnTo>
                  <a:pt x="4824801" y="1931133"/>
                </a:lnTo>
                <a:lnTo>
                  <a:pt x="4771167" y="1946389"/>
                </a:lnTo>
                <a:lnTo>
                  <a:pt x="4716489" y="1960859"/>
                </a:lnTo>
                <a:lnTo>
                  <a:pt x="4660794" y="1974526"/>
                </a:lnTo>
                <a:lnTo>
                  <a:pt x="4604107" y="1987372"/>
                </a:lnTo>
                <a:lnTo>
                  <a:pt x="4546455" y="1999380"/>
                </a:lnTo>
                <a:lnTo>
                  <a:pt x="4487863" y="2010535"/>
                </a:lnTo>
                <a:lnTo>
                  <a:pt x="4428357" y="2020817"/>
                </a:lnTo>
                <a:lnTo>
                  <a:pt x="4367963" y="2030212"/>
                </a:lnTo>
                <a:lnTo>
                  <a:pt x="4306708" y="2038701"/>
                </a:lnTo>
                <a:lnTo>
                  <a:pt x="4244616" y="2046268"/>
                </a:lnTo>
                <a:lnTo>
                  <a:pt x="4181715" y="2052895"/>
                </a:lnTo>
                <a:lnTo>
                  <a:pt x="4118029" y="2058567"/>
                </a:lnTo>
                <a:lnTo>
                  <a:pt x="4053585" y="2063265"/>
                </a:lnTo>
                <a:lnTo>
                  <a:pt x="3997083" y="2066543"/>
                </a:lnTo>
                <a:lnTo>
                  <a:pt x="3940664" y="2069024"/>
                </a:lnTo>
                <a:lnTo>
                  <a:pt x="3884356" y="2070714"/>
                </a:lnTo>
                <a:lnTo>
                  <a:pt x="3828186" y="2071619"/>
                </a:lnTo>
                <a:lnTo>
                  <a:pt x="3772180" y="2071747"/>
                </a:lnTo>
                <a:lnTo>
                  <a:pt x="3716366" y="2071104"/>
                </a:lnTo>
                <a:lnTo>
                  <a:pt x="3660770" y="2069697"/>
                </a:lnTo>
                <a:lnTo>
                  <a:pt x="3605420" y="2067533"/>
                </a:lnTo>
                <a:lnTo>
                  <a:pt x="3550342" y="2064620"/>
                </a:lnTo>
                <a:lnTo>
                  <a:pt x="3495564" y="2060963"/>
                </a:lnTo>
                <a:lnTo>
                  <a:pt x="3441112" y="2056569"/>
                </a:lnTo>
                <a:lnTo>
                  <a:pt x="3387014" y="2051447"/>
                </a:lnTo>
                <a:lnTo>
                  <a:pt x="3333296" y="2045601"/>
                </a:lnTo>
                <a:lnTo>
                  <a:pt x="3279986" y="2039040"/>
                </a:lnTo>
                <a:lnTo>
                  <a:pt x="3227109" y="2031769"/>
                </a:lnTo>
                <a:lnTo>
                  <a:pt x="3174695" y="2023797"/>
                </a:lnTo>
                <a:lnTo>
                  <a:pt x="3122768" y="2015129"/>
                </a:lnTo>
                <a:lnTo>
                  <a:pt x="3071357" y="2005773"/>
                </a:lnTo>
                <a:lnTo>
                  <a:pt x="3020489" y="1995735"/>
                </a:lnTo>
                <a:lnTo>
                  <a:pt x="2970189" y="1985023"/>
                </a:lnTo>
                <a:lnTo>
                  <a:pt x="2920486" y="1973642"/>
                </a:lnTo>
                <a:lnTo>
                  <a:pt x="2871406" y="1961601"/>
                </a:lnTo>
                <a:lnTo>
                  <a:pt x="2822976" y="1948906"/>
                </a:lnTo>
                <a:lnTo>
                  <a:pt x="2775224" y="1935563"/>
                </a:lnTo>
                <a:lnTo>
                  <a:pt x="2728175" y="1921580"/>
                </a:lnTo>
                <a:lnTo>
                  <a:pt x="2681858" y="1906963"/>
                </a:lnTo>
                <a:lnTo>
                  <a:pt x="2636299" y="1891719"/>
                </a:lnTo>
                <a:lnTo>
                  <a:pt x="2591525" y="1875856"/>
                </a:lnTo>
                <a:lnTo>
                  <a:pt x="2547563" y="1859380"/>
                </a:lnTo>
                <a:lnTo>
                  <a:pt x="2504441" y="1842297"/>
                </a:lnTo>
                <a:lnTo>
                  <a:pt x="2462184" y="1824615"/>
                </a:lnTo>
                <a:lnTo>
                  <a:pt x="2420820" y="1806340"/>
                </a:lnTo>
                <a:lnTo>
                  <a:pt x="2380376" y="1787480"/>
                </a:lnTo>
                <a:lnTo>
                  <a:pt x="2340880" y="1768041"/>
                </a:lnTo>
                <a:lnTo>
                  <a:pt x="2302357" y="1748030"/>
                </a:lnTo>
                <a:lnTo>
                  <a:pt x="2264835" y="1727455"/>
                </a:lnTo>
                <a:lnTo>
                  <a:pt x="2228341" y="1706320"/>
                </a:lnTo>
                <a:lnTo>
                  <a:pt x="2192902" y="1684635"/>
                </a:lnTo>
                <a:lnTo>
                  <a:pt x="2158545" y="1662405"/>
                </a:lnTo>
                <a:lnTo>
                  <a:pt x="2125297" y="1639637"/>
                </a:lnTo>
                <a:lnTo>
                  <a:pt x="2093185" y="1616339"/>
                </a:lnTo>
                <a:lnTo>
                  <a:pt x="2062235" y="1592516"/>
                </a:lnTo>
                <a:lnTo>
                  <a:pt x="2032475" y="1568177"/>
                </a:lnTo>
                <a:lnTo>
                  <a:pt x="2003932" y="1543327"/>
                </a:lnTo>
                <a:lnTo>
                  <a:pt x="0" y="1670454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52160" y="2263269"/>
            <a:ext cx="2242185" cy="8829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158750">
              <a:lnSpc>
                <a:spcPct val="100000"/>
              </a:lnSpc>
              <a:spcBef>
                <a:spcPts val="90"/>
              </a:spcBef>
              <a:buSzPct val="92857"/>
              <a:buFont typeface="Wingdings"/>
              <a:buChar char=""/>
              <a:tabLst>
                <a:tab pos="241935" algn="l"/>
              </a:tabLst>
            </a:pPr>
            <a:r>
              <a:rPr sz="1400" b="1" i="1" spc="-15" dirty="0">
                <a:latin typeface="Arial"/>
                <a:cs typeface="Arial"/>
              </a:rPr>
              <a:t>Monitoração </a:t>
            </a:r>
            <a:r>
              <a:rPr sz="1400" b="1" i="1" spc="-5" dirty="0">
                <a:latin typeface="Arial"/>
                <a:cs typeface="Arial"/>
              </a:rPr>
              <a:t>e</a:t>
            </a:r>
            <a:r>
              <a:rPr sz="1400" b="1" i="1" spc="40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Reporte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71450" indent="-158750">
              <a:lnSpc>
                <a:spcPct val="100000"/>
              </a:lnSpc>
              <a:buSzPct val="92857"/>
              <a:buFont typeface="Wingdings"/>
              <a:buChar char=""/>
              <a:tabLst>
                <a:tab pos="171450" algn="l"/>
              </a:tabLst>
            </a:pPr>
            <a:r>
              <a:rPr sz="1400" b="1" i="1" spc="-10" dirty="0">
                <a:latin typeface="Arial"/>
                <a:cs typeface="Arial"/>
              </a:rPr>
              <a:t>Avaliação </a:t>
            </a:r>
            <a:r>
              <a:rPr sz="1400" b="1" i="1" spc="-15" dirty="0">
                <a:latin typeface="Arial"/>
                <a:cs typeface="Arial"/>
              </a:rPr>
              <a:t>com </a:t>
            </a:r>
            <a:r>
              <a:rPr sz="1400" b="1" i="1" spc="-10" dirty="0">
                <a:latin typeface="Arial"/>
                <a:cs typeface="Arial"/>
              </a:rPr>
              <a:t>relação</a:t>
            </a:r>
            <a:r>
              <a:rPr sz="1400" b="1" i="1" spc="2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i="1" spc="-10" dirty="0">
                <a:latin typeface="Arial"/>
                <a:cs typeface="Arial"/>
              </a:rPr>
              <a:t>SLAs </a:t>
            </a:r>
            <a:r>
              <a:rPr sz="1400" b="1" i="1" spc="-5" dirty="0">
                <a:latin typeface="Arial"/>
                <a:cs typeface="Arial"/>
              </a:rPr>
              <a:t>e</a:t>
            </a:r>
            <a:r>
              <a:rPr sz="1400" b="1" i="1" spc="2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OLAs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153" y="331675"/>
            <a:ext cx="81934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Como responder a essas</a:t>
            </a:r>
            <a:r>
              <a:rPr sz="4000" i="0" spc="-22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questões?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7539"/>
            <a:ext cx="7917815" cy="27167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 </a:t>
            </a:r>
            <a:r>
              <a:rPr sz="2000" b="1" i="1" spc="-10" dirty="0">
                <a:solidFill>
                  <a:srgbClr val="FF0000"/>
                </a:solidFill>
                <a:latin typeface="Arial"/>
                <a:cs typeface="Arial"/>
              </a:rPr>
              <a:t>metáfora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Conjunto </a:t>
            </a:r>
            <a:r>
              <a:rPr sz="1800" dirty="0">
                <a:latin typeface="Arial"/>
                <a:cs typeface="Arial"/>
              </a:rPr>
              <a:t>de “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Plantas</a:t>
            </a:r>
            <a:r>
              <a:rPr sz="1800" dirty="0">
                <a:latin typeface="Arial"/>
                <a:cs typeface="Arial"/>
              </a:rPr>
              <a:t>” que </a:t>
            </a:r>
            <a:r>
              <a:rPr sz="1800" spc="-5" dirty="0">
                <a:latin typeface="Arial"/>
                <a:cs typeface="Arial"/>
              </a:rPr>
              <a:t>descrevem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Organização</a:t>
            </a:r>
            <a:endParaRPr sz="1800">
              <a:latin typeface="Arial"/>
              <a:cs typeface="Arial"/>
            </a:endParaRPr>
          </a:p>
          <a:p>
            <a:pPr marL="1613535" lvl="3" indent="-229235">
              <a:lnSpc>
                <a:spcPct val="100000"/>
              </a:lnSpc>
              <a:spcBef>
                <a:spcPts val="395"/>
              </a:spcBef>
              <a:buChar char="–"/>
              <a:tabLst>
                <a:tab pos="1614170" algn="l"/>
              </a:tabLst>
            </a:pPr>
            <a:r>
              <a:rPr sz="1600" spc="-5" dirty="0">
                <a:latin typeface="Arial"/>
                <a:cs typeface="Arial"/>
              </a:rPr>
              <a:t>Para diferentes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públicos</a:t>
            </a:r>
            <a:endParaRPr sz="1600">
              <a:latin typeface="Arial"/>
              <a:cs typeface="Arial"/>
            </a:endParaRPr>
          </a:p>
          <a:p>
            <a:pPr marL="1613535" lvl="3" indent="-229235">
              <a:lnSpc>
                <a:spcPct val="100000"/>
              </a:lnSpc>
              <a:spcBef>
                <a:spcPts val="385"/>
              </a:spcBef>
              <a:buChar char="–"/>
              <a:tabLst>
                <a:tab pos="1614170" algn="l"/>
              </a:tabLst>
            </a:pPr>
            <a:r>
              <a:rPr sz="1600" spc="0" dirty="0">
                <a:latin typeface="Arial"/>
                <a:cs typeface="Arial"/>
              </a:rPr>
              <a:t>Em </a:t>
            </a:r>
            <a:r>
              <a:rPr sz="1600" spc="-5" dirty="0">
                <a:latin typeface="Arial"/>
                <a:cs typeface="Arial"/>
              </a:rPr>
              <a:t>diferentes níveis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detalhes</a:t>
            </a:r>
            <a:endParaRPr sz="1600">
              <a:latin typeface="Arial"/>
              <a:cs typeface="Arial"/>
            </a:endParaRPr>
          </a:p>
          <a:p>
            <a:pPr marL="1613535" lvl="3" indent="-229235">
              <a:lnSpc>
                <a:spcPct val="100000"/>
              </a:lnSpc>
              <a:spcBef>
                <a:spcPts val="385"/>
              </a:spcBef>
              <a:buChar char="–"/>
              <a:tabLst>
                <a:tab pos="1614170" algn="l"/>
              </a:tabLst>
            </a:pPr>
            <a:r>
              <a:rPr sz="1600" spc="-5" dirty="0">
                <a:latin typeface="Arial"/>
                <a:cs typeface="Arial"/>
              </a:rPr>
              <a:t>Respondendo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diferentes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perguntas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2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Processo </a:t>
            </a:r>
            <a:r>
              <a:rPr sz="1800" spc="-5" dirty="0">
                <a:latin typeface="Arial"/>
                <a:cs typeface="Arial"/>
              </a:rPr>
              <a:t>(“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Método</a:t>
            </a:r>
            <a:r>
              <a:rPr sz="1800" spc="-5" dirty="0">
                <a:latin typeface="Arial"/>
                <a:cs typeface="Arial"/>
              </a:rPr>
              <a:t>”) para criar </a:t>
            </a:r>
            <a:r>
              <a:rPr sz="1800" dirty="0">
                <a:latin typeface="Arial"/>
                <a:cs typeface="Arial"/>
              </a:rPr>
              <a:t>as plantas e </a:t>
            </a:r>
            <a:r>
              <a:rPr sz="1800" spc="0" dirty="0">
                <a:latin typeface="Arial"/>
                <a:cs typeface="Arial"/>
              </a:rPr>
              <a:t>mantê-las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atualizadas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“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Local</a:t>
            </a:r>
            <a:r>
              <a:rPr sz="1800" dirty="0">
                <a:latin typeface="Arial"/>
                <a:cs typeface="Arial"/>
              </a:rPr>
              <a:t>” </a:t>
            </a:r>
            <a:r>
              <a:rPr sz="1800" spc="-5" dirty="0">
                <a:latin typeface="Arial"/>
                <a:cs typeface="Arial"/>
              </a:rPr>
              <a:t>para guardar </a:t>
            </a:r>
            <a:r>
              <a:rPr sz="1800" dirty="0">
                <a:latin typeface="Arial"/>
                <a:cs typeface="Arial"/>
              </a:rPr>
              <a:t>as “plantas” (</a:t>
            </a:r>
            <a:r>
              <a:rPr sz="1800" b="1" i="1" dirty="0">
                <a:latin typeface="Arial"/>
                <a:cs typeface="Arial"/>
              </a:rPr>
              <a:t>Repositório </a:t>
            </a: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114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Arquitetura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832612" y="1268756"/>
            <a:ext cx="6191249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0545" y="1844039"/>
            <a:ext cx="6013704" cy="2240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6269" y="1928592"/>
            <a:ext cx="5843312" cy="207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269" y="1928594"/>
            <a:ext cx="5843905" cy="2072005"/>
          </a:xfrm>
          <a:custGeom>
            <a:avLst/>
            <a:gdLst/>
            <a:ahLst/>
            <a:cxnLst/>
            <a:rect l="l" t="t" r="r" b="b"/>
            <a:pathLst>
              <a:path w="5843905" h="2072004">
                <a:moveTo>
                  <a:pt x="0" y="2045110"/>
                </a:moveTo>
                <a:lnTo>
                  <a:pt x="1828418" y="1335180"/>
                </a:lnTo>
                <a:lnTo>
                  <a:pt x="1810263" y="1302928"/>
                </a:lnTo>
                <a:lnTo>
                  <a:pt x="1794258" y="1270626"/>
                </a:lnTo>
                <a:lnTo>
                  <a:pt x="1768609" y="1205955"/>
                </a:lnTo>
                <a:lnTo>
                  <a:pt x="1751302" y="1141327"/>
                </a:lnTo>
                <a:lnTo>
                  <a:pt x="1742167" y="1076902"/>
                </a:lnTo>
                <a:lnTo>
                  <a:pt x="1740611" y="1044815"/>
                </a:lnTo>
                <a:lnTo>
                  <a:pt x="1741033" y="1012839"/>
                </a:lnTo>
                <a:lnTo>
                  <a:pt x="1747731" y="949300"/>
                </a:lnTo>
                <a:lnTo>
                  <a:pt x="1762089" y="886444"/>
                </a:lnTo>
                <a:lnTo>
                  <a:pt x="1783938" y="824433"/>
                </a:lnTo>
                <a:lnTo>
                  <a:pt x="1813108" y="763424"/>
                </a:lnTo>
                <a:lnTo>
                  <a:pt x="1849428" y="703580"/>
                </a:lnTo>
                <a:lnTo>
                  <a:pt x="1892728" y="645061"/>
                </a:lnTo>
                <a:lnTo>
                  <a:pt x="1942838" y="588025"/>
                </a:lnTo>
                <a:lnTo>
                  <a:pt x="1970394" y="560114"/>
                </a:lnTo>
                <a:lnTo>
                  <a:pt x="1999588" y="532635"/>
                </a:lnTo>
                <a:lnTo>
                  <a:pt x="2030399" y="505606"/>
                </a:lnTo>
                <a:lnTo>
                  <a:pt x="2062807" y="479049"/>
                </a:lnTo>
                <a:lnTo>
                  <a:pt x="2096789" y="452983"/>
                </a:lnTo>
                <a:lnTo>
                  <a:pt x="2132325" y="427428"/>
                </a:lnTo>
                <a:lnTo>
                  <a:pt x="2169394" y="402405"/>
                </a:lnTo>
                <a:lnTo>
                  <a:pt x="2207973" y="377933"/>
                </a:lnTo>
                <a:lnTo>
                  <a:pt x="2248042" y="354032"/>
                </a:lnTo>
                <a:lnTo>
                  <a:pt x="2289579" y="330723"/>
                </a:lnTo>
                <a:lnTo>
                  <a:pt x="2332563" y="308025"/>
                </a:lnTo>
                <a:lnTo>
                  <a:pt x="2376974" y="285958"/>
                </a:lnTo>
                <a:lnTo>
                  <a:pt x="2422789" y="264543"/>
                </a:lnTo>
                <a:lnTo>
                  <a:pt x="2469987" y="243800"/>
                </a:lnTo>
                <a:lnTo>
                  <a:pt x="2518547" y="223748"/>
                </a:lnTo>
                <a:lnTo>
                  <a:pt x="2568448" y="204408"/>
                </a:lnTo>
                <a:lnTo>
                  <a:pt x="2619669" y="185799"/>
                </a:lnTo>
                <a:lnTo>
                  <a:pt x="2672188" y="167941"/>
                </a:lnTo>
                <a:lnTo>
                  <a:pt x="2725983" y="150856"/>
                </a:lnTo>
                <a:lnTo>
                  <a:pt x="2781034" y="134562"/>
                </a:lnTo>
                <a:lnTo>
                  <a:pt x="2837320" y="119080"/>
                </a:lnTo>
                <a:lnTo>
                  <a:pt x="2894819" y="104429"/>
                </a:lnTo>
                <a:lnTo>
                  <a:pt x="2953510" y="90630"/>
                </a:lnTo>
                <a:lnTo>
                  <a:pt x="3013371" y="77703"/>
                </a:lnTo>
                <a:lnTo>
                  <a:pt x="3074381" y="65667"/>
                </a:lnTo>
                <a:lnTo>
                  <a:pt x="3136519" y="54544"/>
                </a:lnTo>
                <a:lnTo>
                  <a:pt x="3199764" y="44352"/>
                </a:lnTo>
                <a:lnTo>
                  <a:pt x="3256891" y="36093"/>
                </a:lnTo>
                <a:lnTo>
                  <a:pt x="3314100" y="28705"/>
                </a:lnTo>
                <a:lnTo>
                  <a:pt x="3371362" y="22179"/>
                </a:lnTo>
                <a:lnTo>
                  <a:pt x="3428649" y="16508"/>
                </a:lnTo>
                <a:lnTo>
                  <a:pt x="3485933" y="11684"/>
                </a:lnTo>
                <a:lnTo>
                  <a:pt x="3543185" y="7699"/>
                </a:lnTo>
                <a:lnTo>
                  <a:pt x="3600377" y="4546"/>
                </a:lnTo>
                <a:lnTo>
                  <a:pt x="3657480" y="2217"/>
                </a:lnTo>
                <a:lnTo>
                  <a:pt x="3714466" y="704"/>
                </a:lnTo>
                <a:lnTo>
                  <a:pt x="3771307" y="0"/>
                </a:lnTo>
                <a:lnTo>
                  <a:pt x="3827974" y="96"/>
                </a:lnTo>
                <a:lnTo>
                  <a:pt x="3884439" y="986"/>
                </a:lnTo>
                <a:lnTo>
                  <a:pt x="3940673" y="2661"/>
                </a:lnTo>
                <a:lnTo>
                  <a:pt x="3996648" y="5113"/>
                </a:lnTo>
                <a:lnTo>
                  <a:pt x="4052336" y="8336"/>
                </a:lnTo>
                <a:lnTo>
                  <a:pt x="4107708" y="12321"/>
                </a:lnTo>
                <a:lnTo>
                  <a:pt x="4162735" y="17061"/>
                </a:lnTo>
                <a:lnTo>
                  <a:pt x="4217390" y="22547"/>
                </a:lnTo>
                <a:lnTo>
                  <a:pt x="4271644" y="28773"/>
                </a:lnTo>
                <a:lnTo>
                  <a:pt x="4325469" y="35731"/>
                </a:lnTo>
                <a:lnTo>
                  <a:pt x="4378836" y="43412"/>
                </a:lnTo>
                <a:lnTo>
                  <a:pt x="4431716" y="51809"/>
                </a:lnTo>
                <a:lnTo>
                  <a:pt x="4484082" y="60915"/>
                </a:lnTo>
                <a:lnTo>
                  <a:pt x="4535905" y="70721"/>
                </a:lnTo>
                <a:lnTo>
                  <a:pt x="4587157" y="81220"/>
                </a:lnTo>
                <a:lnTo>
                  <a:pt x="4637808" y="92405"/>
                </a:lnTo>
                <a:lnTo>
                  <a:pt x="4687832" y="104267"/>
                </a:lnTo>
                <a:lnTo>
                  <a:pt x="4737198" y="116799"/>
                </a:lnTo>
                <a:lnTo>
                  <a:pt x="4785880" y="129994"/>
                </a:lnTo>
                <a:lnTo>
                  <a:pt x="4833848" y="143842"/>
                </a:lnTo>
                <a:lnTo>
                  <a:pt x="4881074" y="158338"/>
                </a:lnTo>
                <a:lnTo>
                  <a:pt x="4927530" y="173473"/>
                </a:lnTo>
                <a:lnTo>
                  <a:pt x="4973187" y="189239"/>
                </a:lnTo>
                <a:lnTo>
                  <a:pt x="5018018" y="205628"/>
                </a:lnTo>
                <a:lnTo>
                  <a:pt x="5061992" y="222634"/>
                </a:lnTo>
                <a:lnTo>
                  <a:pt x="5105083" y="240248"/>
                </a:lnTo>
                <a:lnTo>
                  <a:pt x="5147262" y="258462"/>
                </a:lnTo>
                <a:lnTo>
                  <a:pt x="5188500" y="277270"/>
                </a:lnTo>
                <a:lnTo>
                  <a:pt x="5228769" y="296662"/>
                </a:lnTo>
                <a:lnTo>
                  <a:pt x="5268040" y="316632"/>
                </a:lnTo>
                <a:lnTo>
                  <a:pt x="5306285" y="337172"/>
                </a:lnTo>
                <a:lnTo>
                  <a:pt x="5343476" y="358274"/>
                </a:lnTo>
                <a:lnTo>
                  <a:pt x="5379585" y="379930"/>
                </a:lnTo>
                <a:lnTo>
                  <a:pt x="5414582" y="402133"/>
                </a:lnTo>
                <a:lnTo>
                  <a:pt x="5448440" y="424875"/>
                </a:lnTo>
                <a:lnTo>
                  <a:pt x="5481130" y="448148"/>
                </a:lnTo>
                <a:lnTo>
                  <a:pt x="5512623" y="471944"/>
                </a:lnTo>
                <a:lnTo>
                  <a:pt x="5542892" y="496257"/>
                </a:lnTo>
                <a:lnTo>
                  <a:pt x="5571908" y="521077"/>
                </a:lnTo>
                <a:lnTo>
                  <a:pt x="5626066" y="572212"/>
                </a:lnTo>
                <a:lnTo>
                  <a:pt x="5674871" y="625287"/>
                </a:lnTo>
                <a:lnTo>
                  <a:pt x="5718096" y="680240"/>
                </a:lnTo>
                <a:lnTo>
                  <a:pt x="5755512" y="737010"/>
                </a:lnTo>
                <a:lnTo>
                  <a:pt x="5789673" y="801550"/>
                </a:lnTo>
                <a:lnTo>
                  <a:pt x="5815320" y="866209"/>
                </a:lnTo>
                <a:lnTo>
                  <a:pt x="5832624" y="930828"/>
                </a:lnTo>
                <a:lnTo>
                  <a:pt x="5841756" y="995246"/>
                </a:lnTo>
                <a:lnTo>
                  <a:pt x="5843311" y="1027329"/>
                </a:lnTo>
                <a:lnTo>
                  <a:pt x="5842886" y="1059302"/>
                </a:lnTo>
                <a:lnTo>
                  <a:pt x="5836184" y="1122837"/>
                </a:lnTo>
                <a:lnTo>
                  <a:pt x="5821821" y="1185690"/>
                </a:lnTo>
                <a:lnTo>
                  <a:pt x="5799967" y="1247701"/>
                </a:lnTo>
                <a:lnTo>
                  <a:pt x="5770792" y="1308709"/>
                </a:lnTo>
                <a:lnTo>
                  <a:pt x="5734467" y="1368554"/>
                </a:lnTo>
                <a:lnTo>
                  <a:pt x="5691163" y="1427076"/>
                </a:lnTo>
                <a:lnTo>
                  <a:pt x="5641048" y="1484114"/>
                </a:lnTo>
                <a:lnTo>
                  <a:pt x="5613491" y="1512027"/>
                </a:lnTo>
                <a:lnTo>
                  <a:pt x="5584295" y="1539508"/>
                </a:lnTo>
                <a:lnTo>
                  <a:pt x="5553481" y="1566539"/>
                </a:lnTo>
                <a:lnTo>
                  <a:pt x="5521072" y="1593098"/>
                </a:lnTo>
                <a:lnTo>
                  <a:pt x="5487088" y="1619167"/>
                </a:lnTo>
                <a:lnTo>
                  <a:pt x="5451551" y="1644724"/>
                </a:lnTo>
                <a:lnTo>
                  <a:pt x="5414482" y="1669749"/>
                </a:lnTo>
                <a:lnTo>
                  <a:pt x="5375902" y="1694224"/>
                </a:lnTo>
                <a:lnTo>
                  <a:pt x="5335833" y="1718127"/>
                </a:lnTo>
                <a:lnTo>
                  <a:pt x="5294296" y="1741439"/>
                </a:lnTo>
                <a:lnTo>
                  <a:pt x="5251311" y="1764139"/>
                </a:lnTo>
                <a:lnTo>
                  <a:pt x="5206901" y="1786208"/>
                </a:lnTo>
                <a:lnTo>
                  <a:pt x="5161087" y="1807625"/>
                </a:lnTo>
                <a:lnTo>
                  <a:pt x="5113890" y="1828371"/>
                </a:lnTo>
                <a:lnTo>
                  <a:pt x="5065331" y="1848426"/>
                </a:lnTo>
                <a:lnTo>
                  <a:pt x="5015432" y="1867768"/>
                </a:lnTo>
                <a:lnTo>
                  <a:pt x="4964214" y="1886379"/>
                </a:lnTo>
                <a:lnTo>
                  <a:pt x="4911698" y="1904238"/>
                </a:lnTo>
                <a:lnTo>
                  <a:pt x="4857905" y="1921326"/>
                </a:lnTo>
                <a:lnTo>
                  <a:pt x="4802858" y="1937622"/>
                </a:lnTo>
                <a:lnTo>
                  <a:pt x="4746576" y="1953106"/>
                </a:lnTo>
                <a:lnTo>
                  <a:pt x="4689082" y="1967758"/>
                </a:lnTo>
                <a:lnTo>
                  <a:pt x="4630396" y="1981558"/>
                </a:lnTo>
                <a:lnTo>
                  <a:pt x="4570541" y="1994486"/>
                </a:lnTo>
                <a:lnTo>
                  <a:pt x="4509536" y="2006522"/>
                </a:lnTo>
                <a:lnTo>
                  <a:pt x="4447404" y="2017646"/>
                </a:lnTo>
                <a:lnTo>
                  <a:pt x="4384166" y="2027838"/>
                </a:lnTo>
                <a:lnTo>
                  <a:pt x="4330707" y="2035585"/>
                </a:lnTo>
                <a:lnTo>
                  <a:pt x="4277079" y="2042573"/>
                </a:lnTo>
                <a:lnTo>
                  <a:pt x="4223308" y="2048805"/>
                </a:lnTo>
                <a:lnTo>
                  <a:pt x="4169421" y="2054287"/>
                </a:lnTo>
                <a:lnTo>
                  <a:pt x="4115446" y="2059022"/>
                </a:lnTo>
                <a:lnTo>
                  <a:pt x="4061409" y="2063015"/>
                </a:lnTo>
                <a:lnTo>
                  <a:pt x="4007337" y="2066270"/>
                </a:lnTo>
                <a:lnTo>
                  <a:pt x="3953258" y="2068791"/>
                </a:lnTo>
                <a:lnTo>
                  <a:pt x="3899198" y="2070583"/>
                </a:lnTo>
                <a:lnTo>
                  <a:pt x="3845184" y="2071649"/>
                </a:lnTo>
                <a:lnTo>
                  <a:pt x="3791244" y="2071994"/>
                </a:lnTo>
                <a:lnTo>
                  <a:pt x="3737403" y="2071622"/>
                </a:lnTo>
                <a:lnTo>
                  <a:pt x="3683690" y="2070538"/>
                </a:lnTo>
                <a:lnTo>
                  <a:pt x="3630131" y="2068745"/>
                </a:lnTo>
                <a:lnTo>
                  <a:pt x="3576752" y="2066248"/>
                </a:lnTo>
                <a:lnTo>
                  <a:pt x="3523582" y="2063051"/>
                </a:lnTo>
                <a:lnTo>
                  <a:pt x="3470646" y="2059159"/>
                </a:lnTo>
                <a:lnTo>
                  <a:pt x="3417973" y="2054575"/>
                </a:lnTo>
                <a:lnTo>
                  <a:pt x="3365588" y="2049304"/>
                </a:lnTo>
                <a:lnTo>
                  <a:pt x="3313519" y="2043350"/>
                </a:lnTo>
                <a:lnTo>
                  <a:pt x="3261793" y="2036717"/>
                </a:lnTo>
                <a:lnTo>
                  <a:pt x="3210437" y="2029409"/>
                </a:lnTo>
                <a:lnTo>
                  <a:pt x="3159477" y="2021432"/>
                </a:lnTo>
                <a:lnTo>
                  <a:pt x="3108941" y="2012788"/>
                </a:lnTo>
                <a:lnTo>
                  <a:pt x="3058855" y="2003483"/>
                </a:lnTo>
                <a:lnTo>
                  <a:pt x="3009247" y="1993520"/>
                </a:lnTo>
                <a:lnTo>
                  <a:pt x="2960144" y="1982904"/>
                </a:lnTo>
                <a:lnTo>
                  <a:pt x="2911572" y="1971639"/>
                </a:lnTo>
                <a:lnTo>
                  <a:pt x="2863559" y="1959729"/>
                </a:lnTo>
                <a:lnTo>
                  <a:pt x="2816130" y="1947179"/>
                </a:lnTo>
                <a:lnTo>
                  <a:pt x="2769315" y="1933992"/>
                </a:lnTo>
                <a:lnTo>
                  <a:pt x="2723138" y="1920173"/>
                </a:lnTo>
                <a:lnTo>
                  <a:pt x="2677628" y="1905726"/>
                </a:lnTo>
                <a:lnTo>
                  <a:pt x="2632811" y="1890656"/>
                </a:lnTo>
                <a:lnTo>
                  <a:pt x="2588715" y="1874966"/>
                </a:lnTo>
                <a:lnTo>
                  <a:pt x="2545365" y="1858662"/>
                </a:lnTo>
                <a:lnTo>
                  <a:pt x="2502790" y="1841746"/>
                </a:lnTo>
                <a:lnTo>
                  <a:pt x="2461015" y="1824224"/>
                </a:lnTo>
                <a:lnTo>
                  <a:pt x="2420069" y="1806099"/>
                </a:lnTo>
                <a:lnTo>
                  <a:pt x="2379978" y="1787376"/>
                </a:lnTo>
                <a:lnTo>
                  <a:pt x="2340768" y="1768059"/>
                </a:lnTo>
                <a:lnTo>
                  <a:pt x="2302468" y="1748153"/>
                </a:lnTo>
                <a:lnTo>
                  <a:pt x="2265103" y="1727661"/>
                </a:lnTo>
                <a:lnTo>
                  <a:pt x="2228701" y="1706588"/>
                </a:lnTo>
                <a:lnTo>
                  <a:pt x="2193290" y="1684938"/>
                </a:lnTo>
                <a:lnTo>
                  <a:pt x="0" y="204511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14416" y="2263268"/>
            <a:ext cx="2713355" cy="8733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90"/>
              </a:spcBef>
              <a:buSzPct val="92857"/>
              <a:buFont typeface="Wingdings"/>
              <a:buChar char=""/>
              <a:tabLst>
                <a:tab pos="314960" algn="l"/>
              </a:tabLst>
            </a:pPr>
            <a:r>
              <a:rPr sz="1400" b="1" i="1" spc="-15" dirty="0">
                <a:latin typeface="Arial"/>
                <a:cs typeface="Arial"/>
              </a:rPr>
              <a:t>Processos chamados para  garantir </a:t>
            </a:r>
            <a:r>
              <a:rPr sz="1400" b="1" i="1" spc="-5" dirty="0">
                <a:latin typeface="Arial"/>
                <a:cs typeface="Arial"/>
              </a:rPr>
              <a:t>a </a:t>
            </a:r>
            <a:r>
              <a:rPr sz="1400" b="1" i="1" spc="-15" dirty="0">
                <a:latin typeface="Arial"/>
                <a:cs typeface="Arial"/>
              </a:rPr>
              <a:t>conformidade com</a:t>
            </a:r>
            <a:r>
              <a:rPr sz="1400" b="1" i="1" spc="14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</a:pPr>
            <a:r>
              <a:rPr sz="1400" b="1" i="1" spc="-15" dirty="0">
                <a:latin typeface="Arial"/>
                <a:cs typeface="Arial"/>
              </a:rPr>
              <a:t>políticas de negócio</a:t>
            </a:r>
            <a:r>
              <a:rPr sz="1400" b="1" i="1" spc="110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da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b="1" i="1" spc="-15" dirty="0">
                <a:latin typeface="Arial"/>
                <a:cs typeface="Arial"/>
              </a:rPr>
              <a:t>organização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189480">
              <a:lnSpc>
                <a:spcPct val="100000"/>
              </a:lnSpc>
              <a:spcBef>
                <a:spcPts val="105"/>
              </a:spcBef>
            </a:pPr>
            <a:r>
              <a:rPr dirty="0"/>
              <a:t>Framework </a:t>
            </a:r>
            <a:r>
              <a:rPr i="0" dirty="0">
                <a:latin typeface="Arial"/>
                <a:cs typeface="Arial"/>
              </a:rPr>
              <a:t>de Governança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832612" y="1268756"/>
            <a:ext cx="6191249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8455" y="1844039"/>
            <a:ext cx="5955792" cy="258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929" y="1928489"/>
            <a:ext cx="5785723" cy="2414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3927" y="1928489"/>
            <a:ext cx="5786120" cy="2415540"/>
          </a:xfrm>
          <a:custGeom>
            <a:avLst/>
            <a:gdLst/>
            <a:ahLst/>
            <a:cxnLst/>
            <a:rect l="l" t="t" r="r" b="b"/>
            <a:pathLst>
              <a:path w="5786120" h="2415540">
                <a:moveTo>
                  <a:pt x="0" y="2389637"/>
                </a:moveTo>
                <a:lnTo>
                  <a:pt x="1775840" y="1566042"/>
                </a:lnTo>
                <a:lnTo>
                  <a:pt x="1758129" y="1530628"/>
                </a:lnTo>
                <a:lnTo>
                  <a:pt x="1742335" y="1495152"/>
                </a:lnTo>
                <a:lnTo>
                  <a:pt x="1728441" y="1459632"/>
                </a:lnTo>
                <a:lnTo>
                  <a:pt x="1706281" y="1388546"/>
                </a:lnTo>
                <a:lnTo>
                  <a:pt x="1691508" y="1317526"/>
                </a:lnTo>
                <a:lnTo>
                  <a:pt x="1683981" y="1246731"/>
                </a:lnTo>
                <a:lnTo>
                  <a:pt x="1682891" y="1211468"/>
                </a:lnTo>
                <a:lnTo>
                  <a:pt x="1683559" y="1176320"/>
                </a:lnTo>
                <a:lnTo>
                  <a:pt x="1690101" y="1106450"/>
                </a:lnTo>
                <a:lnTo>
                  <a:pt x="1703466" y="1037280"/>
                </a:lnTo>
                <a:lnTo>
                  <a:pt x="1723511" y="968967"/>
                </a:lnTo>
                <a:lnTo>
                  <a:pt x="1750097" y="901670"/>
                </a:lnTo>
                <a:lnTo>
                  <a:pt x="1783082" y="835547"/>
                </a:lnTo>
                <a:lnTo>
                  <a:pt x="1822324" y="770755"/>
                </a:lnTo>
                <a:lnTo>
                  <a:pt x="1844248" y="738908"/>
                </a:lnTo>
                <a:lnTo>
                  <a:pt x="1867683" y="707454"/>
                </a:lnTo>
                <a:lnTo>
                  <a:pt x="1892612" y="676411"/>
                </a:lnTo>
                <a:lnTo>
                  <a:pt x="1919017" y="645800"/>
                </a:lnTo>
                <a:lnTo>
                  <a:pt x="1946881" y="615641"/>
                </a:lnTo>
                <a:lnTo>
                  <a:pt x="1976186" y="585953"/>
                </a:lnTo>
                <a:lnTo>
                  <a:pt x="2006913" y="556757"/>
                </a:lnTo>
                <a:lnTo>
                  <a:pt x="2039047" y="528071"/>
                </a:lnTo>
                <a:lnTo>
                  <a:pt x="2072568" y="499915"/>
                </a:lnTo>
                <a:lnTo>
                  <a:pt x="2107460" y="472310"/>
                </a:lnTo>
                <a:lnTo>
                  <a:pt x="2143704" y="445275"/>
                </a:lnTo>
                <a:lnTo>
                  <a:pt x="2181284" y="418830"/>
                </a:lnTo>
                <a:lnTo>
                  <a:pt x="2220181" y="392995"/>
                </a:lnTo>
                <a:lnTo>
                  <a:pt x="2260377" y="367789"/>
                </a:lnTo>
                <a:lnTo>
                  <a:pt x="2301855" y="343233"/>
                </a:lnTo>
                <a:lnTo>
                  <a:pt x="2344598" y="319345"/>
                </a:lnTo>
                <a:lnTo>
                  <a:pt x="2388588" y="296146"/>
                </a:lnTo>
                <a:lnTo>
                  <a:pt x="2433807" y="273655"/>
                </a:lnTo>
                <a:lnTo>
                  <a:pt x="2480237" y="251893"/>
                </a:lnTo>
                <a:lnTo>
                  <a:pt x="2527861" y="230879"/>
                </a:lnTo>
                <a:lnTo>
                  <a:pt x="2576661" y="210632"/>
                </a:lnTo>
                <a:lnTo>
                  <a:pt x="2626620" y="191173"/>
                </a:lnTo>
                <a:lnTo>
                  <a:pt x="2677720" y="172522"/>
                </a:lnTo>
                <a:lnTo>
                  <a:pt x="2729942" y="154697"/>
                </a:lnTo>
                <a:lnTo>
                  <a:pt x="2783271" y="137719"/>
                </a:lnTo>
                <a:lnTo>
                  <a:pt x="2837687" y="121608"/>
                </a:lnTo>
                <a:lnTo>
                  <a:pt x="2893174" y="106383"/>
                </a:lnTo>
                <a:lnTo>
                  <a:pt x="2949713" y="92064"/>
                </a:lnTo>
                <a:lnTo>
                  <a:pt x="3007287" y="78672"/>
                </a:lnTo>
                <a:lnTo>
                  <a:pt x="3065878" y="66224"/>
                </a:lnTo>
                <a:lnTo>
                  <a:pt x="3125470" y="54742"/>
                </a:lnTo>
                <a:lnTo>
                  <a:pt x="3179605" y="45303"/>
                </a:lnTo>
                <a:lnTo>
                  <a:pt x="3233828" y="36779"/>
                </a:lnTo>
                <a:lnTo>
                  <a:pt x="3288116" y="29162"/>
                </a:lnTo>
                <a:lnTo>
                  <a:pt x="3342443" y="22446"/>
                </a:lnTo>
                <a:lnTo>
                  <a:pt x="3396785" y="16622"/>
                </a:lnTo>
                <a:lnTo>
                  <a:pt x="3451117" y="11683"/>
                </a:lnTo>
                <a:lnTo>
                  <a:pt x="3505416" y="7622"/>
                </a:lnTo>
                <a:lnTo>
                  <a:pt x="3559656" y="4431"/>
                </a:lnTo>
                <a:lnTo>
                  <a:pt x="3613813" y="2101"/>
                </a:lnTo>
                <a:lnTo>
                  <a:pt x="3667862" y="627"/>
                </a:lnTo>
                <a:lnTo>
                  <a:pt x="3721780" y="0"/>
                </a:lnTo>
                <a:lnTo>
                  <a:pt x="3775542" y="212"/>
                </a:lnTo>
                <a:lnTo>
                  <a:pt x="3829123" y="1256"/>
                </a:lnTo>
                <a:lnTo>
                  <a:pt x="3882498" y="3124"/>
                </a:lnTo>
                <a:lnTo>
                  <a:pt x="3935644" y="5810"/>
                </a:lnTo>
                <a:lnTo>
                  <a:pt x="3988536" y="9304"/>
                </a:lnTo>
                <a:lnTo>
                  <a:pt x="4041149" y="13601"/>
                </a:lnTo>
                <a:lnTo>
                  <a:pt x="4093459" y="18691"/>
                </a:lnTo>
                <a:lnTo>
                  <a:pt x="4145442" y="24568"/>
                </a:lnTo>
                <a:lnTo>
                  <a:pt x="4197072" y="31224"/>
                </a:lnTo>
                <a:lnTo>
                  <a:pt x="4248326" y="38651"/>
                </a:lnTo>
                <a:lnTo>
                  <a:pt x="4299179" y="46842"/>
                </a:lnTo>
                <a:lnTo>
                  <a:pt x="4349607" y="55790"/>
                </a:lnTo>
                <a:lnTo>
                  <a:pt x="4399584" y="65486"/>
                </a:lnTo>
                <a:lnTo>
                  <a:pt x="4449088" y="75923"/>
                </a:lnTo>
                <a:lnTo>
                  <a:pt x="4498092" y="87093"/>
                </a:lnTo>
                <a:lnTo>
                  <a:pt x="4546574" y="98990"/>
                </a:lnTo>
                <a:lnTo>
                  <a:pt x="4594507" y="111605"/>
                </a:lnTo>
                <a:lnTo>
                  <a:pt x="4641868" y="124930"/>
                </a:lnTo>
                <a:lnTo>
                  <a:pt x="4688633" y="138959"/>
                </a:lnTo>
                <a:lnTo>
                  <a:pt x="4734777" y="153684"/>
                </a:lnTo>
                <a:lnTo>
                  <a:pt x="4780275" y="169096"/>
                </a:lnTo>
                <a:lnTo>
                  <a:pt x="4825102" y="185190"/>
                </a:lnTo>
                <a:lnTo>
                  <a:pt x="4869236" y="201956"/>
                </a:lnTo>
                <a:lnTo>
                  <a:pt x="4912650" y="219387"/>
                </a:lnTo>
                <a:lnTo>
                  <a:pt x="4955321" y="237476"/>
                </a:lnTo>
                <a:lnTo>
                  <a:pt x="4997224" y="256215"/>
                </a:lnTo>
                <a:lnTo>
                  <a:pt x="5038335" y="275597"/>
                </a:lnTo>
                <a:lnTo>
                  <a:pt x="5078628" y="295614"/>
                </a:lnTo>
                <a:lnTo>
                  <a:pt x="5118081" y="316259"/>
                </a:lnTo>
                <a:lnTo>
                  <a:pt x="5156667" y="337523"/>
                </a:lnTo>
                <a:lnTo>
                  <a:pt x="5194364" y="359400"/>
                </a:lnTo>
                <a:lnTo>
                  <a:pt x="5231145" y="381882"/>
                </a:lnTo>
                <a:lnTo>
                  <a:pt x="5266988" y="404960"/>
                </a:lnTo>
                <a:lnTo>
                  <a:pt x="5301867" y="428628"/>
                </a:lnTo>
                <a:lnTo>
                  <a:pt x="5335757" y="452879"/>
                </a:lnTo>
                <a:lnTo>
                  <a:pt x="5368635" y="477703"/>
                </a:lnTo>
                <a:lnTo>
                  <a:pt x="5400476" y="503095"/>
                </a:lnTo>
                <a:lnTo>
                  <a:pt x="5431256" y="529046"/>
                </a:lnTo>
                <a:lnTo>
                  <a:pt x="5460950" y="555549"/>
                </a:lnTo>
                <a:lnTo>
                  <a:pt x="5489533" y="582596"/>
                </a:lnTo>
                <a:lnTo>
                  <a:pt x="5516981" y="610179"/>
                </a:lnTo>
                <a:lnTo>
                  <a:pt x="5543270" y="638291"/>
                </a:lnTo>
                <a:lnTo>
                  <a:pt x="5592272" y="696073"/>
                </a:lnTo>
                <a:lnTo>
                  <a:pt x="5636342" y="755880"/>
                </a:lnTo>
                <a:lnTo>
                  <a:pt x="5675286" y="817651"/>
                </a:lnTo>
                <a:lnTo>
                  <a:pt x="5710486" y="884662"/>
                </a:lnTo>
                <a:lnTo>
                  <a:pt x="5726280" y="920132"/>
                </a:lnTo>
                <a:lnTo>
                  <a:pt x="5740174" y="955644"/>
                </a:lnTo>
                <a:lnTo>
                  <a:pt x="5762334" y="1026719"/>
                </a:lnTo>
                <a:lnTo>
                  <a:pt x="5777107" y="1097728"/>
                </a:lnTo>
                <a:lnTo>
                  <a:pt x="5784633" y="1168512"/>
                </a:lnTo>
                <a:lnTo>
                  <a:pt x="5785723" y="1203771"/>
                </a:lnTo>
                <a:lnTo>
                  <a:pt x="5785054" y="1238915"/>
                </a:lnTo>
                <a:lnTo>
                  <a:pt x="5778512" y="1308777"/>
                </a:lnTo>
                <a:lnTo>
                  <a:pt x="5765147" y="1377940"/>
                </a:lnTo>
                <a:lnTo>
                  <a:pt x="5745100" y="1446248"/>
                </a:lnTo>
                <a:lnTo>
                  <a:pt x="5718512" y="1513540"/>
                </a:lnTo>
                <a:lnTo>
                  <a:pt x="5685526" y="1579660"/>
                </a:lnTo>
                <a:lnTo>
                  <a:pt x="5646281" y="1644449"/>
                </a:lnTo>
                <a:lnTo>
                  <a:pt x="5624356" y="1676294"/>
                </a:lnTo>
                <a:lnTo>
                  <a:pt x="5600920" y="1707748"/>
                </a:lnTo>
                <a:lnTo>
                  <a:pt x="5575989" y="1738791"/>
                </a:lnTo>
                <a:lnTo>
                  <a:pt x="5549582" y="1769401"/>
                </a:lnTo>
                <a:lnTo>
                  <a:pt x="5521716" y="1799560"/>
                </a:lnTo>
                <a:lnTo>
                  <a:pt x="5492410" y="1829249"/>
                </a:lnTo>
                <a:lnTo>
                  <a:pt x="5461680" y="1858446"/>
                </a:lnTo>
                <a:lnTo>
                  <a:pt x="5429544" y="1887133"/>
                </a:lnTo>
                <a:lnTo>
                  <a:pt x="5396020" y="1915290"/>
                </a:lnTo>
                <a:lnTo>
                  <a:pt x="5361126" y="1942896"/>
                </a:lnTo>
                <a:lnTo>
                  <a:pt x="5324879" y="1969933"/>
                </a:lnTo>
                <a:lnTo>
                  <a:pt x="5287297" y="1996380"/>
                </a:lnTo>
                <a:lnTo>
                  <a:pt x="5248397" y="2022217"/>
                </a:lnTo>
                <a:lnTo>
                  <a:pt x="5208197" y="2047425"/>
                </a:lnTo>
                <a:lnTo>
                  <a:pt x="5166715" y="2071985"/>
                </a:lnTo>
                <a:lnTo>
                  <a:pt x="5123969" y="2095875"/>
                </a:lnTo>
                <a:lnTo>
                  <a:pt x="5079975" y="2119078"/>
                </a:lnTo>
                <a:lnTo>
                  <a:pt x="5034753" y="2141572"/>
                </a:lnTo>
                <a:lnTo>
                  <a:pt x="4988318" y="2163338"/>
                </a:lnTo>
                <a:lnTo>
                  <a:pt x="4940690" y="2184356"/>
                </a:lnTo>
                <a:lnTo>
                  <a:pt x="4891885" y="2204607"/>
                </a:lnTo>
                <a:lnTo>
                  <a:pt x="4841922" y="2224071"/>
                </a:lnTo>
                <a:lnTo>
                  <a:pt x="4790817" y="2242727"/>
                </a:lnTo>
                <a:lnTo>
                  <a:pt x="4738589" y="2260557"/>
                </a:lnTo>
                <a:lnTo>
                  <a:pt x="4685255" y="2277540"/>
                </a:lnTo>
                <a:lnTo>
                  <a:pt x="4630833" y="2293657"/>
                </a:lnTo>
                <a:lnTo>
                  <a:pt x="4575341" y="2308888"/>
                </a:lnTo>
                <a:lnTo>
                  <a:pt x="4518795" y="2323212"/>
                </a:lnTo>
                <a:lnTo>
                  <a:pt x="4461215" y="2336612"/>
                </a:lnTo>
                <a:lnTo>
                  <a:pt x="4402617" y="2349066"/>
                </a:lnTo>
                <a:lnTo>
                  <a:pt x="4343019" y="2360554"/>
                </a:lnTo>
                <a:lnTo>
                  <a:pt x="4290858" y="2369655"/>
                </a:lnTo>
                <a:lnTo>
                  <a:pt x="4238522" y="2377910"/>
                </a:lnTo>
                <a:lnTo>
                  <a:pt x="4186036" y="2385324"/>
                </a:lnTo>
                <a:lnTo>
                  <a:pt x="4133426" y="2391900"/>
                </a:lnTo>
                <a:lnTo>
                  <a:pt x="4080716" y="2397645"/>
                </a:lnTo>
                <a:lnTo>
                  <a:pt x="4027933" y="2402562"/>
                </a:lnTo>
                <a:lnTo>
                  <a:pt x="3975100" y="2406655"/>
                </a:lnTo>
                <a:lnTo>
                  <a:pt x="3922244" y="2409929"/>
                </a:lnTo>
                <a:lnTo>
                  <a:pt x="3869391" y="2412389"/>
                </a:lnTo>
                <a:lnTo>
                  <a:pt x="3816564" y="2414039"/>
                </a:lnTo>
                <a:lnTo>
                  <a:pt x="3763790" y="2414884"/>
                </a:lnTo>
                <a:lnTo>
                  <a:pt x="3711094" y="2414928"/>
                </a:lnTo>
                <a:lnTo>
                  <a:pt x="3658501" y="2414175"/>
                </a:lnTo>
                <a:lnTo>
                  <a:pt x="3606037" y="2412630"/>
                </a:lnTo>
                <a:lnTo>
                  <a:pt x="3553727" y="2410298"/>
                </a:lnTo>
                <a:lnTo>
                  <a:pt x="3501596" y="2407182"/>
                </a:lnTo>
                <a:lnTo>
                  <a:pt x="3449669" y="2403288"/>
                </a:lnTo>
                <a:lnTo>
                  <a:pt x="3397972" y="2398620"/>
                </a:lnTo>
                <a:lnTo>
                  <a:pt x="3346530" y="2393182"/>
                </a:lnTo>
                <a:lnTo>
                  <a:pt x="3295369" y="2386979"/>
                </a:lnTo>
                <a:lnTo>
                  <a:pt x="3244513" y="2380016"/>
                </a:lnTo>
                <a:lnTo>
                  <a:pt x="3193989" y="2372296"/>
                </a:lnTo>
                <a:lnTo>
                  <a:pt x="3143821" y="2363825"/>
                </a:lnTo>
                <a:lnTo>
                  <a:pt x="3094035" y="2354606"/>
                </a:lnTo>
                <a:lnTo>
                  <a:pt x="3044655" y="2344645"/>
                </a:lnTo>
                <a:lnTo>
                  <a:pt x="2995708" y="2333945"/>
                </a:lnTo>
                <a:lnTo>
                  <a:pt x="2947219" y="2322511"/>
                </a:lnTo>
                <a:lnTo>
                  <a:pt x="2899213" y="2310348"/>
                </a:lnTo>
                <a:lnTo>
                  <a:pt x="2851715" y="2297461"/>
                </a:lnTo>
                <a:lnTo>
                  <a:pt x="2804751" y="2283853"/>
                </a:lnTo>
                <a:lnTo>
                  <a:pt x="2758345" y="2269529"/>
                </a:lnTo>
                <a:lnTo>
                  <a:pt x="2712524" y="2254493"/>
                </a:lnTo>
                <a:lnTo>
                  <a:pt x="2667313" y="2238751"/>
                </a:lnTo>
                <a:lnTo>
                  <a:pt x="2622736" y="2222306"/>
                </a:lnTo>
                <a:lnTo>
                  <a:pt x="2578819" y="2205163"/>
                </a:lnTo>
                <a:lnTo>
                  <a:pt x="2535589" y="2187327"/>
                </a:lnTo>
                <a:lnTo>
                  <a:pt x="2493069" y="2168802"/>
                </a:lnTo>
                <a:lnTo>
                  <a:pt x="2451285" y="2149592"/>
                </a:lnTo>
                <a:lnTo>
                  <a:pt x="2410262" y="2129702"/>
                </a:lnTo>
                <a:lnTo>
                  <a:pt x="2370027" y="2109137"/>
                </a:lnTo>
                <a:lnTo>
                  <a:pt x="2330603" y="2087900"/>
                </a:lnTo>
                <a:lnTo>
                  <a:pt x="2292017" y="2065997"/>
                </a:lnTo>
                <a:lnTo>
                  <a:pt x="2254294" y="2043432"/>
                </a:lnTo>
                <a:lnTo>
                  <a:pt x="2217458" y="2020209"/>
                </a:lnTo>
                <a:lnTo>
                  <a:pt x="2181537" y="1996332"/>
                </a:lnTo>
                <a:lnTo>
                  <a:pt x="2146554" y="1971807"/>
                </a:lnTo>
                <a:lnTo>
                  <a:pt x="0" y="2389637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69279" y="2313559"/>
            <a:ext cx="2602865" cy="1798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5435" marR="149860" indent="-146685">
              <a:lnSpc>
                <a:spcPct val="100000"/>
              </a:lnSpc>
              <a:spcBef>
                <a:spcPts val="90"/>
              </a:spcBef>
              <a:buSzPct val="92857"/>
              <a:buFont typeface="Wingdings"/>
              <a:buChar char=""/>
              <a:tabLst>
                <a:tab pos="318135" algn="l"/>
              </a:tabLst>
            </a:pPr>
            <a:r>
              <a:rPr sz="1400" b="1" i="1" spc="-10" dirty="0">
                <a:latin typeface="Arial"/>
                <a:cs typeface="Arial"/>
              </a:rPr>
              <a:t>Serviços </a:t>
            </a:r>
            <a:r>
              <a:rPr sz="1400" b="1" i="1" spc="-15" dirty="0">
                <a:latin typeface="Arial"/>
                <a:cs typeface="Arial"/>
              </a:rPr>
              <a:t>requeridos para  garantir </a:t>
            </a:r>
            <a:r>
              <a:rPr sz="1400" b="1" i="1" spc="-5" dirty="0">
                <a:latin typeface="Arial"/>
                <a:cs typeface="Arial"/>
              </a:rPr>
              <a:t>o </a:t>
            </a:r>
            <a:r>
              <a:rPr sz="1400" b="1" i="1" spc="-15" dirty="0">
                <a:latin typeface="Arial"/>
                <a:cs typeface="Arial"/>
              </a:rPr>
              <a:t>ambiente de  arquitetura baseado</a:t>
            </a:r>
            <a:r>
              <a:rPr sz="1400" b="1" i="1" spc="7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em</a:t>
            </a:r>
            <a:endParaRPr sz="1400" dirty="0">
              <a:latin typeface="Arial"/>
              <a:cs typeface="Arial"/>
            </a:endParaRPr>
          </a:p>
          <a:p>
            <a:pPr marL="844550">
              <a:lnSpc>
                <a:spcPct val="100000"/>
              </a:lnSpc>
              <a:spcBef>
                <a:spcPts val="5"/>
              </a:spcBef>
            </a:pPr>
            <a:r>
              <a:rPr sz="1400" b="1" i="1" spc="-15" dirty="0">
                <a:latin typeface="Arial"/>
                <a:cs typeface="Arial"/>
              </a:rPr>
              <a:t>repositório</a:t>
            </a:r>
            <a:endParaRPr sz="1400" dirty="0">
              <a:latin typeface="Arial"/>
              <a:cs typeface="Arial"/>
            </a:endParaRPr>
          </a:p>
          <a:p>
            <a:pPr marL="902969" marR="5080" indent="-890269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193040" algn="l"/>
              </a:tabLst>
            </a:pPr>
            <a:r>
              <a:rPr sz="1200" b="1" i="1" spc="-5" dirty="0">
                <a:latin typeface="Arial"/>
                <a:cs typeface="Arial"/>
              </a:rPr>
              <a:t>Gerenciamento físico </a:t>
            </a:r>
            <a:r>
              <a:rPr sz="1200" b="1" i="1" spc="-5" dirty="0" smtClean="0">
                <a:latin typeface="Arial"/>
                <a:cs typeface="Arial"/>
              </a:rPr>
              <a:t>e</a:t>
            </a:r>
            <a:r>
              <a:rPr lang="pt-BR" sz="1200" b="1" i="1" spc="-5" dirty="0" smtClean="0">
                <a:latin typeface="Arial"/>
                <a:cs typeface="Arial"/>
              </a:rPr>
              <a:t> </a:t>
            </a:r>
            <a:r>
              <a:rPr sz="1200" b="1" i="1" spc="-5" dirty="0" smtClean="0">
                <a:latin typeface="Arial"/>
                <a:cs typeface="Arial"/>
              </a:rPr>
              <a:t>lógico </a:t>
            </a:r>
            <a:r>
              <a:rPr sz="1200" b="1" i="1" dirty="0">
                <a:latin typeface="Arial"/>
                <a:cs typeface="Arial"/>
              </a:rPr>
              <a:t>do  </a:t>
            </a:r>
            <a:r>
              <a:rPr sz="1200" b="1" i="1" spc="-5" dirty="0">
                <a:latin typeface="Arial"/>
                <a:cs typeface="Arial"/>
              </a:rPr>
              <a:t>repositório</a:t>
            </a:r>
            <a:endParaRPr sz="1200" dirty="0">
              <a:latin typeface="Arial"/>
              <a:cs typeface="Arial"/>
            </a:endParaRPr>
          </a:p>
          <a:p>
            <a:pPr marL="295910" lvl="1" indent="-137160">
              <a:lnSpc>
                <a:spcPct val="100000"/>
              </a:lnSpc>
              <a:spcBef>
                <a:spcPts val="5"/>
              </a:spcBef>
              <a:buSzPct val="91666"/>
              <a:buFont typeface="Wingdings"/>
              <a:buChar char=""/>
              <a:tabLst>
                <a:tab pos="296545" algn="l"/>
              </a:tabLst>
            </a:pPr>
            <a:r>
              <a:rPr sz="1200" b="1" i="1" dirty="0">
                <a:latin typeface="Arial"/>
                <a:cs typeface="Arial"/>
              </a:rPr>
              <a:t>Gerenciamento de </a:t>
            </a:r>
            <a:r>
              <a:rPr sz="1200" b="1" i="1" spc="-5" dirty="0">
                <a:latin typeface="Arial"/>
                <a:cs typeface="Arial"/>
              </a:rPr>
              <a:t>Usuários</a:t>
            </a:r>
            <a:r>
              <a:rPr sz="1200" b="1" i="1" spc="-9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e</a:t>
            </a:r>
            <a:endParaRPr sz="1200" dirty="0">
              <a:latin typeface="Arial"/>
              <a:cs typeface="Arial"/>
            </a:endParaRPr>
          </a:p>
          <a:p>
            <a:pPr marL="3175">
              <a:lnSpc>
                <a:spcPct val="100000"/>
              </a:lnSpc>
            </a:pPr>
            <a:r>
              <a:rPr sz="1200" b="1" i="1" spc="-5" dirty="0">
                <a:latin typeface="Arial"/>
                <a:cs typeface="Arial"/>
              </a:rPr>
              <a:t>Acesso</a:t>
            </a:r>
            <a:endParaRPr sz="1200" dirty="0">
              <a:latin typeface="Arial"/>
              <a:cs typeface="Arial"/>
            </a:endParaRPr>
          </a:p>
          <a:p>
            <a:pPr marL="915035" lvl="2" indent="-137160">
              <a:lnSpc>
                <a:spcPct val="100000"/>
              </a:lnSpc>
              <a:buSzPct val="91666"/>
              <a:buFont typeface="Wingdings"/>
              <a:buChar char=""/>
              <a:tabLst>
                <a:tab pos="915669" algn="l"/>
              </a:tabLst>
            </a:pPr>
            <a:r>
              <a:rPr sz="1200" b="1" i="1" spc="-5" dirty="0">
                <a:latin typeface="Arial"/>
                <a:cs typeface="Arial"/>
              </a:rPr>
              <a:t>Treinamento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6848" y="331675"/>
            <a:ext cx="497205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Comitê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7737" y="1286713"/>
            <a:ext cx="8128000" cy="42494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Comitê </a:t>
            </a:r>
            <a:r>
              <a:rPr sz="2400" spc="-5" dirty="0">
                <a:latin typeface="Arial"/>
                <a:cs typeface="Arial"/>
              </a:rPr>
              <a:t>supervisiona </a:t>
            </a:r>
            <a:r>
              <a:rPr sz="2400" dirty="0">
                <a:latin typeface="Arial"/>
                <a:cs typeface="Arial"/>
              </a:rPr>
              <a:t>a implementação da </a:t>
            </a:r>
            <a:r>
              <a:rPr sz="2400" spc="-5" dirty="0">
                <a:latin typeface="Arial"/>
                <a:cs typeface="Arial"/>
              </a:rPr>
              <a:t>estratégia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45"/>
              </a:spcBef>
            </a:pPr>
            <a:r>
              <a:rPr sz="2400" spc="-5" dirty="0">
                <a:latin typeface="Arial"/>
                <a:cs typeface="Arial"/>
              </a:rPr>
              <a:t>governança</a:t>
            </a:r>
            <a:endParaRPr sz="2400">
              <a:latin typeface="Arial"/>
              <a:cs typeface="Arial"/>
            </a:endParaRPr>
          </a:p>
          <a:p>
            <a:pPr marL="356870" marR="45085" indent="-344170">
              <a:lnSpc>
                <a:spcPct val="105000"/>
              </a:lnSpc>
              <a:spcBef>
                <a:spcPts val="11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Comitê </a:t>
            </a:r>
            <a:r>
              <a:rPr sz="2400" spc="-5" dirty="0">
                <a:latin typeface="Arial"/>
                <a:cs typeface="Arial"/>
              </a:rPr>
              <a:t>é </a:t>
            </a:r>
            <a:r>
              <a:rPr sz="2400" dirty="0">
                <a:latin typeface="Arial"/>
                <a:cs typeface="Arial"/>
              </a:rPr>
              <a:t>composto </a:t>
            </a:r>
            <a:r>
              <a:rPr sz="2400" spc="-5" dirty="0">
                <a:latin typeface="Arial"/>
                <a:cs typeface="Arial"/>
              </a:rPr>
              <a:t>de partes interessadas  representativas responsáveis pela </a:t>
            </a:r>
            <a:r>
              <a:rPr sz="2400" spc="-10" dirty="0">
                <a:latin typeface="Arial"/>
                <a:cs typeface="Arial"/>
              </a:rPr>
              <a:t>revisão </a:t>
            </a:r>
            <a:r>
              <a:rPr sz="2400" dirty="0">
                <a:latin typeface="Arial"/>
                <a:cs typeface="Arial"/>
              </a:rPr>
              <a:t>e manutenção  </a:t>
            </a:r>
            <a:r>
              <a:rPr sz="2400" spc="-5" dirty="0">
                <a:latin typeface="Arial"/>
                <a:cs typeface="Arial"/>
              </a:rPr>
              <a:t>da arquitetura </a:t>
            </a:r>
            <a:r>
              <a:rPr sz="2400" dirty="0">
                <a:latin typeface="Arial"/>
                <a:cs typeface="Arial"/>
              </a:rPr>
              <a:t>tipicamente </a:t>
            </a:r>
            <a:r>
              <a:rPr sz="2400" spc="-5" dirty="0">
                <a:latin typeface="Arial"/>
                <a:cs typeface="Arial"/>
              </a:rPr>
              <a:t>em dois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níveis: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22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Local (especialistas em </a:t>
            </a:r>
            <a:r>
              <a:rPr sz="2000" spc="-5" dirty="0">
                <a:latin typeface="Arial"/>
                <a:cs typeface="Arial"/>
              </a:rPr>
              <a:t>domínios, </a:t>
            </a:r>
            <a:r>
              <a:rPr sz="2000" spc="-10" dirty="0">
                <a:latin typeface="Arial"/>
                <a:cs typeface="Arial"/>
              </a:rPr>
              <a:t>responsabilidade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linha)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Global (responsabilidade por toda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organização)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0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Para cada </a:t>
            </a:r>
            <a:r>
              <a:rPr sz="2000" spc="-5" dirty="0">
                <a:latin typeface="Arial"/>
                <a:cs typeface="Arial"/>
              </a:rPr>
              <a:t>Comitê, são </a:t>
            </a:r>
            <a:r>
              <a:rPr sz="2000" spc="-10" dirty="0">
                <a:latin typeface="Arial"/>
                <a:cs typeface="Arial"/>
              </a:rPr>
              <a:t>identificados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articulados:</a:t>
            </a:r>
            <a:endParaRPr sz="20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104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Capacidades de tomada de decisão e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responsabilidades</a:t>
            </a:r>
            <a:endParaRPr sz="18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96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Limites </a:t>
            </a:r>
            <a:r>
              <a:rPr sz="1800" spc="-5" dirty="0">
                <a:latin typeface="Arial"/>
                <a:cs typeface="Arial"/>
              </a:rPr>
              <a:t>de competência 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autoridade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288" y="331675"/>
            <a:ext cx="75425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Valor </a:t>
            </a:r>
            <a:r>
              <a:rPr sz="4000" i="0" spc="0" dirty="0">
                <a:latin typeface="Arial"/>
                <a:cs typeface="Arial"/>
              </a:rPr>
              <a:t>do </a:t>
            </a:r>
            <a:r>
              <a:rPr sz="4000" i="0" dirty="0">
                <a:latin typeface="Arial"/>
                <a:cs typeface="Arial"/>
              </a:rPr>
              <a:t>Comitê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2" y="1802080"/>
            <a:ext cx="8571865" cy="36002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O custo é </a:t>
            </a:r>
            <a:r>
              <a:rPr sz="2800" dirty="0">
                <a:latin typeface="Arial"/>
                <a:cs typeface="Arial"/>
              </a:rPr>
              <a:t>compensado pela prevenção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soluções  </a:t>
            </a:r>
            <a:r>
              <a:rPr sz="2800" dirty="0">
                <a:latin typeface="Arial"/>
                <a:cs typeface="Arial"/>
              </a:rPr>
              <a:t>extraordinárias e </a:t>
            </a:r>
            <a:r>
              <a:rPr sz="2800" spc="-5" dirty="0">
                <a:latin typeface="Arial"/>
                <a:cs typeface="Arial"/>
              </a:rPr>
              <a:t>desenvolvimentos </a:t>
            </a:r>
            <a:r>
              <a:rPr sz="2800" dirty="0">
                <a:latin typeface="Arial"/>
                <a:cs typeface="Arial"/>
              </a:rPr>
              <a:t>sem restrições  </a:t>
            </a:r>
            <a:r>
              <a:rPr sz="2800" spc="0" dirty="0">
                <a:latin typeface="Arial"/>
                <a:cs typeface="Arial"/>
              </a:rPr>
              <a:t>que </a:t>
            </a:r>
            <a:r>
              <a:rPr sz="2800" spc="-5" dirty="0">
                <a:latin typeface="Arial"/>
                <a:cs typeface="Arial"/>
              </a:rPr>
              <a:t>levam</a:t>
            </a:r>
            <a:r>
              <a:rPr sz="2800" spc="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a:</a:t>
            </a:r>
            <a:endParaRPr sz="2800">
              <a:latin typeface="Arial"/>
              <a:cs typeface="Arial"/>
            </a:endParaRPr>
          </a:p>
          <a:p>
            <a:pPr marL="756285" marR="740410" lvl="1" indent="-286385">
              <a:lnSpc>
                <a:spcPct val="901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Elevados </a:t>
            </a:r>
            <a:r>
              <a:rPr sz="2400" dirty="0">
                <a:latin typeface="Arial"/>
                <a:cs typeface="Arial"/>
              </a:rPr>
              <a:t>custos </a:t>
            </a:r>
            <a:r>
              <a:rPr sz="2400" spc="-5" dirty="0">
                <a:latin typeface="Arial"/>
                <a:cs typeface="Arial"/>
              </a:rPr>
              <a:t>de desenvolvimento, operação e  suporte, devido a </a:t>
            </a:r>
            <a:r>
              <a:rPr sz="2400" dirty="0">
                <a:latin typeface="Arial"/>
                <a:cs typeface="Arial"/>
              </a:rPr>
              <a:t>inúmeros ambientes </a:t>
            </a:r>
            <a:r>
              <a:rPr sz="2400" spc="-5" dirty="0">
                <a:latin typeface="Arial"/>
                <a:cs typeface="Arial"/>
              </a:rPr>
              <a:t>de execução,  linguagens, </a:t>
            </a:r>
            <a:r>
              <a:rPr sz="2400" dirty="0">
                <a:latin typeface="Arial"/>
                <a:cs typeface="Arial"/>
              </a:rPr>
              <a:t>interfaces, protocolos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Qualidade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inferior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Maior risco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Dificuldade </a:t>
            </a:r>
            <a:r>
              <a:rPr sz="2400" spc="-5" dirty="0">
                <a:latin typeface="Arial"/>
                <a:cs typeface="Arial"/>
              </a:rPr>
              <a:t>em replicar e reutilizar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48539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Responsabilidades do Comitê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1" y="1265378"/>
            <a:ext cx="8641715" cy="40663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ts val="228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Fornecer a </a:t>
            </a:r>
            <a:r>
              <a:rPr sz="2000" spc="-10" dirty="0">
                <a:latin typeface="Arial"/>
                <a:cs typeface="Arial"/>
              </a:rPr>
              <a:t>base para todas as </a:t>
            </a:r>
            <a:r>
              <a:rPr sz="2000" spc="-5" dirty="0">
                <a:latin typeface="Arial"/>
                <a:cs typeface="Arial"/>
              </a:rPr>
              <a:t>decisões no </a:t>
            </a:r>
            <a:r>
              <a:rPr sz="2000" spc="-10" dirty="0">
                <a:latin typeface="Arial"/>
                <a:cs typeface="Arial"/>
              </a:rPr>
              <a:t>que diz </a:t>
            </a:r>
            <a:r>
              <a:rPr sz="2000" spc="-5" dirty="0">
                <a:latin typeface="Arial"/>
                <a:cs typeface="Arial"/>
              </a:rPr>
              <a:t>respeito a</a:t>
            </a:r>
            <a:r>
              <a:rPr sz="2000" spc="20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alterações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nas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Garantir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consistência </a:t>
            </a:r>
            <a:r>
              <a:rPr sz="2000" spc="-5" dirty="0">
                <a:latin typeface="Arial"/>
                <a:cs typeface="Arial"/>
              </a:rPr>
              <a:t>entre as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sub-arquiteturas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spc="-5" dirty="0">
                <a:latin typeface="Arial"/>
                <a:cs typeface="Arial"/>
              </a:rPr>
              <a:t>estabelecimento de </a:t>
            </a:r>
            <a:r>
              <a:rPr sz="2000" dirty="0">
                <a:latin typeface="Arial"/>
                <a:cs typeface="Arial"/>
              </a:rPr>
              <a:t>metas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5" dirty="0">
                <a:latin typeface="Arial"/>
                <a:cs typeface="Arial"/>
              </a:rPr>
              <a:t>reutilização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componentes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Garantir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flexibilidade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Para atender às necessidades de negócio </a:t>
            </a:r>
            <a:r>
              <a:rPr sz="1600" dirty="0">
                <a:latin typeface="Arial"/>
                <a:cs typeface="Arial"/>
              </a:rPr>
              <a:t>em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mudança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Para alavancar novas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tecnologias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29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Garantia </a:t>
            </a:r>
            <a:r>
              <a:rPr sz="2000" spc="-5" dirty="0">
                <a:latin typeface="Arial"/>
                <a:cs typeface="Arial"/>
              </a:rPr>
              <a:t>da Conformidade </a:t>
            </a:r>
            <a:r>
              <a:rPr sz="2000" spc="-10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Melhorar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nível </a:t>
            </a:r>
            <a:r>
              <a:rPr sz="2000" spc="-5" dirty="0">
                <a:latin typeface="Arial"/>
                <a:cs typeface="Arial"/>
              </a:rPr>
              <a:t>de maturidade da </a:t>
            </a:r>
            <a:r>
              <a:rPr sz="2000" spc="-10" dirty="0">
                <a:latin typeface="Arial"/>
                <a:cs typeface="Arial"/>
              </a:rPr>
              <a:t>arquitetura dentro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Assegurar que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disciplina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desenvolvimento baseado </a:t>
            </a:r>
            <a:r>
              <a:rPr sz="2000" spc="-5" dirty="0">
                <a:latin typeface="Arial"/>
                <a:cs typeface="Arial"/>
              </a:rPr>
              <a:t>em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4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é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adotada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spcBef>
                <a:spcPts val="24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Apoiar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 escalação </a:t>
            </a:r>
            <a:r>
              <a:rPr sz="2000" spc="-10" dirty="0">
                <a:latin typeface="Arial"/>
                <a:cs typeface="Arial"/>
              </a:rPr>
              <a:t>visível para decisões </a:t>
            </a:r>
            <a:r>
              <a:rPr sz="2000" dirty="0">
                <a:latin typeface="Arial"/>
                <a:cs typeface="Arial"/>
              </a:rPr>
              <a:t>fora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alçada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287" y="331675"/>
            <a:ext cx="83070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Operações do Comitê de</a:t>
            </a:r>
            <a:r>
              <a:rPr sz="4000" i="0" spc="-1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2" y="1219659"/>
            <a:ext cx="8588375" cy="264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fornece orientações </a:t>
            </a:r>
            <a:r>
              <a:rPr sz="2400" spc="-5" dirty="0">
                <a:latin typeface="Arial"/>
                <a:cs typeface="Arial"/>
              </a:rPr>
              <a:t>sobre </a:t>
            </a:r>
            <a:r>
              <a:rPr sz="2400" dirty="0">
                <a:latin typeface="Arial"/>
                <a:cs typeface="Arial"/>
              </a:rPr>
              <a:t>operações do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Comitê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59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Estas </a:t>
            </a:r>
            <a:r>
              <a:rPr sz="2400" spc="-5" dirty="0">
                <a:latin typeface="Arial"/>
                <a:cs typeface="Arial"/>
              </a:rPr>
              <a:t>são primariamente </a:t>
            </a:r>
            <a:r>
              <a:rPr sz="2400" dirty="0">
                <a:latin typeface="Arial"/>
                <a:cs typeface="Arial"/>
              </a:rPr>
              <a:t>focadas </a:t>
            </a:r>
            <a:r>
              <a:rPr sz="2400" spc="-5" dirty="0">
                <a:latin typeface="Arial"/>
                <a:cs typeface="Arial"/>
              </a:rPr>
              <a:t>nas </a:t>
            </a:r>
            <a:r>
              <a:rPr sz="2400" dirty="0">
                <a:latin typeface="Arial"/>
                <a:cs typeface="Arial"/>
              </a:rPr>
              <a:t>melhores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práticas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condução 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reuniões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exemplo: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As reuniões devem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5" dirty="0">
                <a:latin typeface="Arial"/>
                <a:cs typeface="Arial"/>
              </a:rPr>
              <a:t>realizadas </a:t>
            </a:r>
            <a:r>
              <a:rPr sz="2000" spc="-5" dirty="0">
                <a:latin typeface="Arial"/>
                <a:cs typeface="Arial"/>
              </a:rPr>
              <a:t>com </a:t>
            </a:r>
            <a:r>
              <a:rPr sz="2000" spc="-10" dirty="0">
                <a:latin typeface="Arial"/>
                <a:cs typeface="Arial"/>
              </a:rPr>
              <a:t>agendas </a:t>
            </a:r>
            <a:r>
              <a:rPr sz="2000" spc="-5" dirty="0">
                <a:latin typeface="Arial"/>
                <a:cs typeface="Arial"/>
              </a:rPr>
              <a:t>claramente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definidas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Cada participante participando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reunião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estar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totalmente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55"/>
              </a:lnSpc>
            </a:pPr>
            <a:r>
              <a:rPr sz="2000" spc="-10" dirty="0">
                <a:latin typeface="Arial"/>
                <a:cs typeface="Arial"/>
              </a:rPr>
              <a:t>preparado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87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fornece uma amostra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esboço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pauta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144" y="331675"/>
            <a:ext cx="55657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Contratos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1" y="1802081"/>
            <a:ext cx="8536305" cy="1734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Acordos </a:t>
            </a:r>
            <a:r>
              <a:rPr sz="2800" dirty="0">
                <a:latin typeface="Arial"/>
                <a:cs typeface="Arial"/>
              </a:rPr>
              <a:t>comuns entre </a:t>
            </a:r>
            <a:r>
              <a:rPr sz="2800" spc="-5" dirty="0">
                <a:latin typeface="Arial"/>
                <a:cs typeface="Arial"/>
              </a:rPr>
              <a:t>os </a:t>
            </a:r>
            <a:r>
              <a:rPr sz="2800" dirty="0">
                <a:latin typeface="Arial"/>
                <a:cs typeface="Arial"/>
              </a:rPr>
              <a:t>parceiros </a:t>
            </a:r>
            <a:r>
              <a:rPr sz="2800" spc="0" dirty="0">
                <a:latin typeface="Arial"/>
                <a:cs typeface="Arial"/>
              </a:rPr>
              <a:t>de  </a:t>
            </a:r>
            <a:r>
              <a:rPr sz="2800" spc="-5" dirty="0">
                <a:latin typeface="Arial"/>
                <a:cs typeface="Arial"/>
              </a:rPr>
              <a:t>desenvolvimento </a:t>
            </a:r>
            <a:r>
              <a:rPr sz="2800" dirty="0">
                <a:latin typeface="Arial"/>
                <a:cs typeface="Arial"/>
              </a:rPr>
              <a:t>e patrocinadores sobre os  entregáveis, qualidade </a:t>
            </a:r>
            <a:r>
              <a:rPr sz="2800" spc="0" dirty="0">
                <a:latin typeface="Arial"/>
                <a:cs typeface="Arial"/>
              </a:rPr>
              <a:t>e </a:t>
            </a:r>
            <a:r>
              <a:rPr sz="2800" dirty="0">
                <a:latin typeface="Arial"/>
                <a:cs typeface="Arial"/>
              </a:rPr>
              <a:t>adequação </a:t>
            </a:r>
            <a:r>
              <a:rPr sz="2800" spc="0" dirty="0">
                <a:latin typeface="Arial"/>
                <a:cs typeface="Arial"/>
              </a:rPr>
              <a:t>aos </a:t>
            </a:r>
            <a:r>
              <a:rPr sz="2800" dirty="0">
                <a:latin typeface="Arial"/>
                <a:cs typeface="Arial"/>
              </a:rPr>
              <a:t>propósitos  de </a:t>
            </a:r>
            <a:r>
              <a:rPr sz="2800" spc="-5" dirty="0">
                <a:latin typeface="Arial"/>
                <a:cs typeface="Arial"/>
              </a:rPr>
              <a:t>uma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arquitetura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144" y="331675"/>
            <a:ext cx="55657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Contratos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2" y="1654748"/>
            <a:ext cx="8491220" cy="34836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uso de </a:t>
            </a:r>
            <a:r>
              <a:rPr sz="2400" dirty="0">
                <a:latin typeface="Arial"/>
                <a:cs typeface="Arial"/>
              </a:rPr>
              <a:t>Contratos </a:t>
            </a:r>
            <a:r>
              <a:rPr sz="2400" spc="-5" dirty="0">
                <a:latin typeface="Arial"/>
                <a:cs typeface="Arial"/>
              </a:rPr>
              <a:t>de Arquitetura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garante:</a:t>
            </a:r>
            <a:endParaRPr sz="2400">
              <a:latin typeface="Arial"/>
              <a:cs typeface="Arial"/>
            </a:endParaRPr>
          </a:p>
          <a:p>
            <a:pPr marL="756285" marR="36195" lvl="1" indent="-286385">
              <a:lnSpc>
                <a:spcPts val="216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Monitoramento </a:t>
            </a:r>
            <a:r>
              <a:rPr sz="2000" spc="-10" dirty="0">
                <a:latin typeface="Arial"/>
                <a:cs typeface="Arial"/>
              </a:rPr>
              <a:t>contínuo para checar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integridade, </a:t>
            </a:r>
            <a:r>
              <a:rPr sz="2000" spc="-5" dirty="0">
                <a:latin typeface="Arial"/>
                <a:cs typeface="Arial"/>
              </a:rPr>
              <a:t>mudanças,  tomadas de </a:t>
            </a:r>
            <a:r>
              <a:rPr sz="2000" spc="-10" dirty="0">
                <a:latin typeface="Arial"/>
                <a:cs typeface="Arial"/>
              </a:rPr>
              <a:t>decisão,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auditoria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todas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5" dirty="0">
                <a:latin typeface="Arial"/>
                <a:cs typeface="Arial"/>
              </a:rPr>
              <a:t>atividades </a:t>
            </a:r>
            <a:r>
              <a:rPr sz="2000" spc="-10" dirty="0">
                <a:latin typeface="Arial"/>
                <a:cs typeface="Arial"/>
              </a:rPr>
              <a:t>relacionadas  </a:t>
            </a:r>
            <a:r>
              <a:rPr sz="2000" spc="-5" dirty="0">
                <a:latin typeface="Arial"/>
                <a:cs typeface="Arial"/>
              </a:rPr>
              <a:t>com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280"/>
              </a:lnSpc>
              <a:spcBef>
                <a:spcPts val="21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Adesão aos princípios, </a:t>
            </a:r>
            <a:r>
              <a:rPr sz="2000" spc="-5" dirty="0">
                <a:latin typeface="Arial"/>
                <a:cs typeface="Arial"/>
              </a:rPr>
              <a:t>normas e </a:t>
            </a:r>
            <a:r>
              <a:rPr sz="2000" spc="-10" dirty="0">
                <a:latin typeface="Arial"/>
                <a:cs typeface="Arial"/>
              </a:rPr>
              <a:t>requisitos das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280"/>
              </a:lnSpc>
            </a:pPr>
            <a:r>
              <a:rPr sz="2000" spc="-5" dirty="0">
                <a:latin typeface="Arial"/>
                <a:cs typeface="Arial"/>
              </a:rPr>
              <a:t>existentes ou em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desenvolvimento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Identificação dos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riscos</a:t>
            </a:r>
            <a:endParaRPr sz="2000">
              <a:latin typeface="Arial"/>
              <a:cs typeface="Arial"/>
            </a:endParaRPr>
          </a:p>
          <a:p>
            <a:pPr marL="756285" marR="5080" lvl="1" indent="-286385" algn="just">
              <a:lnSpc>
                <a:spcPts val="2160"/>
              </a:lnSpc>
              <a:spcBef>
                <a:spcPts val="515"/>
              </a:spcBef>
              <a:buChar char="–"/>
              <a:tabLst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Um conjunto </a:t>
            </a:r>
            <a:r>
              <a:rPr sz="2000" spc="-5" dirty="0">
                <a:latin typeface="Arial"/>
                <a:cs typeface="Arial"/>
              </a:rPr>
              <a:t>de processos e práticas </a:t>
            </a:r>
            <a:r>
              <a:rPr sz="2000" spc="-10" dirty="0">
                <a:latin typeface="Arial"/>
                <a:cs typeface="Arial"/>
              </a:rPr>
              <a:t>que asseguram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atribuição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responsabilidade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disciplina com relação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uso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todos </a:t>
            </a:r>
            <a:r>
              <a:rPr sz="2000" spc="-5" dirty="0">
                <a:latin typeface="Arial"/>
                <a:cs typeface="Arial"/>
              </a:rPr>
              <a:t>os artefatos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arquiteturais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Um entendimento </a:t>
            </a:r>
            <a:r>
              <a:rPr sz="2000" dirty="0">
                <a:latin typeface="Arial"/>
                <a:cs typeface="Arial"/>
              </a:rPr>
              <a:t>formal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governança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0184" y="331675"/>
            <a:ext cx="76854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Contratos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e o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3" y="1759407"/>
            <a:ext cx="8409305" cy="264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ts val="319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Declaração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Trabalho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Arquitetura criada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na</a:t>
            </a:r>
            <a:endParaRPr sz="2800">
              <a:latin typeface="Arial"/>
              <a:cs typeface="Arial"/>
            </a:endParaRPr>
          </a:p>
          <a:p>
            <a:pPr marL="35687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Fase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ts val="3190"/>
              </a:lnSpc>
              <a:spcBef>
                <a:spcPts val="33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Domínios </a:t>
            </a:r>
            <a:r>
              <a:rPr sz="2800" spc="-5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Arquitetura (Negócio,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Dados,</a:t>
            </a:r>
            <a:endParaRPr sz="2800">
              <a:latin typeface="Arial"/>
              <a:cs typeface="Arial"/>
            </a:endParaRPr>
          </a:p>
          <a:p>
            <a:pPr marL="35687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Aplicação 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Tecnologia)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Fase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G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Projetos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implementação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368" y="331675"/>
            <a:ext cx="65576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Conformidade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4" y="1365581"/>
            <a:ext cx="8579485" cy="2488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Dois </a:t>
            </a:r>
            <a:r>
              <a:rPr sz="2400" spc="-5" dirty="0">
                <a:latin typeface="Arial"/>
                <a:cs typeface="Arial"/>
              </a:rPr>
              <a:t>processos </a:t>
            </a:r>
            <a:r>
              <a:rPr sz="2400" dirty="0">
                <a:latin typeface="Arial"/>
                <a:cs typeface="Arial"/>
              </a:rPr>
              <a:t>são definidos </a:t>
            </a:r>
            <a:r>
              <a:rPr sz="2400" spc="-5" dirty="0">
                <a:latin typeface="Arial"/>
                <a:cs typeface="Arial"/>
              </a:rPr>
              <a:t>para garantir </a:t>
            </a:r>
            <a:r>
              <a:rPr sz="2400" dirty="0">
                <a:latin typeface="Arial"/>
                <a:cs typeface="Arial"/>
              </a:rPr>
              <a:t>a conformidade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projetos com a arquitetura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corporativa:</a:t>
            </a:r>
            <a:endParaRPr sz="2400">
              <a:latin typeface="Arial"/>
              <a:cs typeface="Arial"/>
            </a:endParaRPr>
          </a:p>
          <a:p>
            <a:pPr marL="850900" marR="198755" indent="-3810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851535" algn="l"/>
              </a:tabLst>
            </a:pPr>
            <a:r>
              <a:rPr sz="2400" dirty="0">
                <a:latin typeface="Arial"/>
                <a:cs typeface="Arial"/>
              </a:rPr>
              <a:t>Preparar </a:t>
            </a:r>
            <a:r>
              <a:rPr sz="2400" i="1" dirty="0">
                <a:latin typeface="Arial"/>
                <a:cs typeface="Arial"/>
              </a:rPr>
              <a:t>Avaliações de </a:t>
            </a:r>
            <a:r>
              <a:rPr sz="2400" i="1" spc="-5" dirty="0">
                <a:latin typeface="Arial"/>
                <a:cs typeface="Arial"/>
              </a:rPr>
              <a:t>Impacto </a:t>
            </a:r>
            <a:r>
              <a:rPr sz="2400" i="1" dirty="0">
                <a:latin typeface="Arial"/>
                <a:cs typeface="Arial"/>
              </a:rPr>
              <a:t>do Projeto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visões  </a:t>
            </a:r>
            <a:r>
              <a:rPr sz="2400" dirty="0">
                <a:latin typeface="Arial"/>
                <a:cs typeface="Arial"/>
              </a:rPr>
              <a:t>específicas </a:t>
            </a:r>
            <a:r>
              <a:rPr sz="2400" spc="-5" dirty="0">
                <a:latin typeface="Arial"/>
                <a:cs typeface="Arial"/>
              </a:rPr>
              <a:t>de projetos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ilustram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a Arquitetura  Corporativa </a:t>
            </a:r>
            <a:r>
              <a:rPr sz="2400" dirty="0">
                <a:latin typeface="Arial"/>
                <a:cs typeface="Arial"/>
              </a:rPr>
              <a:t>impacta um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</a:t>
            </a:r>
            <a:endParaRPr sz="2400">
              <a:latin typeface="Arial"/>
              <a:cs typeface="Arial"/>
            </a:endParaRPr>
          </a:p>
          <a:p>
            <a:pPr marL="850900" indent="-3810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851535" algn="l"/>
              </a:tabLst>
            </a:pPr>
            <a:r>
              <a:rPr sz="2400" spc="-5" dirty="0">
                <a:latin typeface="Arial"/>
                <a:cs typeface="Arial"/>
              </a:rPr>
              <a:t>Executar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i="1" spc="-5" dirty="0">
                <a:latin typeface="Arial"/>
                <a:cs typeface="Arial"/>
              </a:rPr>
              <a:t>Avaliação de Conformidade </a:t>
            </a:r>
            <a:r>
              <a:rPr sz="2400" i="1" dirty="0">
                <a:latin typeface="Arial"/>
                <a:cs typeface="Arial"/>
              </a:rPr>
              <a:t>da</a:t>
            </a:r>
            <a:r>
              <a:rPr sz="2400" i="1" spc="3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153" y="331675"/>
            <a:ext cx="81934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Como responder a essas</a:t>
            </a:r>
            <a:r>
              <a:rPr sz="4000" i="0" spc="-22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questões?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7538"/>
            <a:ext cx="9149080" cy="412010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Necessidade de manter uma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Arquitetura</a:t>
            </a:r>
            <a:r>
              <a:rPr sz="24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“</a:t>
            </a:r>
            <a:r>
              <a:rPr sz="2000" b="1" i="1" spc="-10" dirty="0">
                <a:latin typeface="Arial"/>
                <a:cs typeface="Arial"/>
              </a:rPr>
              <a:t>Enterprise Architecture</a:t>
            </a:r>
            <a:r>
              <a:rPr sz="2000" b="1" i="1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Também traduzida </a:t>
            </a:r>
            <a:r>
              <a:rPr sz="1800" dirty="0">
                <a:latin typeface="Arial"/>
                <a:cs typeface="Arial"/>
              </a:rPr>
              <a:t>como </a:t>
            </a:r>
            <a:r>
              <a:rPr sz="1800" spc="-5" dirty="0">
                <a:latin typeface="Arial"/>
                <a:cs typeface="Arial"/>
              </a:rPr>
              <a:t>“Arquitetura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Empresarial”</a:t>
            </a:r>
            <a:endParaRPr sz="1800">
              <a:latin typeface="Arial"/>
              <a:cs typeface="Arial"/>
            </a:endParaRPr>
          </a:p>
          <a:p>
            <a:pPr marL="756285" marR="156210" lvl="1" indent="-286385">
              <a:lnSpc>
                <a:spcPct val="100000"/>
              </a:lnSpc>
              <a:spcBef>
                <a:spcPts val="47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5" dirty="0">
                <a:solidFill>
                  <a:srgbClr val="2C2C89"/>
                </a:solidFill>
                <a:latin typeface="Arial"/>
                <a:cs typeface="Arial"/>
              </a:rPr>
              <a:t>Conteúdo: </a:t>
            </a:r>
            <a:r>
              <a:rPr sz="2000" spc="-10" dirty="0">
                <a:latin typeface="Arial"/>
                <a:cs typeface="Arial"/>
              </a:rPr>
              <a:t>“Arquitetura </a:t>
            </a:r>
            <a:r>
              <a:rPr sz="2000" spc="-15" dirty="0">
                <a:latin typeface="Arial"/>
                <a:cs typeface="Arial"/>
              </a:rPr>
              <a:t>Corporativa </a:t>
            </a:r>
            <a:r>
              <a:rPr sz="2000" spc="-5" dirty="0">
                <a:latin typeface="Arial"/>
                <a:cs typeface="Arial"/>
              </a:rPr>
              <a:t>é a </a:t>
            </a:r>
            <a:r>
              <a:rPr sz="2000" spc="-10" dirty="0">
                <a:latin typeface="Arial"/>
                <a:cs typeface="Arial"/>
              </a:rPr>
              <a:t>representação de todo  </a:t>
            </a:r>
            <a:r>
              <a:rPr sz="2000" spc="-5" dirty="0">
                <a:latin typeface="Arial"/>
                <a:cs typeface="Arial"/>
              </a:rPr>
              <a:t>comportamento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ocorre em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organização,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dados </a:t>
            </a:r>
            <a:r>
              <a:rPr sz="2000" spc="-5" dirty="0">
                <a:latin typeface="Arial"/>
                <a:cs typeface="Arial"/>
              </a:rPr>
              <a:t>processados,  </a:t>
            </a:r>
            <a:r>
              <a:rPr sz="2000" spc="-10" dirty="0">
                <a:latin typeface="Arial"/>
                <a:cs typeface="Arial"/>
              </a:rPr>
              <a:t>quem </a:t>
            </a:r>
            <a:r>
              <a:rPr sz="2000" spc="-5" dirty="0">
                <a:latin typeface="Arial"/>
                <a:cs typeface="Arial"/>
              </a:rPr>
              <a:t>faz o </a:t>
            </a:r>
            <a:r>
              <a:rPr sz="2000" spc="-15" dirty="0">
                <a:latin typeface="Arial"/>
                <a:cs typeface="Arial"/>
              </a:rPr>
              <a:t>quê, </a:t>
            </a:r>
            <a:r>
              <a:rPr sz="2000" spc="-10" dirty="0">
                <a:latin typeface="Arial"/>
                <a:cs typeface="Arial"/>
              </a:rPr>
              <a:t>onde </a:t>
            </a:r>
            <a:r>
              <a:rPr sz="2000" spc="-5" dirty="0">
                <a:latin typeface="Arial"/>
                <a:cs typeface="Arial"/>
              </a:rPr>
              <a:t>estão </a:t>
            </a:r>
            <a:r>
              <a:rPr sz="2000" spc="-10" dirty="0">
                <a:latin typeface="Arial"/>
                <a:cs typeface="Arial"/>
              </a:rPr>
              <a:t>as coisas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por que as coisas são </a:t>
            </a:r>
            <a:r>
              <a:rPr sz="2000" spc="-5" dirty="0">
                <a:latin typeface="Arial"/>
                <a:cs typeface="Arial"/>
              </a:rPr>
              <a:t>feitas”  </a:t>
            </a:r>
            <a:r>
              <a:rPr sz="2000" spc="-10" dirty="0">
                <a:latin typeface="Arial"/>
                <a:cs typeface="Arial"/>
              </a:rPr>
              <a:t>(Varveris </a:t>
            </a:r>
            <a:r>
              <a:rPr sz="2000" spc="-5" dirty="0">
                <a:latin typeface="Arial"/>
                <a:cs typeface="Arial"/>
              </a:rPr>
              <a:t>&amp;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Harrison).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solidFill>
                  <a:srgbClr val="2C2C89"/>
                </a:solidFill>
                <a:latin typeface="Arial"/>
                <a:cs typeface="Arial"/>
              </a:rPr>
              <a:t>Processo: </a:t>
            </a:r>
            <a:r>
              <a:rPr sz="2000" spc="-10" dirty="0">
                <a:latin typeface="Arial"/>
                <a:cs typeface="Arial"/>
              </a:rPr>
              <a:t>Conjunto </a:t>
            </a:r>
            <a:r>
              <a:rPr sz="2000" spc="-5" dirty="0">
                <a:latin typeface="Arial"/>
                <a:cs typeface="Arial"/>
              </a:rPr>
              <a:t>de melhores </a:t>
            </a:r>
            <a:r>
              <a:rPr sz="2000" spc="-10" dirty="0">
                <a:latin typeface="Arial"/>
                <a:cs typeface="Arial"/>
              </a:rPr>
              <a:t>práticas </a:t>
            </a:r>
            <a:r>
              <a:rPr sz="2000" spc="-5" dirty="0">
                <a:latin typeface="Arial"/>
                <a:cs typeface="Arial"/>
              </a:rPr>
              <a:t>focadas na melhoria do  desempenho </a:t>
            </a:r>
            <a:r>
              <a:rPr sz="2000" spc="-10" dirty="0">
                <a:latin typeface="Arial"/>
                <a:cs typeface="Arial"/>
              </a:rPr>
              <a:t>através </a:t>
            </a:r>
            <a:r>
              <a:rPr sz="2000" spc="-5" dirty="0">
                <a:latin typeface="Arial"/>
                <a:cs typeface="Arial"/>
              </a:rPr>
              <a:t>da estruturação </a:t>
            </a:r>
            <a:r>
              <a:rPr sz="2000" spc="-10" dirty="0">
                <a:latin typeface="Arial"/>
                <a:cs typeface="Arial"/>
              </a:rPr>
              <a:t>das </a:t>
            </a:r>
            <a:r>
              <a:rPr sz="2000" spc="-5" dirty="0">
                <a:latin typeface="Arial"/>
                <a:cs typeface="Arial"/>
              </a:rPr>
              <a:t>informações e </a:t>
            </a:r>
            <a:r>
              <a:rPr sz="2000" spc="-10" dirty="0">
                <a:latin typeface="Arial"/>
                <a:cs typeface="Arial"/>
              </a:rPr>
              <a:t>visões integradas 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estratégia, negócio, </a:t>
            </a:r>
            <a:r>
              <a:rPr sz="2000" spc="-5" dirty="0">
                <a:latin typeface="Arial"/>
                <a:cs typeface="Arial"/>
              </a:rPr>
              <a:t>processos, sistemas 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tecnologias.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5" dirty="0">
                <a:solidFill>
                  <a:srgbClr val="2C2C89"/>
                </a:solidFill>
                <a:latin typeface="Arial"/>
                <a:cs typeface="Arial"/>
              </a:rPr>
              <a:t>Estrutura: </a:t>
            </a:r>
            <a:r>
              <a:rPr sz="2000" spc="-5" dirty="0">
                <a:latin typeface="Arial"/>
                <a:cs typeface="Arial"/>
              </a:rPr>
              <a:t>Documentação </a:t>
            </a:r>
            <a:r>
              <a:rPr sz="2000" spc="-10" dirty="0">
                <a:latin typeface="Arial"/>
                <a:cs typeface="Arial"/>
              </a:rPr>
              <a:t>centralizada </a:t>
            </a:r>
            <a:r>
              <a:rPr sz="2000" spc="-5" dirty="0">
                <a:latin typeface="Arial"/>
                <a:cs typeface="Arial"/>
              </a:rPr>
              <a:t>em </a:t>
            </a:r>
            <a:r>
              <a:rPr sz="2000" spc="-10" dirty="0">
                <a:latin typeface="Arial"/>
                <a:cs typeface="Arial"/>
              </a:rPr>
              <a:t>repositório que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permita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agilidade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dirty="0">
                <a:latin typeface="Arial"/>
                <a:cs typeface="Arial"/>
              </a:rPr>
              <a:t>momento </a:t>
            </a:r>
            <a:r>
              <a:rPr sz="2000" spc="-10" dirty="0">
                <a:latin typeface="Arial"/>
                <a:cs typeface="Arial"/>
              </a:rPr>
              <a:t>das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mudanças.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36029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Avaliações de Conformidade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260652"/>
            <a:ext cx="9036050" cy="4297586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64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Detectar </a:t>
            </a:r>
            <a:r>
              <a:rPr sz="2000" spc="-5" dirty="0">
                <a:latin typeface="Arial"/>
                <a:cs typeface="Arial"/>
              </a:rPr>
              <a:t>erros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no projeto o mais </a:t>
            </a:r>
            <a:r>
              <a:rPr sz="2000" spc="-10" dirty="0">
                <a:latin typeface="Arial"/>
                <a:cs typeface="Arial"/>
              </a:rPr>
              <a:t>cedo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possível.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Garantir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aplicação das </a:t>
            </a:r>
            <a:r>
              <a:rPr sz="2000" spc="-5" dirty="0">
                <a:latin typeface="Arial"/>
                <a:cs typeface="Arial"/>
              </a:rPr>
              <a:t>melhores práticas de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Fornecer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visão geral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dirty="0">
                <a:latin typeface="Arial"/>
                <a:cs typeface="Arial"/>
              </a:rPr>
              <a:t>cumprimento </a:t>
            </a:r>
            <a:r>
              <a:rPr sz="2000" spc="-5" dirty="0">
                <a:latin typeface="Arial"/>
                <a:cs typeface="Arial"/>
              </a:rPr>
              <a:t>de normas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obrigatórias.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6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Identificar onde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próprias </a:t>
            </a:r>
            <a:r>
              <a:rPr sz="2000" spc="-5" dirty="0">
                <a:latin typeface="Arial"/>
                <a:cs typeface="Arial"/>
              </a:rPr>
              <a:t>normas </a:t>
            </a:r>
            <a:r>
              <a:rPr sz="2000" spc="-10" dirty="0">
                <a:latin typeface="Arial"/>
                <a:cs typeface="Arial"/>
              </a:rPr>
              <a:t>podem necessitar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modificações.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ts val="2160"/>
              </a:lnSpc>
              <a:spcBef>
                <a:spcPts val="359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serviços que </a:t>
            </a:r>
            <a:r>
              <a:rPr sz="2000" spc="-5" dirty="0">
                <a:latin typeface="Arial"/>
                <a:cs typeface="Arial"/>
              </a:rPr>
              <a:t>estão atualmente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específicos da</a:t>
            </a:r>
            <a:r>
              <a:rPr sz="2000" spc="1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aplicação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60"/>
              </a:lnSpc>
            </a:pPr>
            <a:r>
              <a:rPr sz="2000" spc="0" dirty="0">
                <a:latin typeface="Arial"/>
                <a:cs typeface="Arial"/>
              </a:rPr>
              <a:t>mas </a:t>
            </a:r>
            <a:r>
              <a:rPr sz="2000" spc="-10" dirty="0">
                <a:latin typeface="Arial"/>
                <a:cs typeface="Arial"/>
              </a:rPr>
              <a:t>podem </a:t>
            </a:r>
            <a:r>
              <a:rPr sz="2000" spc="-5" dirty="0">
                <a:latin typeface="Arial"/>
                <a:cs typeface="Arial"/>
              </a:rPr>
              <a:t>ser oferecidas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parte da infraestrutura da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ts val="2160"/>
              </a:lnSpc>
              <a:spcBef>
                <a:spcPts val="359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Documentar </a:t>
            </a:r>
            <a:r>
              <a:rPr sz="2000" spc="-10" dirty="0">
                <a:latin typeface="Arial"/>
                <a:cs typeface="Arial"/>
              </a:rPr>
              <a:t>estratégias para colaboração, </a:t>
            </a:r>
            <a:r>
              <a:rPr sz="2000" spc="-5" dirty="0">
                <a:latin typeface="Arial"/>
                <a:cs typeface="Arial"/>
              </a:rPr>
              <a:t>compartilhamento de recursos,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outras </a:t>
            </a:r>
            <a:r>
              <a:rPr sz="2000" spc="-10" dirty="0">
                <a:latin typeface="Arial"/>
                <a:cs typeface="Arial"/>
              </a:rPr>
              <a:t>sinergias </a:t>
            </a:r>
            <a:r>
              <a:rPr sz="2000" spc="-5" dirty="0">
                <a:latin typeface="Arial"/>
                <a:cs typeface="Arial"/>
              </a:rPr>
              <a:t>entre </a:t>
            </a:r>
            <a:r>
              <a:rPr sz="2000" spc="-10" dirty="0">
                <a:latin typeface="Arial"/>
                <a:cs typeface="Arial"/>
              </a:rPr>
              <a:t>múltiplas equipes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59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Levar vantagem dos avanços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tecnológicos.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Comunicar à </a:t>
            </a:r>
            <a:r>
              <a:rPr sz="2000" spc="-10" dirty="0">
                <a:latin typeface="Arial"/>
                <a:cs typeface="Arial"/>
              </a:rPr>
              <a:t>gerência </a:t>
            </a:r>
            <a:r>
              <a:rPr sz="2000" spc="-5" dirty="0">
                <a:latin typeface="Arial"/>
                <a:cs typeface="Arial"/>
              </a:rPr>
              <a:t>o estado da </a:t>
            </a:r>
            <a:r>
              <a:rPr sz="2000" spc="-10" dirty="0">
                <a:latin typeface="Arial"/>
                <a:cs typeface="Arial"/>
              </a:rPr>
              <a:t>prontidão tecnológica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6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principais critérios para </a:t>
            </a:r>
            <a:r>
              <a:rPr sz="2000" spc="-15" dirty="0">
                <a:latin typeface="Arial"/>
                <a:cs typeface="Arial"/>
              </a:rPr>
              <a:t>atividades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compra.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ts val="2160"/>
              </a:lnSpc>
              <a:spcBef>
                <a:spcPts val="36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e comunicar </a:t>
            </a:r>
            <a:r>
              <a:rPr sz="2000" spc="-10" dirty="0">
                <a:latin typeface="Arial"/>
                <a:cs typeface="Arial"/>
              </a:rPr>
              <a:t>lacunas significativas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em </a:t>
            </a:r>
            <a:r>
              <a:rPr sz="2000" spc="-10" dirty="0">
                <a:latin typeface="Arial"/>
                <a:cs typeface="Arial"/>
              </a:rPr>
              <a:t>relação</a:t>
            </a:r>
            <a:r>
              <a:rPr sz="2000" spc="3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produtos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provedores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serviço.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67155" marR="5080" indent="32575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Processo </a:t>
            </a:r>
            <a:r>
              <a:rPr sz="4000" i="0" dirty="0">
                <a:latin typeface="Arial"/>
                <a:cs typeface="Arial"/>
              </a:rPr>
              <a:t>de Avaliação de  Conformidade de</a:t>
            </a:r>
            <a:r>
              <a:rPr sz="4000" i="0" spc="-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660401" y="1447800"/>
            <a:ext cx="8932545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78701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Estabelecendo uma Capacidade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" y="1437513"/>
            <a:ext cx="9471025" cy="4208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285115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441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fornece </a:t>
            </a:r>
            <a:r>
              <a:rPr sz="2400" spc="-5" dirty="0">
                <a:latin typeface="Arial"/>
                <a:cs typeface="Arial"/>
              </a:rPr>
              <a:t>orientações para </a:t>
            </a:r>
            <a:r>
              <a:rPr sz="2400" dirty="0">
                <a:latin typeface="Arial"/>
                <a:cs typeface="Arial"/>
              </a:rPr>
              <a:t>estabelecer uma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usando 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Tratamento </a:t>
            </a:r>
            <a:r>
              <a:rPr sz="2000" dirty="0">
                <a:latin typeface="Arial"/>
                <a:cs typeface="Arial"/>
              </a:rPr>
              <a:t>como uma </a:t>
            </a:r>
            <a:r>
              <a:rPr sz="2000" spc="-5" dirty="0">
                <a:latin typeface="Arial"/>
                <a:cs typeface="Arial"/>
              </a:rPr>
              <a:t>prática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contínua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Abordar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quatro </a:t>
            </a:r>
            <a:r>
              <a:rPr sz="2000" spc="-5" dirty="0">
                <a:latin typeface="Arial"/>
                <a:cs typeface="Arial"/>
              </a:rPr>
              <a:t>domínios de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1155700" marR="75565" lvl="2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b="1" spc="-5" dirty="0">
                <a:latin typeface="Arial"/>
                <a:cs typeface="Arial"/>
              </a:rPr>
              <a:t>Arquitetura de Negócio: </a:t>
            </a:r>
            <a:r>
              <a:rPr sz="1800" spc="-5" dirty="0">
                <a:latin typeface="Arial"/>
                <a:cs typeface="Arial"/>
              </a:rPr>
              <a:t>a governança da arquitetura, </a:t>
            </a:r>
            <a:r>
              <a:rPr sz="1800" dirty="0">
                <a:latin typeface="Arial"/>
                <a:cs typeface="Arial"/>
              </a:rPr>
              <a:t>processos </a:t>
            </a:r>
            <a:r>
              <a:rPr sz="1800" spc="-5" dirty="0">
                <a:latin typeface="Arial"/>
                <a:cs typeface="Arial"/>
              </a:rPr>
              <a:t>de arquitetura,  </a:t>
            </a:r>
            <a:r>
              <a:rPr sz="1800" dirty="0">
                <a:latin typeface="Arial"/>
                <a:cs typeface="Arial"/>
              </a:rPr>
              <a:t>estrutura </a:t>
            </a:r>
            <a:r>
              <a:rPr sz="1800" spc="-5" dirty="0">
                <a:latin typeface="Arial"/>
                <a:cs typeface="Arial"/>
              </a:rPr>
              <a:t>organizacional da arquitetura,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informação </a:t>
            </a:r>
            <a:r>
              <a:rPr sz="1800" spc="-5" dirty="0">
                <a:latin typeface="Arial"/>
                <a:cs typeface="Arial"/>
              </a:rPr>
              <a:t>de arquitetura,  produtos de arquitetura,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b="1" spc="-5" dirty="0">
                <a:latin typeface="Arial"/>
                <a:cs typeface="Arial"/>
              </a:rPr>
              <a:t>Arquitetura de </a:t>
            </a:r>
            <a:r>
              <a:rPr sz="1800" b="1" dirty="0">
                <a:latin typeface="Arial"/>
                <a:cs typeface="Arial"/>
              </a:rPr>
              <a:t>Dados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estrutura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i="1" dirty="0">
                <a:latin typeface="Arial"/>
                <a:cs typeface="Arial"/>
              </a:rPr>
              <a:t>Continuum </a:t>
            </a:r>
            <a:r>
              <a:rPr sz="1800" spc="-5" dirty="0">
                <a:latin typeface="Arial"/>
                <a:cs typeface="Arial"/>
              </a:rPr>
              <a:t>da </a:t>
            </a:r>
            <a:r>
              <a:rPr sz="1800" dirty="0">
                <a:latin typeface="Arial"/>
                <a:cs typeface="Arial"/>
              </a:rPr>
              <a:t>Corporação </a:t>
            </a: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organização</a:t>
            </a:r>
            <a:endParaRPr sz="18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 Repositório de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b="1" spc="-5" dirty="0">
                <a:latin typeface="Arial"/>
                <a:cs typeface="Arial"/>
              </a:rPr>
              <a:t>Arquitetura de Aplicação</a:t>
            </a:r>
            <a:r>
              <a:rPr sz="1800" spc="-5" dirty="0">
                <a:latin typeface="Arial"/>
                <a:cs typeface="Arial"/>
              </a:rPr>
              <a:t>: a funcionalidade e/ou serviços de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aplicação</a:t>
            </a:r>
            <a:endParaRPr sz="18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requeridos para habilitar a prática de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b="1" spc="-5" dirty="0">
                <a:latin typeface="Arial"/>
                <a:cs typeface="Arial"/>
              </a:rPr>
              <a:t>Arquitetura Tecnológica: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e implementações de </a:t>
            </a:r>
            <a:r>
              <a:rPr sz="1800" dirty="0">
                <a:latin typeface="Arial"/>
                <a:cs typeface="Arial"/>
              </a:rPr>
              <a:t>infraestrutura </a:t>
            </a:r>
            <a:r>
              <a:rPr sz="1800" spc="-5" dirty="0">
                <a:latin typeface="Arial"/>
                <a:cs typeface="Arial"/>
              </a:rPr>
              <a:t>para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dar</a:t>
            </a:r>
            <a:endParaRPr sz="18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suporte às aplicações da arquitetura e ao </a:t>
            </a:r>
            <a:r>
              <a:rPr sz="1800" i="1" dirty="0">
                <a:latin typeface="Arial"/>
                <a:cs typeface="Arial"/>
              </a:rPr>
              <a:t>Continuum </a:t>
            </a:r>
            <a:r>
              <a:rPr sz="1800" dirty="0">
                <a:latin typeface="Arial"/>
                <a:cs typeface="Arial"/>
              </a:rPr>
              <a:t>da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Corporação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3252344"/>
            <a:ext cx="2489200" cy="1674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10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Cenários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  Negócio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37473"/>
            <a:ext cx="7259955" cy="104708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7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Entender a técnica de </a:t>
            </a:r>
            <a:r>
              <a:rPr sz="2800" dirty="0">
                <a:latin typeface="Arial"/>
                <a:cs typeface="Arial"/>
              </a:rPr>
              <a:t>Cenários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Negócio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Entender onde é </a:t>
            </a:r>
            <a:r>
              <a:rPr sz="2800" dirty="0">
                <a:latin typeface="Arial"/>
                <a:cs typeface="Arial"/>
              </a:rPr>
              <a:t>utilizada </a:t>
            </a:r>
            <a:r>
              <a:rPr sz="2800" spc="0" dirty="0">
                <a:latin typeface="Arial"/>
                <a:cs typeface="Arial"/>
              </a:rPr>
              <a:t>no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TOGAF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5452" y="300898"/>
            <a:ext cx="274154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0"/>
            <a:ext cx="9162415" cy="200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Principais </a:t>
            </a:r>
            <a:r>
              <a:rPr sz="2400" dirty="0">
                <a:latin typeface="Arial"/>
                <a:cs typeface="Arial"/>
              </a:rPr>
              <a:t>fatores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o sucesso de </a:t>
            </a:r>
            <a:r>
              <a:rPr sz="2400" spc="-5" dirty="0">
                <a:latin typeface="Arial"/>
                <a:cs typeface="Arial"/>
              </a:rPr>
              <a:t>qualquer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corporativa</a:t>
            </a:r>
            <a:r>
              <a:rPr sz="2400" dirty="0">
                <a:latin typeface="Arial"/>
                <a:cs typeface="Arial"/>
              </a:rPr>
              <a:t> são: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medida 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está </a:t>
            </a:r>
            <a:r>
              <a:rPr sz="2400" spc="-5" dirty="0">
                <a:latin typeface="Arial"/>
                <a:cs typeface="Arial"/>
              </a:rPr>
              <a:t>relacionada </a:t>
            </a:r>
            <a:r>
              <a:rPr sz="2400" dirty="0">
                <a:latin typeface="Arial"/>
                <a:cs typeface="Arial"/>
              </a:rPr>
              <a:t>com os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negócio, 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 seu apoio para os objetivos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734" y="3933825"/>
            <a:ext cx="7567295" cy="1146468"/>
          </a:xfrm>
          <a:prstGeom prst="rect">
            <a:avLst/>
          </a:prstGeom>
          <a:solidFill>
            <a:srgbClr val="009999">
              <a:alpha val="70195"/>
            </a:srgbClr>
          </a:solidFill>
          <a:ln w="25400">
            <a:solidFill>
              <a:srgbClr val="80808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 marR="1113155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Arial"/>
                <a:cs typeface="Arial"/>
              </a:rPr>
              <a:t>Cenários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nos </a:t>
            </a:r>
            <a:r>
              <a:rPr sz="2400" dirty="0">
                <a:latin typeface="Arial"/>
                <a:cs typeface="Arial"/>
              </a:rPr>
              <a:t>ajudam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e  </a:t>
            </a:r>
            <a:r>
              <a:rPr sz="2400" dirty="0">
                <a:latin typeface="Arial"/>
                <a:cs typeface="Arial"/>
              </a:rPr>
              <a:t>entender </a:t>
            </a:r>
            <a:r>
              <a:rPr sz="2400" spc="-5" dirty="0">
                <a:latin typeface="Arial"/>
                <a:cs typeface="Arial"/>
              </a:rPr>
              <a:t>os requisitos de negócio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  desenvolvimento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deve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atender.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1895" y="331675"/>
            <a:ext cx="77177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Que é um </a:t>
            </a:r>
            <a:r>
              <a:rPr sz="4000" i="0" dirty="0">
                <a:latin typeface="Arial"/>
                <a:cs typeface="Arial"/>
              </a:rPr>
              <a:t>Cenário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1843" y="1627634"/>
            <a:ext cx="8604885" cy="296876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Arial"/>
                <a:cs typeface="Arial"/>
              </a:rPr>
              <a:t>Un cenário de negócio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descreve:</a:t>
            </a:r>
            <a:endParaRPr sz="2400">
              <a:latin typeface="Arial"/>
              <a:cs typeface="Arial"/>
            </a:endParaRPr>
          </a:p>
          <a:p>
            <a:pPr marL="356870" marR="925194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processo de negócio, aplicação ou </a:t>
            </a:r>
            <a:r>
              <a:rPr sz="2400" dirty="0">
                <a:latin typeface="Arial"/>
                <a:cs typeface="Arial"/>
              </a:rPr>
              <a:t>conjunto </a:t>
            </a:r>
            <a:r>
              <a:rPr sz="2400" spc="-5" dirty="0">
                <a:latin typeface="Arial"/>
                <a:cs typeface="Arial"/>
              </a:rPr>
              <a:t>de  aplicações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 ser </a:t>
            </a:r>
            <a:r>
              <a:rPr sz="2400" spc="-5" dirty="0">
                <a:latin typeface="Arial"/>
                <a:cs typeface="Arial"/>
              </a:rPr>
              <a:t>habilitados pela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ambiente de </a:t>
            </a:r>
            <a:r>
              <a:rPr sz="2400" spc="-5" dirty="0">
                <a:latin typeface="Arial"/>
                <a:cs typeface="Arial"/>
              </a:rPr>
              <a:t>negócios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tecnologia;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pessoas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componentes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computação </a:t>
            </a:r>
            <a:r>
              <a:rPr sz="2400" spc="-5" dirty="0">
                <a:latin typeface="Arial"/>
                <a:cs typeface="Arial"/>
              </a:rPr>
              <a:t>(os </a:t>
            </a:r>
            <a:r>
              <a:rPr sz="2400" dirty="0">
                <a:latin typeface="Arial"/>
                <a:cs typeface="Arial"/>
              </a:rPr>
              <a:t>"atores")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executam;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 resultado </a:t>
            </a:r>
            <a:r>
              <a:rPr sz="2400" dirty="0">
                <a:latin typeface="Arial"/>
                <a:cs typeface="Arial"/>
              </a:rPr>
              <a:t>desejado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execução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adequada.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475" y="331675"/>
            <a:ext cx="68891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Cenários </a:t>
            </a:r>
            <a:r>
              <a:rPr sz="4000" i="0" spc="0" dirty="0">
                <a:latin typeface="Arial"/>
                <a:cs typeface="Arial"/>
              </a:rPr>
              <a:t>de Negócio e o</a:t>
            </a:r>
            <a:r>
              <a:rPr sz="4000" i="0" spc="-1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67411" y="1565514"/>
            <a:ext cx="9171178" cy="2732249"/>
          </a:xfrm>
          <a:prstGeom prst="rect">
            <a:avLst/>
          </a:prstGeom>
        </p:spPr>
        <p:txBody>
          <a:bodyPr vert="horz" wrap="square" lIns="0" tIns="71845" rIns="0" bIns="0" rtlCol="0">
            <a:spAutoFit/>
          </a:bodyPr>
          <a:lstStyle/>
          <a:p>
            <a:pPr marL="5104765" marR="5080" indent="-344805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Usado </a:t>
            </a:r>
            <a:r>
              <a:rPr sz="2400" dirty="0"/>
              <a:t>de </a:t>
            </a:r>
            <a:r>
              <a:rPr sz="2400" spc="0" dirty="0"/>
              <a:t>forma </a:t>
            </a:r>
            <a:r>
              <a:rPr sz="2400" dirty="0"/>
              <a:t>proeminente</a:t>
            </a:r>
            <a:r>
              <a:rPr sz="2400" spc="-185" dirty="0"/>
              <a:t> </a:t>
            </a:r>
            <a:r>
              <a:rPr sz="2400" dirty="0"/>
              <a:t>na  </a:t>
            </a:r>
            <a:r>
              <a:rPr sz="2400" spc="-5" dirty="0"/>
              <a:t>Fase A (Visão </a:t>
            </a:r>
            <a:r>
              <a:rPr sz="2400" dirty="0"/>
              <a:t>da </a:t>
            </a:r>
            <a:r>
              <a:rPr sz="2400" spc="-5" dirty="0"/>
              <a:t>Arquitetura)  </a:t>
            </a:r>
            <a:r>
              <a:rPr sz="2400" dirty="0"/>
              <a:t>e </a:t>
            </a:r>
            <a:r>
              <a:rPr sz="2400" spc="-5" dirty="0"/>
              <a:t>iterativamente </a:t>
            </a:r>
            <a:r>
              <a:rPr sz="2400" dirty="0"/>
              <a:t>na Fase B  </a:t>
            </a:r>
            <a:r>
              <a:rPr sz="2400" spc="-5" dirty="0"/>
              <a:t>(Arquitetura </a:t>
            </a:r>
            <a:r>
              <a:rPr sz="2400" dirty="0"/>
              <a:t>de</a:t>
            </a:r>
            <a:r>
              <a:rPr sz="2400" spc="-15" dirty="0"/>
              <a:t> </a:t>
            </a:r>
            <a:r>
              <a:rPr sz="2400" spc="-5" dirty="0"/>
              <a:t>Negócio)</a:t>
            </a:r>
            <a:endParaRPr sz="2400"/>
          </a:p>
          <a:p>
            <a:pPr marL="5104765" marR="283210" indent="-344805">
              <a:lnSpc>
                <a:spcPct val="100000"/>
              </a:lnSpc>
              <a:spcBef>
                <a:spcPts val="580"/>
              </a:spcBef>
            </a:pPr>
            <a:r>
              <a:rPr sz="2400" spc="-5" dirty="0"/>
              <a:t>Requisitos </a:t>
            </a:r>
            <a:r>
              <a:rPr sz="2400" dirty="0"/>
              <a:t>de </a:t>
            </a:r>
            <a:r>
              <a:rPr sz="2400" spc="-5" dirty="0"/>
              <a:t>Negócio são  </a:t>
            </a:r>
            <a:r>
              <a:rPr sz="2400" dirty="0"/>
              <a:t>referidos em todas as</a:t>
            </a:r>
            <a:r>
              <a:rPr sz="2400" spc="-160" dirty="0"/>
              <a:t> </a:t>
            </a:r>
            <a:r>
              <a:rPr sz="2400" spc="0" dirty="0"/>
              <a:t>fases  </a:t>
            </a:r>
            <a:r>
              <a:rPr sz="2400" spc="-5" dirty="0"/>
              <a:t>do</a:t>
            </a:r>
            <a:r>
              <a:rPr sz="2400" spc="-20" dirty="0"/>
              <a:t> </a:t>
            </a:r>
            <a:r>
              <a:rPr sz="2400" spc="-5" dirty="0"/>
              <a:t>ADM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741235" y="1196911"/>
            <a:ext cx="3929761" cy="4824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278" y="331675"/>
            <a:ext cx="890905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Que é um </a:t>
            </a:r>
            <a:r>
              <a:rPr sz="4000" i="0" dirty="0">
                <a:latin typeface="Arial"/>
                <a:cs typeface="Arial"/>
              </a:rPr>
              <a:t>Bom </a:t>
            </a:r>
            <a:r>
              <a:rPr sz="4000" i="0" spc="0" dirty="0">
                <a:latin typeface="Arial"/>
                <a:cs typeface="Arial"/>
              </a:rPr>
              <a:t>Cenário de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1843" y="1627633"/>
            <a:ext cx="8424545" cy="25250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Arial"/>
                <a:cs typeface="Arial"/>
              </a:rPr>
              <a:t>Um bom cenário 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negócio:</a:t>
            </a:r>
            <a:endParaRPr sz="2400">
              <a:latin typeface="Arial"/>
              <a:cs typeface="Arial"/>
            </a:endParaRPr>
          </a:p>
          <a:p>
            <a:pPr marL="356870" marR="848994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representativo 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significativa </a:t>
            </a:r>
            <a:r>
              <a:rPr sz="2400" dirty="0">
                <a:latin typeface="Arial"/>
                <a:cs typeface="Arial"/>
              </a:rPr>
              <a:t>necessidade </a:t>
            </a:r>
            <a:r>
              <a:rPr sz="2400" spc="-5" dirty="0">
                <a:latin typeface="Arial"/>
                <a:cs typeface="Arial"/>
              </a:rPr>
              <a:t>de  negócio </a:t>
            </a:r>
            <a:r>
              <a:rPr sz="2400" dirty="0">
                <a:latin typeface="Arial"/>
                <a:cs typeface="Arial"/>
              </a:rPr>
              <a:t>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problema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Permite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os fornecedores compreendam o </a:t>
            </a:r>
            <a:r>
              <a:rPr sz="2400" spc="-5" dirty="0">
                <a:latin typeface="Arial"/>
                <a:cs typeface="Arial"/>
              </a:rPr>
              <a:t>valor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uma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solução </a:t>
            </a:r>
            <a:r>
              <a:rPr sz="2400" spc="-5" dirty="0">
                <a:latin typeface="Arial"/>
                <a:cs typeface="Arial"/>
              </a:rPr>
              <a:t>desenvolvida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um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cliente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“SMART”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9396" y="300898"/>
            <a:ext cx="204660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SM</a:t>
            </a:r>
            <a:r>
              <a:rPr i="0" spc="-20" dirty="0">
                <a:latin typeface="Arial"/>
                <a:cs typeface="Arial"/>
              </a:rPr>
              <a:t>A</a:t>
            </a:r>
            <a:r>
              <a:rPr i="0" spc="0" dirty="0">
                <a:latin typeface="Arial"/>
                <a:cs typeface="Arial"/>
              </a:rPr>
              <a:t>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65514"/>
            <a:ext cx="8961755" cy="398970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10" dirty="0">
                <a:latin typeface="Arial"/>
                <a:cs typeface="Arial"/>
              </a:rPr>
              <a:t>eS</a:t>
            </a:r>
            <a:r>
              <a:rPr sz="2000" spc="-10" dirty="0">
                <a:latin typeface="Arial"/>
                <a:cs typeface="Arial"/>
              </a:rPr>
              <a:t>pecifico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define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precisa ser feito no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negócio;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5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ensurável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possui </a:t>
            </a:r>
            <a:r>
              <a:rPr sz="2000" spc="-5" dirty="0">
                <a:latin typeface="Arial"/>
                <a:cs typeface="Arial"/>
              </a:rPr>
              <a:t>métricas </a:t>
            </a:r>
            <a:r>
              <a:rPr sz="2000" spc="-10" dirty="0">
                <a:latin typeface="Arial"/>
                <a:cs typeface="Arial"/>
              </a:rPr>
              <a:t>claras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sucesso;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cionável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claramente segmenta o problema e fornece a </a:t>
            </a:r>
            <a:r>
              <a:rPr sz="2000" spc="-10" dirty="0">
                <a:latin typeface="Arial"/>
                <a:cs typeface="Arial"/>
              </a:rPr>
              <a:t>base 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busca de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solução;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ealístico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define os limites </a:t>
            </a:r>
            <a:r>
              <a:rPr sz="2000" spc="-10" dirty="0">
                <a:latin typeface="Arial"/>
                <a:cs typeface="Arial"/>
              </a:rPr>
              <a:t>da capacidade tecnológica </a:t>
            </a:r>
            <a:r>
              <a:rPr sz="2000" spc="-5" dirty="0">
                <a:latin typeface="Arial"/>
                <a:cs typeface="Arial"/>
              </a:rPr>
              <a:t>e restrições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custo;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Vinculados </a:t>
            </a:r>
            <a:r>
              <a:rPr sz="2000" spc="-5" dirty="0">
                <a:latin typeface="Arial"/>
                <a:cs typeface="Arial"/>
              </a:rPr>
              <a:t>ao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b="1" spc="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empo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dá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compreensão </a:t>
            </a:r>
            <a:r>
              <a:rPr sz="2000" spc="-10" dirty="0">
                <a:latin typeface="Arial"/>
                <a:cs typeface="Arial"/>
              </a:rPr>
              <a:t>clara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quando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solução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expira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4" y="331675"/>
            <a:ext cx="77139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Arquitetura Corporativa para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quê?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38"/>
            <a:ext cx="8575675" cy="175133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Propósito de uma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“Otimizar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5" dirty="0">
                <a:latin typeface="Arial"/>
                <a:cs typeface="Arial"/>
              </a:rPr>
              <a:t>legado </a:t>
            </a:r>
            <a:r>
              <a:rPr sz="2000" spc="-10" dirty="0">
                <a:latin typeface="Arial"/>
                <a:cs typeface="Arial"/>
              </a:rPr>
              <a:t>de processos (manuais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automatizados) da  </a:t>
            </a:r>
            <a:r>
              <a:rPr sz="2000" spc="-5" dirty="0">
                <a:latin typeface="Arial"/>
                <a:cs typeface="Arial"/>
              </a:rPr>
              <a:t>corporação, frequentemente fragmentado, tornando-o um ambiente  </a:t>
            </a:r>
            <a:r>
              <a:rPr sz="2000" spc="-10" dirty="0">
                <a:latin typeface="Arial"/>
                <a:cs typeface="Arial"/>
              </a:rPr>
              <a:t>integrado capaz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responder </a:t>
            </a:r>
            <a:r>
              <a:rPr sz="2000" spc="-5" dirty="0">
                <a:latin typeface="Arial"/>
                <a:cs typeface="Arial"/>
              </a:rPr>
              <a:t>à mudança e </a:t>
            </a:r>
            <a:r>
              <a:rPr sz="2000" spc="-10" dirty="0">
                <a:latin typeface="Arial"/>
                <a:cs typeface="Arial"/>
              </a:rPr>
              <a:t>que suporte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entrega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estratégia 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negócio.”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696970" marR="5080" indent="-316230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Quem </a:t>
            </a:r>
            <a:r>
              <a:rPr sz="4000" i="0" dirty="0">
                <a:latin typeface="Arial"/>
                <a:cs typeface="Arial"/>
              </a:rPr>
              <a:t>Contribui para </a:t>
            </a:r>
            <a:r>
              <a:rPr sz="4000" i="0" spc="0" dirty="0">
                <a:latin typeface="Arial"/>
                <a:cs typeface="Arial"/>
              </a:rPr>
              <a:t>um </a:t>
            </a:r>
            <a:r>
              <a:rPr sz="4000" i="0" dirty="0">
                <a:latin typeface="Arial"/>
                <a:cs typeface="Arial"/>
              </a:rPr>
              <a:t>Cenário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8909050" cy="317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de um cenário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não é apenas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responsabilidade do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arquiteto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gerência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linha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e outras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da  empresa </a:t>
            </a:r>
            <a:r>
              <a:rPr sz="2400" spc="-5" dirty="0">
                <a:latin typeface="Arial"/>
                <a:cs typeface="Arial"/>
              </a:rPr>
              <a:t>devem </a:t>
            </a:r>
            <a:r>
              <a:rPr sz="2400" dirty="0">
                <a:latin typeface="Arial"/>
                <a:cs typeface="Arial"/>
              </a:rPr>
              <a:t>estar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envolvidos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Também </a:t>
            </a:r>
            <a:r>
              <a:rPr sz="2400" spc="-5" dirty="0">
                <a:latin typeface="Arial"/>
                <a:cs typeface="Arial"/>
              </a:rPr>
              <a:t>pode </a:t>
            </a:r>
            <a:r>
              <a:rPr sz="2400" spc="-10" dirty="0">
                <a:latin typeface="Arial"/>
                <a:cs typeface="Arial"/>
              </a:rPr>
              <a:t>envolver </a:t>
            </a:r>
            <a:r>
              <a:rPr sz="2400" dirty="0">
                <a:latin typeface="Arial"/>
                <a:cs typeface="Arial"/>
              </a:rPr>
              <a:t>uma empresa fornecedora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TI</a:t>
            </a:r>
            <a:endParaRPr sz="2400">
              <a:latin typeface="Arial"/>
              <a:cs typeface="Arial"/>
            </a:endParaRPr>
          </a:p>
          <a:p>
            <a:pPr marL="356870" marR="558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Tipicamente o </a:t>
            </a:r>
            <a:r>
              <a:rPr sz="2400" spc="-5" dirty="0">
                <a:latin typeface="Arial"/>
                <a:cs typeface="Arial"/>
              </a:rPr>
              <a:t>envolvimento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gerência </a:t>
            </a:r>
            <a:r>
              <a:rPr sz="2400" dirty="0">
                <a:latin typeface="Arial"/>
                <a:cs typeface="Arial"/>
              </a:rPr>
              <a:t>é maior nas </a:t>
            </a:r>
            <a:r>
              <a:rPr sz="2400" spc="-5" dirty="0">
                <a:latin typeface="Arial"/>
                <a:cs typeface="Arial"/>
              </a:rPr>
              <a:t>primeiras  </a:t>
            </a:r>
            <a:r>
              <a:rPr sz="2400" dirty="0">
                <a:latin typeface="Arial"/>
                <a:cs typeface="Arial"/>
              </a:rPr>
              <a:t>etapas </a:t>
            </a:r>
            <a:r>
              <a:rPr sz="2400" spc="-5" dirty="0">
                <a:latin typeface="Arial"/>
                <a:cs typeface="Arial"/>
              </a:rPr>
              <a:t>enquanto o </a:t>
            </a:r>
            <a:r>
              <a:rPr sz="2400" dirty="0">
                <a:latin typeface="Arial"/>
                <a:cs typeface="Arial"/>
              </a:rPr>
              <a:t>comprometimento </a:t>
            </a:r>
            <a:r>
              <a:rPr sz="2400" spc="-5" dirty="0">
                <a:latin typeface="Arial"/>
                <a:cs typeface="Arial"/>
              </a:rPr>
              <a:t>do arquiteto é </a:t>
            </a:r>
            <a:r>
              <a:rPr sz="2400" dirty="0">
                <a:latin typeface="Arial"/>
                <a:cs typeface="Arial"/>
              </a:rPr>
              <a:t>maior </a:t>
            </a:r>
            <a:r>
              <a:rPr sz="2400" spc="-5" dirty="0">
                <a:latin typeface="Arial"/>
                <a:cs typeface="Arial"/>
              </a:rPr>
              <a:t>em  </a:t>
            </a:r>
            <a:r>
              <a:rPr sz="2400" spc="0" dirty="0">
                <a:latin typeface="Arial"/>
                <a:cs typeface="Arial"/>
              </a:rPr>
              <a:t>fases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posteriores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023" y="331675"/>
            <a:ext cx="901255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Desenvolvendo </a:t>
            </a:r>
            <a:r>
              <a:rPr sz="4000" i="0" spc="0" dirty="0">
                <a:latin typeface="Arial"/>
                <a:cs typeface="Arial"/>
              </a:rPr>
              <a:t>um Cenário de</a:t>
            </a:r>
            <a:r>
              <a:rPr sz="4000" i="0" spc="-17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/>
          <p:nvPr/>
        </p:nvSpPr>
        <p:spPr>
          <a:xfrm>
            <a:off x="6024371" y="1600200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5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97"/>
                </a:lnTo>
                <a:lnTo>
                  <a:pt x="14033" y="368617"/>
                </a:lnTo>
                <a:lnTo>
                  <a:pt x="29253" y="378884"/>
                </a:lnTo>
                <a:lnTo>
                  <a:pt x="47878" y="382650"/>
                </a:lnTo>
                <a:lnTo>
                  <a:pt x="3338576" y="382650"/>
                </a:lnTo>
                <a:lnTo>
                  <a:pt x="3357127" y="378884"/>
                </a:lnTo>
                <a:lnTo>
                  <a:pt x="3372310" y="368617"/>
                </a:lnTo>
                <a:lnTo>
                  <a:pt x="3382563" y="35339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6921" y="22860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5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77"/>
                </a:lnTo>
                <a:lnTo>
                  <a:pt x="14033" y="368553"/>
                </a:lnTo>
                <a:lnTo>
                  <a:pt x="29253" y="378777"/>
                </a:lnTo>
                <a:lnTo>
                  <a:pt x="47878" y="382524"/>
                </a:lnTo>
                <a:lnTo>
                  <a:pt x="3338576" y="382524"/>
                </a:lnTo>
                <a:lnTo>
                  <a:pt x="3357127" y="378777"/>
                </a:lnTo>
                <a:lnTo>
                  <a:pt x="3372310" y="368553"/>
                </a:lnTo>
                <a:lnTo>
                  <a:pt x="3382563" y="35337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921" y="29718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4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97"/>
                </a:lnTo>
                <a:lnTo>
                  <a:pt x="14033" y="368617"/>
                </a:lnTo>
                <a:lnTo>
                  <a:pt x="29253" y="378884"/>
                </a:lnTo>
                <a:lnTo>
                  <a:pt x="47878" y="382650"/>
                </a:lnTo>
                <a:lnTo>
                  <a:pt x="3338576" y="382650"/>
                </a:lnTo>
                <a:lnTo>
                  <a:pt x="3357127" y="378884"/>
                </a:lnTo>
                <a:lnTo>
                  <a:pt x="3372310" y="368617"/>
                </a:lnTo>
                <a:lnTo>
                  <a:pt x="3382563" y="35339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37376" y="1614629"/>
            <a:ext cx="1728470" cy="1733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1 -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2 -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3 -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96201" y="19812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20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20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20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20"/>
                </a:lnTo>
                <a:lnTo>
                  <a:pt x="63500" y="228600"/>
                </a:lnTo>
                <a:lnTo>
                  <a:pt x="69850" y="223520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20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20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20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8751" y="26670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20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20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20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20"/>
                </a:lnTo>
                <a:lnTo>
                  <a:pt x="63500" y="228600"/>
                </a:lnTo>
                <a:lnTo>
                  <a:pt x="69850" y="223520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20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20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20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78751" y="33528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20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20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20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20"/>
                </a:lnTo>
                <a:lnTo>
                  <a:pt x="63500" y="228600"/>
                </a:lnTo>
                <a:lnTo>
                  <a:pt x="69850" y="223520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20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20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20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6543" y="1627708"/>
            <a:ext cx="5205730" cy="2829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23520" algn="l"/>
              </a:tabLst>
            </a:pP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2000" spc="-20" dirty="0">
                <a:solidFill>
                  <a:srgbClr val="808080"/>
                </a:solidFill>
                <a:latin typeface="Arial"/>
                <a:cs typeface="Arial"/>
              </a:rPr>
              <a:t>Identificar,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documentar e classificar</a:t>
            </a:r>
            <a:r>
              <a:rPr sz="2000" spc="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problema </a:t>
            </a:r>
            <a:r>
              <a:rPr sz="2000" spc="-15" dirty="0">
                <a:solidFill>
                  <a:srgbClr val="808080"/>
                </a:solidFill>
                <a:latin typeface="Arial"/>
                <a:cs typeface="Arial"/>
              </a:rPr>
              <a:t>conduzindo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sz="2000" spc="1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cenário</a:t>
            </a:r>
            <a:endParaRPr sz="2000">
              <a:latin typeface="Arial"/>
              <a:cs typeface="Arial"/>
            </a:endParaRPr>
          </a:p>
          <a:p>
            <a:pPr marL="356870" marR="5080" indent="-344170" algn="just">
              <a:lnSpc>
                <a:spcPct val="100000"/>
              </a:lnSpc>
              <a:spcBef>
                <a:spcPts val="240"/>
              </a:spcBef>
              <a:buAutoNum type="arabicPlain" startAt="2"/>
              <a:tabLst>
                <a:tab pos="223520" algn="l"/>
              </a:tabLst>
            </a:pP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Identificar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 ambiente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técnico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e de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negócio 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do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cenário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e documentá-lo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em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modelos de 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cenários</a:t>
            </a:r>
            <a:endParaRPr sz="2000">
              <a:latin typeface="Arial"/>
              <a:cs typeface="Arial"/>
            </a:endParaRPr>
          </a:p>
          <a:p>
            <a:pPr marL="356870" marR="60960" indent="-344170">
              <a:lnSpc>
                <a:spcPct val="100000"/>
              </a:lnSpc>
              <a:spcBef>
                <a:spcPts val="244"/>
              </a:spcBef>
              <a:buAutoNum type="arabicPlain" startAt="2"/>
              <a:tabLst>
                <a:tab pos="223520" algn="l"/>
              </a:tabLst>
            </a:pP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Identificar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e documentar os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objetivos  desejados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- os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resultados para resolver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os  problemas 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com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sucesso - </a:t>
            </a:r>
            <a:r>
              <a:rPr sz="2000" spc="-15" dirty="0">
                <a:solidFill>
                  <a:srgbClr val="808080"/>
                </a:solidFill>
                <a:latin typeface="Arial"/>
                <a:cs typeface="Arial"/>
              </a:rPr>
              <a:t>utilizando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  </a:t>
            </a:r>
            <a:r>
              <a:rPr sz="2000" spc="-25" dirty="0">
                <a:solidFill>
                  <a:srgbClr val="808080"/>
                </a:solidFill>
                <a:latin typeface="Arial"/>
                <a:cs typeface="Arial"/>
              </a:rPr>
              <a:t>SMART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4161" y="5834889"/>
            <a:ext cx="1072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spc="0" dirty="0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sz="1800" spc="0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023" y="331675"/>
            <a:ext cx="901255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Desenvolvendo </a:t>
            </a:r>
            <a:r>
              <a:rPr sz="4000" i="0" spc="0" dirty="0">
                <a:latin typeface="Arial"/>
                <a:cs typeface="Arial"/>
              </a:rPr>
              <a:t>um Cenário de</a:t>
            </a:r>
            <a:r>
              <a:rPr sz="4000" i="0" spc="-17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/>
          <p:nvPr/>
        </p:nvSpPr>
        <p:spPr>
          <a:xfrm>
            <a:off x="6024371" y="1600200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5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97"/>
                </a:lnTo>
                <a:lnTo>
                  <a:pt x="14033" y="368617"/>
                </a:lnTo>
                <a:lnTo>
                  <a:pt x="29253" y="378884"/>
                </a:lnTo>
                <a:lnTo>
                  <a:pt x="47878" y="382650"/>
                </a:lnTo>
                <a:lnTo>
                  <a:pt x="3338576" y="382650"/>
                </a:lnTo>
                <a:lnTo>
                  <a:pt x="3357127" y="378884"/>
                </a:lnTo>
                <a:lnTo>
                  <a:pt x="3372310" y="368617"/>
                </a:lnTo>
                <a:lnTo>
                  <a:pt x="3382563" y="35339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6921" y="22860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5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77"/>
                </a:lnTo>
                <a:lnTo>
                  <a:pt x="14033" y="368553"/>
                </a:lnTo>
                <a:lnTo>
                  <a:pt x="29253" y="378777"/>
                </a:lnTo>
                <a:lnTo>
                  <a:pt x="47878" y="382524"/>
                </a:lnTo>
                <a:lnTo>
                  <a:pt x="3338576" y="382524"/>
                </a:lnTo>
                <a:lnTo>
                  <a:pt x="3357127" y="378777"/>
                </a:lnTo>
                <a:lnTo>
                  <a:pt x="3372310" y="368553"/>
                </a:lnTo>
                <a:lnTo>
                  <a:pt x="3382563" y="35337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921" y="29718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4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97"/>
                </a:lnTo>
                <a:lnTo>
                  <a:pt x="14033" y="368617"/>
                </a:lnTo>
                <a:lnTo>
                  <a:pt x="29253" y="378884"/>
                </a:lnTo>
                <a:lnTo>
                  <a:pt x="47878" y="382650"/>
                </a:lnTo>
                <a:lnTo>
                  <a:pt x="3338576" y="382650"/>
                </a:lnTo>
                <a:lnTo>
                  <a:pt x="3357127" y="378884"/>
                </a:lnTo>
                <a:lnTo>
                  <a:pt x="3372310" y="368617"/>
                </a:lnTo>
                <a:lnTo>
                  <a:pt x="3382563" y="35339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9471" y="36576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4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77"/>
                </a:lnTo>
                <a:lnTo>
                  <a:pt x="14033" y="368554"/>
                </a:lnTo>
                <a:lnTo>
                  <a:pt x="29253" y="378777"/>
                </a:lnTo>
                <a:lnTo>
                  <a:pt x="47878" y="382524"/>
                </a:lnTo>
                <a:lnTo>
                  <a:pt x="3338576" y="382524"/>
                </a:lnTo>
                <a:lnTo>
                  <a:pt x="3357127" y="378777"/>
                </a:lnTo>
                <a:lnTo>
                  <a:pt x="3372310" y="368554"/>
                </a:lnTo>
                <a:lnTo>
                  <a:pt x="3382563" y="35337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1250" y="43434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4">
                <a:moveTo>
                  <a:pt x="3338449" y="0"/>
                </a:moveTo>
                <a:lnTo>
                  <a:pt x="47751" y="0"/>
                </a:lnTo>
                <a:lnTo>
                  <a:pt x="29200" y="3764"/>
                </a:lnTo>
                <a:lnTo>
                  <a:pt x="14017" y="14017"/>
                </a:lnTo>
                <a:lnTo>
                  <a:pt x="3764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4" y="353377"/>
                </a:lnTo>
                <a:lnTo>
                  <a:pt x="14017" y="368554"/>
                </a:lnTo>
                <a:lnTo>
                  <a:pt x="29200" y="378777"/>
                </a:lnTo>
                <a:lnTo>
                  <a:pt x="47751" y="382524"/>
                </a:lnTo>
                <a:lnTo>
                  <a:pt x="3338449" y="382524"/>
                </a:lnTo>
                <a:lnTo>
                  <a:pt x="3357074" y="378777"/>
                </a:lnTo>
                <a:lnTo>
                  <a:pt x="3372294" y="368554"/>
                </a:lnTo>
                <a:lnTo>
                  <a:pt x="3382561" y="35337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1" y="29200"/>
                </a:lnTo>
                <a:lnTo>
                  <a:pt x="3372294" y="14017"/>
                </a:lnTo>
                <a:lnTo>
                  <a:pt x="3357074" y="3764"/>
                </a:lnTo>
                <a:lnTo>
                  <a:pt x="3338449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9471" y="5029202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4">
                <a:moveTo>
                  <a:pt x="3338576" y="0"/>
                </a:moveTo>
                <a:lnTo>
                  <a:pt x="47878" y="0"/>
                </a:lnTo>
                <a:lnTo>
                  <a:pt x="29253" y="3764"/>
                </a:lnTo>
                <a:lnTo>
                  <a:pt x="14033" y="14017"/>
                </a:lnTo>
                <a:lnTo>
                  <a:pt x="3766" y="29200"/>
                </a:lnTo>
                <a:lnTo>
                  <a:pt x="0" y="47751"/>
                </a:lnTo>
                <a:lnTo>
                  <a:pt x="0" y="334772"/>
                </a:lnTo>
                <a:lnTo>
                  <a:pt x="3766" y="353397"/>
                </a:lnTo>
                <a:lnTo>
                  <a:pt x="14033" y="368617"/>
                </a:lnTo>
                <a:lnTo>
                  <a:pt x="29253" y="378884"/>
                </a:lnTo>
                <a:lnTo>
                  <a:pt x="47878" y="382650"/>
                </a:lnTo>
                <a:lnTo>
                  <a:pt x="3338576" y="382650"/>
                </a:lnTo>
                <a:lnTo>
                  <a:pt x="3357127" y="378884"/>
                </a:lnTo>
                <a:lnTo>
                  <a:pt x="3372310" y="368617"/>
                </a:lnTo>
                <a:lnTo>
                  <a:pt x="3382563" y="353397"/>
                </a:lnTo>
                <a:lnTo>
                  <a:pt x="3386328" y="334772"/>
                </a:lnTo>
                <a:lnTo>
                  <a:pt x="3386328" y="47751"/>
                </a:lnTo>
                <a:lnTo>
                  <a:pt x="3382563" y="29200"/>
                </a:lnTo>
                <a:lnTo>
                  <a:pt x="3372310" y="14017"/>
                </a:lnTo>
                <a:lnTo>
                  <a:pt x="3357127" y="3764"/>
                </a:lnTo>
                <a:lnTo>
                  <a:pt x="3338576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9471" y="5713414"/>
            <a:ext cx="3386455" cy="382905"/>
          </a:xfrm>
          <a:custGeom>
            <a:avLst/>
            <a:gdLst/>
            <a:ahLst/>
            <a:cxnLst/>
            <a:rect l="l" t="t" r="r" b="b"/>
            <a:pathLst>
              <a:path w="3386454" h="382904">
                <a:moveTo>
                  <a:pt x="3338576" y="0"/>
                </a:moveTo>
                <a:lnTo>
                  <a:pt x="47878" y="0"/>
                </a:lnTo>
                <a:lnTo>
                  <a:pt x="29253" y="3756"/>
                </a:lnTo>
                <a:lnTo>
                  <a:pt x="14033" y="14000"/>
                </a:lnTo>
                <a:lnTo>
                  <a:pt x="3766" y="29194"/>
                </a:lnTo>
                <a:lnTo>
                  <a:pt x="0" y="47802"/>
                </a:lnTo>
                <a:lnTo>
                  <a:pt x="0" y="334784"/>
                </a:lnTo>
                <a:lnTo>
                  <a:pt x="3766" y="353392"/>
                </a:lnTo>
                <a:lnTo>
                  <a:pt x="14033" y="368587"/>
                </a:lnTo>
                <a:lnTo>
                  <a:pt x="29253" y="378831"/>
                </a:lnTo>
                <a:lnTo>
                  <a:pt x="47878" y="382587"/>
                </a:lnTo>
                <a:lnTo>
                  <a:pt x="3338576" y="382587"/>
                </a:lnTo>
                <a:lnTo>
                  <a:pt x="3357127" y="378831"/>
                </a:lnTo>
                <a:lnTo>
                  <a:pt x="3372310" y="368587"/>
                </a:lnTo>
                <a:lnTo>
                  <a:pt x="3382563" y="353392"/>
                </a:lnTo>
                <a:lnTo>
                  <a:pt x="3386328" y="334784"/>
                </a:lnTo>
                <a:lnTo>
                  <a:pt x="3386328" y="47802"/>
                </a:lnTo>
                <a:lnTo>
                  <a:pt x="3382563" y="29194"/>
                </a:lnTo>
                <a:lnTo>
                  <a:pt x="3372310" y="14000"/>
                </a:lnTo>
                <a:lnTo>
                  <a:pt x="3357127" y="3756"/>
                </a:lnTo>
                <a:lnTo>
                  <a:pt x="3338576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43598" y="1614628"/>
            <a:ext cx="2875280" cy="4539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1 -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506095">
              <a:lnSpc>
                <a:spcPct val="100000"/>
              </a:lnSpc>
              <a:spcBef>
                <a:spcPts val="11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2 -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63119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3 -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1800">
              <a:latin typeface="Arial"/>
              <a:cs typeface="Arial"/>
            </a:endParaRPr>
          </a:p>
          <a:p>
            <a:pPr marL="379730" marR="364490" indent="144780">
              <a:lnSpc>
                <a:spcPct val="2501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4 - human actors  5 - computer</a:t>
            </a:r>
            <a:r>
              <a:rPr sz="18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actors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6 - roles &amp;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responsibilities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refine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5951" y="1752600"/>
            <a:ext cx="497205" cy="4191000"/>
          </a:xfrm>
          <a:custGeom>
            <a:avLst/>
            <a:gdLst/>
            <a:ahLst/>
            <a:cxnLst/>
            <a:rect l="l" t="t" r="r" b="b"/>
            <a:pathLst>
              <a:path w="497204" h="4191000">
                <a:moveTo>
                  <a:pt x="496824" y="4190911"/>
                </a:moveTo>
                <a:lnTo>
                  <a:pt x="0" y="4190911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6201" y="19812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20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20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20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20"/>
                </a:lnTo>
                <a:lnTo>
                  <a:pt x="63500" y="228600"/>
                </a:lnTo>
                <a:lnTo>
                  <a:pt x="69850" y="223520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20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20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20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8751" y="26670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20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20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20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20"/>
                </a:lnTo>
                <a:lnTo>
                  <a:pt x="63500" y="228600"/>
                </a:lnTo>
                <a:lnTo>
                  <a:pt x="69850" y="223520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20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20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20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8751" y="33528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20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20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20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20"/>
                </a:lnTo>
                <a:lnTo>
                  <a:pt x="63500" y="228600"/>
                </a:lnTo>
                <a:lnTo>
                  <a:pt x="69850" y="223520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20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20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20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78751" y="40386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19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19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19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19"/>
                </a:lnTo>
                <a:lnTo>
                  <a:pt x="63500" y="228600"/>
                </a:lnTo>
                <a:lnTo>
                  <a:pt x="69850" y="223519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19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19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19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8751" y="47244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19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19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19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19"/>
                </a:lnTo>
                <a:lnTo>
                  <a:pt x="63500" y="228600"/>
                </a:lnTo>
                <a:lnTo>
                  <a:pt x="69850" y="223519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19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19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19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8751" y="5410200"/>
            <a:ext cx="127000" cy="304800"/>
          </a:xfrm>
          <a:custGeom>
            <a:avLst/>
            <a:gdLst/>
            <a:ahLst/>
            <a:cxnLst/>
            <a:rect l="l" t="t" r="r" b="b"/>
            <a:pathLst>
              <a:path w="127000" h="304800">
                <a:moveTo>
                  <a:pt x="0" y="177800"/>
                </a:moveTo>
                <a:lnTo>
                  <a:pt x="63500" y="304800"/>
                </a:lnTo>
                <a:lnTo>
                  <a:pt x="101600" y="228600"/>
                </a:lnTo>
                <a:lnTo>
                  <a:pt x="57150" y="228600"/>
                </a:lnTo>
                <a:lnTo>
                  <a:pt x="57150" y="223519"/>
                </a:lnTo>
                <a:lnTo>
                  <a:pt x="0" y="177800"/>
                </a:lnTo>
                <a:close/>
              </a:path>
              <a:path w="127000" h="304800">
                <a:moveTo>
                  <a:pt x="57150" y="223519"/>
                </a:moveTo>
                <a:lnTo>
                  <a:pt x="57150" y="228600"/>
                </a:lnTo>
                <a:lnTo>
                  <a:pt x="63500" y="228600"/>
                </a:lnTo>
                <a:lnTo>
                  <a:pt x="57150" y="223519"/>
                </a:lnTo>
                <a:close/>
              </a:path>
              <a:path w="127000" h="304800">
                <a:moveTo>
                  <a:pt x="69850" y="0"/>
                </a:moveTo>
                <a:lnTo>
                  <a:pt x="57150" y="0"/>
                </a:lnTo>
                <a:lnTo>
                  <a:pt x="57150" y="223519"/>
                </a:lnTo>
                <a:lnTo>
                  <a:pt x="63500" y="228600"/>
                </a:lnTo>
                <a:lnTo>
                  <a:pt x="69850" y="223519"/>
                </a:lnTo>
                <a:lnTo>
                  <a:pt x="69850" y="0"/>
                </a:lnTo>
                <a:close/>
              </a:path>
              <a:path w="127000" h="304800">
                <a:moveTo>
                  <a:pt x="69850" y="223519"/>
                </a:moveTo>
                <a:lnTo>
                  <a:pt x="63500" y="228600"/>
                </a:lnTo>
                <a:lnTo>
                  <a:pt x="69850" y="228600"/>
                </a:lnTo>
                <a:lnTo>
                  <a:pt x="69850" y="223519"/>
                </a:lnTo>
                <a:close/>
              </a:path>
              <a:path w="127000" h="304800">
                <a:moveTo>
                  <a:pt x="127000" y="177800"/>
                </a:moveTo>
                <a:lnTo>
                  <a:pt x="69850" y="223519"/>
                </a:lnTo>
                <a:lnTo>
                  <a:pt x="69850" y="228600"/>
                </a:lnTo>
                <a:lnTo>
                  <a:pt x="101600" y="228600"/>
                </a:lnTo>
                <a:lnTo>
                  <a:pt x="127000" y="177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5950" y="1689100"/>
            <a:ext cx="330200" cy="127000"/>
          </a:xfrm>
          <a:custGeom>
            <a:avLst/>
            <a:gdLst/>
            <a:ahLst/>
            <a:cxnLst/>
            <a:rect l="l" t="t" r="r" b="b"/>
            <a:pathLst>
              <a:path w="330200" h="127000">
                <a:moveTo>
                  <a:pt x="254000" y="63500"/>
                </a:moveTo>
                <a:lnTo>
                  <a:pt x="203200" y="127000"/>
                </a:lnTo>
                <a:lnTo>
                  <a:pt x="317500" y="69850"/>
                </a:lnTo>
                <a:lnTo>
                  <a:pt x="254000" y="69850"/>
                </a:lnTo>
                <a:lnTo>
                  <a:pt x="254000" y="63500"/>
                </a:lnTo>
                <a:close/>
              </a:path>
              <a:path w="330200" h="127000">
                <a:moveTo>
                  <a:pt x="248920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248920" y="69850"/>
                </a:lnTo>
                <a:lnTo>
                  <a:pt x="254000" y="63500"/>
                </a:lnTo>
                <a:lnTo>
                  <a:pt x="248920" y="57150"/>
                </a:lnTo>
                <a:close/>
              </a:path>
              <a:path w="330200" h="127000">
                <a:moveTo>
                  <a:pt x="317500" y="57150"/>
                </a:moveTo>
                <a:lnTo>
                  <a:pt x="254000" y="57150"/>
                </a:lnTo>
                <a:lnTo>
                  <a:pt x="254000" y="69850"/>
                </a:lnTo>
                <a:lnTo>
                  <a:pt x="317500" y="69850"/>
                </a:lnTo>
                <a:lnTo>
                  <a:pt x="330200" y="63500"/>
                </a:lnTo>
                <a:lnTo>
                  <a:pt x="317500" y="57150"/>
                </a:lnTo>
                <a:close/>
              </a:path>
              <a:path w="330200" h="127000">
                <a:moveTo>
                  <a:pt x="203200" y="0"/>
                </a:moveTo>
                <a:lnTo>
                  <a:pt x="254000" y="63500"/>
                </a:lnTo>
                <a:lnTo>
                  <a:pt x="254000" y="57150"/>
                </a:lnTo>
                <a:lnTo>
                  <a:pt x="317500" y="57150"/>
                </a:lnTo>
                <a:lnTo>
                  <a:pt x="203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6542" y="1627708"/>
            <a:ext cx="5213350" cy="3143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AutoNum type="arabicPlain" startAt="4"/>
              <a:tabLst>
                <a:tab pos="205104" algn="l"/>
              </a:tabLst>
            </a:pP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- Identificar os atores humanos e seus lugares</a:t>
            </a:r>
            <a:r>
              <a:rPr sz="1800" spc="-3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modelo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de</a:t>
            </a:r>
            <a:r>
              <a:rPr sz="1800" spc="-6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negócios</a:t>
            </a:r>
            <a:endParaRPr sz="1800">
              <a:latin typeface="Arial"/>
              <a:cs typeface="Arial"/>
            </a:endParaRPr>
          </a:p>
          <a:p>
            <a:pPr marL="356870" marR="22860" indent="-344170">
              <a:lnSpc>
                <a:spcPct val="100000"/>
              </a:lnSpc>
              <a:spcBef>
                <a:spcPts val="220"/>
              </a:spcBef>
              <a:buAutoNum type="arabicPlain" startAt="5"/>
              <a:tabLst>
                <a:tab pos="205104" algn="l"/>
              </a:tabLst>
            </a:pP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- Identificar os atores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computacionais</a:t>
            </a:r>
            <a:r>
              <a:rPr sz="1800" spc="-17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(elementos 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de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computação),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e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seus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lugares no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modelo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de 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tecnologia</a:t>
            </a:r>
            <a:endParaRPr sz="1800">
              <a:latin typeface="Arial"/>
              <a:cs typeface="Arial"/>
            </a:endParaRPr>
          </a:p>
          <a:p>
            <a:pPr marL="356870" marR="279400" indent="-344170">
              <a:lnSpc>
                <a:spcPct val="100000"/>
              </a:lnSpc>
              <a:spcBef>
                <a:spcPts val="219"/>
              </a:spcBef>
              <a:buAutoNum type="arabicPlain" startAt="5"/>
              <a:tabLst>
                <a:tab pos="205104" algn="l"/>
              </a:tabLst>
            </a:pP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- Identificar e documentar papéis, 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responsabilidades e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medidas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de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sucesso</a:t>
            </a:r>
            <a:r>
              <a:rPr sz="1800" spc="-7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por 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ator</a:t>
            </a:r>
            <a:endParaRPr sz="1800">
              <a:latin typeface="Arial"/>
              <a:cs typeface="Arial"/>
            </a:endParaRPr>
          </a:p>
          <a:p>
            <a:pPr marL="356870" marR="490220" indent="-344170">
              <a:lnSpc>
                <a:spcPct val="100000"/>
              </a:lnSpc>
              <a:spcBef>
                <a:spcPts val="215"/>
              </a:spcBef>
              <a:buAutoNum type="arabicPlain" startAt="5"/>
              <a:tabLst>
                <a:tab pos="205104" algn="l"/>
              </a:tabLst>
            </a:pP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1800" spc="-15" dirty="0">
                <a:solidFill>
                  <a:srgbClr val="808080"/>
                </a:solidFill>
                <a:latin typeface="Arial"/>
                <a:cs typeface="Arial"/>
              </a:rPr>
              <a:t>Verifique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se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há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"adequação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ao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propósito"</a:t>
            </a:r>
            <a:r>
              <a:rPr sz="1800" spc="-1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e 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refinar se</a:t>
            </a:r>
            <a:r>
              <a:rPr sz="1800" spc="-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necessário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2170" y="300898"/>
            <a:ext cx="1781429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Fontes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5935345" cy="1492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The Open Group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Bookstore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http://www.opengroup.org/bookstore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“The </a:t>
            </a:r>
            <a:r>
              <a:rPr sz="2000" spc="-10" dirty="0">
                <a:latin typeface="Arial"/>
                <a:cs typeface="Arial"/>
              </a:rPr>
              <a:t>Managers Guide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Business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Scenarios”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Exemplos de </a:t>
            </a:r>
            <a:r>
              <a:rPr sz="2000" spc="-10" dirty="0">
                <a:latin typeface="Arial"/>
                <a:cs typeface="Arial"/>
              </a:rPr>
              <a:t>Cenários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finalizados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3252344"/>
            <a:ext cx="4085590" cy="1674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11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Gerenciamento de 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Partes</a:t>
            </a:r>
            <a:r>
              <a:rPr sz="36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Interessadas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7"/>
            <a:ext cx="9156065" cy="289438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marR="593725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Explicar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aplicar a </a:t>
            </a:r>
            <a:r>
              <a:rPr sz="2400" dirty="0">
                <a:latin typeface="Arial"/>
                <a:cs typeface="Arial"/>
              </a:rPr>
              <a:t>técnica </a:t>
            </a:r>
            <a:r>
              <a:rPr sz="2400" spc="-5" dirty="0">
                <a:latin typeface="Arial"/>
                <a:cs typeface="Arial"/>
              </a:rPr>
              <a:t>de gerenciamento de </a:t>
            </a:r>
            <a:r>
              <a:rPr sz="2400" dirty="0">
                <a:latin typeface="Arial"/>
                <a:cs typeface="Arial"/>
              </a:rPr>
              <a:t>partes  </a:t>
            </a:r>
            <a:r>
              <a:rPr sz="2400" spc="-5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Entender as etapas de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um mapa de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partes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interessadas e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utilizar 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Entender os benefícios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visões,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relacionando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estas </a:t>
            </a:r>
            <a:r>
              <a:rPr sz="2400" spc="-5" dirty="0">
                <a:latin typeface="Arial"/>
                <a:cs typeface="Arial"/>
              </a:rPr>
              <a:t>às partes interessadas e suas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preocupações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3531" y="333198"/>
            <a:ext cx="26828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Visão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Geral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353" y="1542364"/>
            <a:ext cx="9256395" cy="219222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 marR="350520" indent="-335280">
              <a:lnSpc>
                <a:spcPct val="90100"/>
              </a:lnSpc>
              <a:spcBef>
                <a:spcPts val="38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O Gerenciamento de Partes Interessadas é uma </a:t>
            </a:r>
            <a:r>
              <a:rPr sz="2400" spc="-5" dirty="0">
                <a:latin typeface="Arial"/>
                <a:cs typeface="Arial"/>
              </a:rPr>
              <a:t>disciplina  </a:t>
            </a:r>
            <a:r>
              <a:rPr sz="2400" dirty="0">
                <a:latin typeface="Arial"/>
                <a:cs typeface="Arial"/>
              </a:rPr>
              <a:t>importante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profissionais </a:t>
            </a:r>
            <a:r>
              <a:rPr sz="2400" spc="-5" dirty="0">
                <a:latin typeface="Arial"/>
                <a:cs typeface="Arial"/>
              </a:rPr>
              <a:t>de arquitetura podem usar com  </a:t>
            </a:r>
            <a:r>
              <a:rPr sz="2400" dirty="0">
                <a:latin typeface="Arial"/>
                <a:cs typeface="Arial"/>
              </a:rPr>
              <a:t>sucesso </a:t>
            </a:r>
            <a:r>
              <a:rPr sz="2400" spc="-5" dirty="0">
                <a:latin typeface="Arial"/>
                <a:cs typeface="Arial"/>
              </a:rPr>
              <a:t>para ganhar </a:t>
            </a:r>
            <a:r>
              <a:rPr sz="2400" dirty="0">
                <a:latin typeface="Arial"/>
                <a:cs typeface="Arial"/>
              </a:rPr>
              <a:t>apoio 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outros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735"/>
              </a:lnSpc>
              <a:spcBef>
                <a:spcPts val="29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Esta técnica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utilizada </a:t>
            </a:r>
            <a:r>
              <a:rPr sz="2400" dirty="0">
                <a:latin typeface="Arial"/>
                <a:cs typeface="Arial"/>
              </a:rPr>
              <a:t>na Fase A para identificar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pessoas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chave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i="1" dirty="0">
                <a:latin typeface="Arial"/>
                <a:cs typeface="Arial"/>
              </a:rPr>
              <a:t>key </a:t>
            </a:r>
            <a:r>
              <a:rPr sz="2400" i="1" spc="-5" dirty="0">
                <a:latin typeface="Arial"/>
                <a:cs typeface="Arial"/>
              </a:rPr>
              <a:t>players</a:t>
            </a:r>
            <a:r>
              <a:rPr sz="2400" spc="-5" dirty="0">
                <a:latin typeface="Arial"/>
                <a:cs typeface="Arial"/>
              </a:rPr>
              <a:t>) </a:t>
            </a:r>
            <a:r>
              <a:rPr sz="2400" dirty="0">
                <a:latin typeface="Arial"/>
                <a:cs typeface="Arial"/>
              </a:rPr>
              <a:t>e ser </a:t>
            </a:r>
            <a:r>
              <a:rPr sz="2400" spc="-5" dirty="0">
                <a:latin typeface="Arial"/>
                <a:cs typeface="Arial"/>
              </a:rPr>
              <a:t>atualizada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longo </a:t>
            </a:r>
            <a:r>
              <a:rPr sz="2400" dirty="0">
                <a:latin typeface="Arial"/>
                <a:cs typeface="Arial"/>
              </a:rPr>
              <a:t>de cada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fase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28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saída </a:t>
            </a:r>
            <a:r>
              <a:rPr sz="2400" dirty="0">
                <a:latin typeface="Arial"/>
                <a:cs typeface="Arial"/>
              </a:rPr>
              <a:t>deste </a:t>
            </a:r>
            <a:r>
              <a:rPr sz="2400" spc="-5" dirty="0">
                <a:latin typeface="Arial"/>
                <a:cs typeface="Arial"/>
              </a:rPr>
              <a:t>processo </a:t>
            </a:r>
            <a:r>
              <a:rPr sz="2400" spc="0" dirty="0">
                <a:latin typeface="Arial"/>
                <a:cs typeface="Arial"/>
              </a:rPr>
              <a:t>faz </a:t>
            </a:r>
            <a:r>
              <a:rPr sz="2400" spc="-5" dirty="0">
                <a:latin typeface="Arial"/>
                <a:cs typeface="Arial"/>
              </a:rPr>
              <a:t>parte do </a:t>
            </a: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Comunicação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3738" y="302421"/>
            <a:ext cx="272326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Bene</a:t>
            </a:r>
            <a:r>
              <a:rPr i="0" spc="-20" dirty="0">
                <a:latin typeface="Arial"/>
                <a:cs typeface="Arial"/>
              </a:rPr>
              <a:t>f</a:t>
            </a:r>
            <a:r>
              <a:rPr i="0" dirty="0">
                <a:latin typeface="Arial"/>
                <a:cs typeface="Arial"/>
              </a:rPr>
              <a:t>ícios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1" y="1102615"/>
            <a:ext cx="9305290" cy="423624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47980" marR="36830" indent="-335280" algn="just">
              <a:lnSpc>
                <a:spcPts val="2310"/>
              </a:lnSpc>
              <a:spcBef>
                <a:spcPts val="650"/>
              </a:spcBef>
              <a:buChar char="•"/>
              <a:tabLst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partes </a:t>
            </a:r>
            <a:r>
              <a:rPr sz="2400" spc="-5" dirty="0">
                <a:latin typeface="Arial"/>
                <a:cs typeface="Arial"/>
              </a:rPr>
              <a:t>interessadas </a:t>
            </a:r>
            <a:r>
              <a:rPr sz="2400" dirty="0">
                <a:latin typeface="Arial"/>
                <a:cs typeface="Arial"/>
              </a:rPr>
              <a:t>mais </a:t>
            </a:r>
            <a:r>
              <a:rPr sz="2400" spc="-5" dirty="0">
                <a:latin typeface="Arial"/>
                <a:cs typeface="Arial"/>
              </a:rPr>
              <a:t>poderosas logo </a:t>
            </a:r>
            <a:r>
              <a:rPr sz="2400" dirty="0">
                <a:latin typeface="Arial"/>
                <a:cs typeface="Arial"/>
              </a:rPr>
              <a:t>no </a:t>
            </a:r>
            <a:r>
              <a:rPr sz="2400" spc="-5" dirty="0">
                <a:latin typeface="Arial"/>
                <a:cs typeface="Arial"/>
              </a:rPr>
              <a:t>início e  assegurar que </a:t>
            </a:r>
            <a:r>
              <a:rPr sz="2400" dirty="0">
                <a:latin typeface="Arial"/>
                <a:cs typeface="Arial"/>
              </a:rPr>
              <a:t>a suas considerações sejam usadas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moldar a 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590"/>
              </a:lnSpc>
              <a:spcBef>
                <a:spcPts val="1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Conseguir </a:t>
            </a:r>
            <a:r>
              <a:rPr sz="2400" dirty="0">
                <a:latin typeface="Arial"/>
                <a:cs typeface="Arial"/>
              </a:rPr>
              <a:t>apoio das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mais </a:t>
            </a:r>
            <a:r>
              <a:rPr sz="2400" spc="-5" dirty="0">
                <a:latin typeface="Arial"/>
                <a:cs typeface="Arial"/>
              </a:rPr>
              <a:t>poderosas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pode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ajudar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alcançar </a:t>
            </a:r>
            <a:r>
              <a:rPr sz="2400" spc="-5" dirty="0">
                <a:latin typeface="Arial"/>
                <a:cs typeface="Arial"/>
              </a:rPr>
              <a:t>os recursos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necessários</a:t>
            </a:r>
            <a:endParaRPr sz="2400">
              <a:latin typeface="Arial"/>
              <a:cs typeface="Arial"/>
            </a:endParaRPr>
          </a:p>
          <a:p>
            <a:pPr marL="347980" marR="5080" indent="-335280">
              <a:lnSpc>
                <a:spcPct val="80100"/>
              </a:lnSpc>
              <a:spcBef>
                <a:spcPts val="57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A comunicação </a:t>
            </a:r>
            <a:r>
              <a:rPr sz="2400" spc="-5" dirty="0">
                <a:latin typeface="Arial"/>
                <a:cs typeface="Arial"/>
              </a:rPr>
              <a:t>inicial </a:t>
            </a:r>
            <a:r>
              <a:rPr sz="2400" dirty="0">
                <a:latin typeface="Arial"/>
                <a:cs typeface="Arial"/>
              </a:rPr>
              <a:t>com 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ajuda a </a:t>
            </a:r>
            <a:r>
              <a:rPr sz="2400" spc="-5" dirty="0">
                <a:latin typeface="Arial"/>
                <a:cs typeface="Arial"/>
              </a:rPr>
              <a:t>garantir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todos </a:t>
            </a:r>
            <a:r>
              <a:rPr sz="2400" dirty="0">
                <a:latin typeface="Arial"/>
                <a:cs typeface="Arial"/>
              </a:rPr>
              <a:t>compreendem </a:t>
            </a:r>
            <a:r>
              <a:rPr sz="2400" spc="-5" dirty="0">
                <a:latin typeface="Arial"/>
                <a:cs typeface="Arial"/>
              </a:rPr>
              <a:t>o processo de arquitetura e </a:t>
            </a:r>
            <a:r>
              <a:rPr sz="2400" dirty="0">
                <a:latin typeface="Arial"/>
                <a:cs typeface="Arial"/>
              </a:rPr>
              <a:t>estão  </a:t>
            </a:r>
            <a:r>
              <a:rPr sz="2400" spc="-10" dirty="0">
                <a:latin typeface="Arial"/>
                <a:cs typeface="Arial"/>
              </a:rPr>
              <a:t>envolvidos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nele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ts val="2590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Pode ser usado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antecipar </a:t>
            </a:r>
            <a:r>
              <a:rPr sz="2400" spc="-10" dirty="0">
                <a:latin typeface="Arial"/>
                <a:cs typeface="Arial"/>
              </a:rPr>
              <a:t>prováveis </a:t>
            </a:r>
            <a:r>
              <a:rPr sz="2400" dirty="0">
                <a:latin typeface="Arial"/>
                <a:cs typeface="Arial"/>
              </a:rPr>
              <a:t>reações 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desenvolver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estratégia para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enfrentá-las</a:t>
            </a:r>
            <a:endParaRPr sz="2400">
              <a:latin typeface="Arial"/>
              <a:cs typeface="Arial"/>
            </a:endParaRPr>
          </a:p>
          <a:p>
            <a:pPr marL="347980" marR="1412875" indent="-335280" algn="just">
              <a:lnSpc>
                <a:spcPct val="80000"/>
              </a:lnSpc>
              <a:spcBef>
                <a:spcPts val="580"/>
              </a:spcBef>
              <a:buChar char="•"/>
              <a:tabLst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Pode ser usado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identificar os conflitos ou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objetivos  </a:t>
            </a:r>
            <a:r>
              <a:rPr sz="2400" dirty="0">
                <a:latin typeface="Arial"/>
                <a:cs typeface="Arial"/>
              </a:rPr>
              <a:t>conflitantes </a:t>
            </a:r>
            <a:r>
              <a:rPr sz="2400" spc="-5" dirty="0">
                <a:latin typeface="Arial"/>
                <a:cs typeface="Arial"/>
              </a:rPr>
              <a:t>entre as partes interessadas e </a:t>
            </a:r>
            <a:r>
              <a:rPr sz="2400" spc="-10" dirty="0">
                <a:latin typeface="Arial"/>
                <a:cs typeface="Arial"/>
              </a:rPr>
              <a:t>desenvolver  </a:t>
            </a:r>
            <a:r>
              <a:rPr sz="2400" spc="-5" dirty="0">
                <a:latin typeface="Arial"/>
                <a:cs typeface="Arial"/>
              </a:rPr>
              <a:t>estratégias para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gerenciar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4366" y="362453"/>
            <a:ext cx="455168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dirty="0">
                <a:latin typeface="Arial"/>
                <a:cs typeface="Arial"/>
              </a:rPr>
              <a:t>Partes</a:t>
            </a:r>
            <a:r>
              <a:rPr sz="3600" i="0" spc="-5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1597" y="0"/>
                </a:moveTo>
                <a:lnTo>
                  <a:pt x="0" y="169544"/>
                </a:lnTo>
                <a:lnTo>
                  <a:pt x="182359" y="371475"/>
                </a:lnTo>
                <a:lnTo>
                  <a:pt x="181597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59" y="371475"/>
                </a:moveTo>
                <a:lnTo>
                  <a:pt x="0" y="169544"/>
                </a:lnTo>
                <a:lnTo>
                  <a:pt x="181597" y="0"/>
                </a:lnTo>
                <a:lnTo>
                  <a:pt x="182359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704" y="0"/>
                </a:moveTo>
                <a:lnTo>
                  <a:pt x="0" y="178435"/>
                </a:lnTo>
                <a:lnTo>
                  <a:pt x="182245" y="371475"/>
                </a:lnTo>
                <a:lnTo>
                  <a:pt x="179704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78435"/>
                </a:lnTo>
                <a:lnTo>
                  <a:pt x="179704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816" y="0"/>
                </a:moveTo>
                <a:lnTo>
                  <a:pt x="0" y="270510"/>
                </a:lnTo>
                <a:lnTo>
                  <a:pt x="182245" y="371475"/>
                </a:lnTo>
                <a:lnTo>
                  <a:pt x="17881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270510"/>
                </a:lnTo>
                <a:lnTo>
                  <a:pt x="178816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0848" y="0"/>
                </a:moveTo>
                <a:lnTo>
                  <a:pt x="0" y="132079"/>
                </a:lnTo>
                <a:lnTo>
                  <a:pt x="182371" y="371475"/>
                </a:lnTo>
                <a:lnTo>
                  <a:pt x="18084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71" y="371475"/>
                </a:moveTo>
                <a:lnTo>
                  <a:pt x="0" y="132079"/>
                </a:lnTo>
                <a:lnTo>
                  <a:pt x="180848" y="0"/>
                </a:lnTo>
                <a:lnTo>
                  <a:pt x="182371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943" y="0"/>
                </a:moveTo>
                <a:lnTo>
                  <a:pt x="0" y="162179"/>
                </a:lnTo>
                <a:lnTo>
                  <a:pt x="182245" y="371475"/>
                </a:lnTo>
                <a:lnTo>
                  <a:pt x="17894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62179"/>
                </a:lnTo>
                <a:lnTo>
                  <a:pt x="178943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81152"/>
                </a:lnTo>
                <a:lnTo>
                  <a:pt x="1814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483" y="371475"/>
                </a:moveTo>
                <a:lnTo>
                  <a:pt x="0" y="81152"/>
                </a:lnTo>
                <a:lnTo>
                  <a:pt x="182245" y="0"/>
                </a:lnTo>
                <a:lnTo>
                  <a:pt x="18148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15367"/>
                </a:lnTo>
                <a:lnTo>
                  <a:pt x="798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79883" y="371475"/>
                </a:lnTo>
                <a:lnTo>
                  <a:pt x="0" y="1536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32257"/>
                </a:lnTo>
                <a:lnTo>
                  <a:pt x="99822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99822" y="371475"/>
                </a:lnTo>
                <a:lnTo>
                  <a:pt x="0" y="3225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0" y="17780"/>
                </a:lnTo>
                <a:lnTo>
                  <a:pt x="119253" y="371475"/>
                </a:lnTo>
                <a:lnTo>
                  <a:pt x="1823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119253" y="371475"/>
                </a:lnTo>
                <a:lnTo>
                  <a:pt x="0" y="17780"/>
                </a:lnTo>
                <a:lnTo>
                  <a:pt x="18237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590" y="371475"/>
                </a:lnTo>
                <a:lnTo>
                  <a:pt x="182244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4" y="15493"/>
                </a:moveTo>
                <a:lnTo>
                  <a:pt x="156590" y="371475"/>
                </a:lnTo>
                <a:lnTo>
                  <a:pt x="0" y="0"/>
                </a:lnTo>
                <a:lnTo>
                  <a:pt x="182244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160527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160527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4063" y="371475"/>
                </a:lnTo>
                <a:lnTo>
                  <a:pt x="182372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0" y="371475"/>
                </a:lnTo>
                <a:lnTo>
                  <a:pt x="182372" y="118363"/>
                </a:lnTo>
                <a:lnTo>
                  <a:pt x="18161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182372" y="118363"/>
                </a:lnTo>
                <a:lnTo>
                  <a:pt x="0" y="371475"/>
                </a:lnTo>
                <a:lnTo>
                  <a:pt x="18161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43179"/>
                </a:lnTo>
                <a:lnTo>
                  <a:pt x="102870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2245" y="0"/>
                </a:lnTo>
                <a:lnTo>
                  <a:pt x="102870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674" y="0"/>
                </a:moveTo>
                <a:lnTo>
                  <a:pt x="0" y="353187"/>
                </a:lnTo>
                <a:lnTo>
                  <a:pt x="182244" y="371475"/>
                </a:lnTo>
                <a:lnTo>
                  <a:pt x="5867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674" y="0"/>
                </a:lnTo>
                <a:lnTo>
                  <a:pt x="182244" y="371475"/>
                </a:lnTo>
                <a:lnTo>
                  <a:pt x="0" y="353187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935" y="0"/>
                </a:moveTo>
                <a:lnTo>
                  <a:pt x="0" y="371475"/>
                </a:lnTo>
                <a:lnTo>
                  <a:pt x="182244" y="371475"/>
                </a:lnTo>
                <a:lnTo>
                  <a:pt x="12293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935" y="0"/>
                </a:lnTo>
                <a:lnTo>
                  <a:pt x="182244" y="371475"/>
                </a:lnTo>
                <a:lnTo>
                  <a:pt x="0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7" y="5665115"/>
            <a:ext cx="520700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3180" marR="5080" indent="-31115">
              <a:lnSpc>
                <a:spcPct val="67700"/>
              </a:lnSpc>
              <a:spcBef>
                <a:spcPts val="40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20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e  </a:t>
            </a:r>
            <a:r>
              <a:rPr sz="800" b="1" spc="-10" dirty="0"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328" y="5655667"/>
            <a:ext cx="731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20" dirty="0">
                <a:latin typeface="Arial"/>
                <a:cs typeface="Arial"/>
              </a:rPr>
              <a:t>QA </a:t>
            </a:r>
            <a:r>
              <a:rPr sz="800" b="1" spc="-5" dirty="0">
                <a:latin typeface="Arial"/>
                <a:cs typeface="Arial"/>
              </a:rPr>
              <a:t>/</a:t>
            </a:r>
            <a:r>
              <a:rPr sz="800" b="1" spc="-17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Standards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2748" y="5730343"/>
            <a:ext cx="3829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Gr</a:t>
            </a:r>
            <a:r>
              <a:rPr sz="800" b="1" spc="-10" dirty="0">
                <a:latin typeface="Arial"/>
                <a:cs typeface="Arial"/>
              </a:rPr>
              <a:t>oup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19651" y="5665115"/>
            <a:ext cx="548005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51435">
              <a:lnSpc>
                <a:spcPct val="67700"/>
              </a:lnSpc>
              <a:spcBef>
                <a:spcPts val="405"/>
              </a:spcBef>
            </a:pPr>
            <a:r>
              <a:rPr sz="800" b="1" spc="-15" dirty="0">
                <a:latin typeface="Arial"/>
                <a:cs typeface="Arial"/>
              </a:rPr>
              <a:t>Product  </a:t>
            </a:r>
            <a:r>
              <a:rPr sz="800" b="1" spc="-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pec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li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1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7322" y="5631893"/>
            <a:ext cx="4864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10" dirty="0">
                <a:latin typeface="Arial"/>
                <a:cs typeface="Arial"/>
              </a:rPr>
              <a:t>hni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6494" y="5708093"/>
            <a:ext cx="5480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Specialists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7364" y="1804240"/>
            <a:ext cx="958850" cy="2525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7630" algn="ctr">
              <a:lnSpc>
                <a:spcPts val="935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Programme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sz="800" b="1" spc="-10" dirty="0">
                <a:latin typeface="Arial"/>
                <a:cs typeface="Arial"/>
              </a:rPr>
              <a:t>Management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Office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8685" y="4164280"/>
            <a:ext cx="6381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Procurement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13078" y="3683255"/>
            <a:ext cx="16573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0" dirty="0">
                <a:latin typeface="Arial"/>
                <a:cs typeface="Arial"/>
              </a:rPr>
              <a:t>HR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3117" y="2942921"/>
            <a:ext cx="493396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20" dirty="0">
                <a:latin typeface="Arial"/>
                <a:cs typeface="Arial"/>
              </a:rPr>
              <a:t>x</a:t>
            </a:r>
            <a:r>
              <a:rPr sz="800" b="1" spc="-15" dirty="0">
                <a:latin typeface="Arial"/>
                <a:cs typeface="Arial"/>
              </a:rPr>
              <a:t>ecu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0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6172" y="3665602"/>
            <a:ext cx="638175" cy="2606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89230">
              <a:lnSpc>
                <a:spcPct val="103000"/>
              </a:lnSpc>
              <a:spcBef>
                <a:spcPts val="6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6781" y="4445882"/>
            <a:ext cx="46545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080" indent="-63500" algn="just">
              <a:lnSpc>
                <a:spcPct val="102099"/>
              </a:lnSpc>
              <a:spcBef>
                <a:spcPts val="120"/>
              </a:spcBef>
            </a:pP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es</a:t>
            </a:r>
            <a:r>
              <a:rPr sz="800" b="1" spc="-5" dirty="0">
                <a:latin typeface="Arial"/>
                <a:cs typeface="Arial"/>
              </a:rPr>
              <a:t>s  </a:t>
            </a:r>
            <a:r>
              <a:rPr sz="800" b="1" spc="-30" dirty="0">
                <a:latin typeface="Arial"/>
                <a:cs typeface="Arial"/>
              </a:rPr>
              <a:t>D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-25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5604" y="4451985"/>
            <a:ext cx="638175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1435">
              <a:lnSpc>
                <a:spcPts val="900"/>
              </a:lnSpc>
              <a:spcBef>
                <a:spcPts val="170"/>
              </a:spcBef>
            </a:pPr>
            <a:r>
              <a:rPr sz="800" b="1" spc="-10" dirty="0">
                <a:latin typeface="Arial"/>
                <a:cs typeface="Arial"/>
              </a:rPr>
              <a:t>IT Service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11872" y="3570478"/>
            <a:ext cx="638175" cy="2395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7465">
              <a:lnSpc>
                <a:spcPts val="790"/>
              </a:lnSpc>
              <a:spcBef>
                <a:spcPts val="260"/>
              </a:spcBef>
            </a:pPr>
            <a:r>
              <a:rPr sz="800" b="1" spc="-15" dirty="0">
                <a:latin typeface="Arial"/>
                <a:cs typeface="Arial"/>
              </a:rPr>
              <a:t>Application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93000" y="4860164"/>
            <a:ext cx="836930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49225">
              <a:lnSpc>
                <a:spcPts val="900"/>
              </a:lnSpc>
              <a:spcBef>
                <a:spcPts val="170"/>
              </a:spcBef>
            </a:pPr>
            <a:r>
              <a:rPr sz="1200" b="1" spc="-22" baseline="3472" dirty="0">
                <a:latin typeface="Arial"/>
                <a:cs typeface="Arial"/>
              </a:rPr>
              <a:t>Data </a:t>
            </a:r>
            <a:r>
              <a:rPr sz="1200" b="1" spc="-7" baseline="3472" dirty="0">
                <a:latin typeface="Arial"/>
                <a:cs typeface="Arial"/>
              </a:rPr>
              <a:t>/ </a:t>
            </a:r>
            <a:r>
              <a:rPr sz="800" b="1" spc="-10" dirty="0">
                <a:latin typeface="Arial"/>
                <a:cs typeface="Arial"/>
              </a:rPr>
              <a:t>Voice  Co</a:t>
            </a:r>
            <a:r>
              <a:rPr sz="800" b="1" spc="-20" dirty="0">
                <a:latin typeface="Arial"/>
                <a:cs typeface="Arial"/>
              </a:rPr>
              <a:t>mm</a:t>
            </a:r>
            <a:r>
              <a:rPr sz="800" b="1" spc="-10" dirty="0">
                <a:latin typeface="Arial"/>
                <a:cs typeface="Arial"/>
              </a:rPr>
              <a:t>uni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io</a:t>
            </a:r>
            <a:r>
              <a:rPr sz="800" b="1" spc="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46834" y="2209598"/>
            <a:ext cx="638175" cy="27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345">
              <a:lnSpc>
                <a:spcPct val="108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64330" y="1493014"/>
            <a:ext cx="49275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xec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5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00985" y="4380534"/>
            <a:ext cx="595630" cy="523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125"/>
              </a:spcBef>
            </a:pPr>
            <a:r>
              <a:rPr sz="800" b="1" spc="-10" dirty="0">
                <a:latin typeface="Arial"/>
                <a:cs typeface="Arial"/>
              </a:rPr>
              <a:t>Functional</a:t>
            </a:r>
            <a:r>
              <a:rPr sz="800" b="1" spc="-5" dirty="0">
                <a:latin typeface="Arial"/>
                <a:cs typeface="Arial"/>
              </a:rPr>
              <a:t> /  </a:t>
            </a:r>
            <a:r>
              <a:rPr sz="800" b="1" spc="-15" dirty="0">
                <a:latin typeface="Arial"/>
                <a:cs typeface="Arial"/>
              </a:rPr>
              <a:t>Business  Process  </a:t>
            </a:r>
            <a:r>
              <a:rPr sz="800" b="1" spc="-10" dirty="0">
                <a:latin typeface="Arial"/>
                <a:cs typeface="Arial"/>
              </a:rPr>
              <a:t>Experts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72659" y="1497839"/>
            <a:ext cx="23177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DB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15875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5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99170"/>
                </a:lnTo>
                <a:close/>
              </a:path>
              <a:path w="306704" h="344804">
                <a:moveTo>
                  <a:pt x="278728" y="333702"/>
                </a:moveTo>
                <a:lnTo>
                  <a:pt x="253492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5" y="299170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5874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3" y="216585"/>
                </a:lnTo>
                <a:lnTo>
                  <a:pt x="166881" y="215693"/>
                </a:lnTo>
                <a:lnTo>
                  <a:pt x="179577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616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65" y="299234"/>
                </a:move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78714" y="333765"/>
                </a:lnTo>
                <a:lnTo>
                  <a:pt x="283794" y="331146"/>
                </a:lnTo>
                <a:lnTo>
                  <a:pt x="292896" y="324448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99234"/>
                </a:lnTo>
                <a:close/>
              </a:path>
              <a:path w="306705" h="344804">
                <a:moveTo>
                  <a:pt x="278714" y="333765"/>
                </a:moveTo>
                <a:lnTo>
                  <a:pt x="253479" y="333765"/>
                </a:lnTo>
                <a:lnTo>
                  <a:pt x="258305" y="338210"/>
                </a:lnTo>
                <a:lnTo>
                  <a:pt x="266433" y="339226"/>
                </a:lnTo>
                <a:lnTo>
                  <a:pt x="273418" y="336496"/>
                </a:lnTo>
                <a:lnTo>
                  <a:pt x="278714" y="333765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06565" y="299234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8427" y="75161"/>
                </a:lnTo>
                <a:lnTo>
                  <a:pt x="241598" y="46870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456"/>
                </a:move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58305" y="338210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1598" y="46870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4720" y="5599671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81" y="199746"/>
                </a:lnTo>
                <a:lnTo>
                  <a:pt x="74807" y="209230"/>
                </a:lnTo>
                <a:lnTo>
                  <a:pt x="113998" y="214865"/>
                </a:lnTo>
                <a:lnTo>
                  <a:pt x="153873" y="216585"/>
                </a:lnTo>
                <a:lnTo>
                  <a:pt x="166842" y="215693"/>
                </a:lnTo>
                <a:lnTo>
                  <a:pt x="179551" y="213550"/>
                </a:lnTo>
                <a:lnTo>
                  <a:pt x="191876" y="210188"/>
                </a:lnTo>
                <a:lnTo>
                  <a:pt x="203695" y="205638"/>
                </a:lnTo>
                <a:lnTo>
                  <a:pt x="208521" y="210083"/>
                </a:lnTo>
                <a:lnTo>
                  <a:pt x="250689" y="188452"/>
                </a:lnTo>
                <a:lnTo>
                  <a:pt x="256781" y="179628"/>
                </a:lnTo>
                <a:lnTo>
                  <a:pt x="256781" y="97510"/>
                </a:lnTo>
                <a:lnTo>
                  <a:pt x="249219" y="66399"/>
                </a:lnTo>
                <a:lnTo>
                  <a:pt x="231817" y="38749"/>
                </a:lnTo>
                <a:lnTo>
                  <a:pt x="205926" y="16102"/>
                </a:lnTo>
                <a:lnTo>
                  <a:pt x="17289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2141" y="5468239"/>
            <a:ext cx="263309" cy="339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4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99170"/>
                </a:lnTo>
                <a:close/>
              </a:path>
              <a:path w="306705" h="344804">
                <a:moveTo>
                  <a:pt x="278728" y="333702"/>
                </a:moveTo>
                <a:lnTo>
                  <a:pt x="253491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5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4" y="299170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1579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4" y="216585"/>
                </a:lnTo>
                <a:lnTo>
                  <a:pt x="166881" y="215693"/>
                </a:lnTo>
                <a:lnTo>
                  <a:pt x="179578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321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8" y="299170"/>
                </a:move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78610" y="333702"/>
                </a:lnTo>
                <a:lnTo>
                  <a:pt x="283700" y="331083"/>
                </a:lnTo>
                <a:lnTo>
                  <a:pt x="292846" y="324384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99170"/>
                </a:lnTo>
                <a:close/>
              </a:path>
              <a:path w="306705" h="344804">
                <a:moveTo>
                  <a:pt x="278610" y="333702"/>
                </a:moveTo>
                <a:lnTo>
                  <a:pt x="253492" y="333702"/>
                </a:lnTo>
                <a:lnTo>
                  <a:pt x="258318" y="338147"/>
                </a:lnTo>
                <a:lnTo>
                  <a:pt x="266445" y="339175"/>
                </a:lnTo>
                <a:lnTo>
                  <a:pt x="273304" y="336432"/>
                </a:lnTo>
                <a:lnTo>
                  <a:pt x="278610" y="333702"/>
                </a:lnTo>
                <a:close/>
              </a:path>
              <a:path w="306705" h="344804">
                <a:moveTo>
                  <a:pt x="156908" y="0"/>
                </a:move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06578" y="299170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8427" y="75106"/>
                </a:lnTo>
                <a:lnTo>
                  <a:pt x="241567" y="46815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8" y="120405"/>
                </a:move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58318" y="338147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1567" y="46815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31392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57" y="199746"/>
                </a:lnTo>
                <a:lnTo>
                  <a:pt x="74755" y="209230"/>
                </a:lnTo>
                <a:lnTo>
                  <a:pt x="113924" y="214865"/>
                </a:lnTo>
                <a:lnTo>
                  <a:pt x="153796" y="216585"/>
                </a:lnTo>
                <a:lnTo>
                  <a:pt x="166754" y="215693"/>
                </a:lnTo>
                <a:lnTo>
                  <a:pt x="179450" y="213550"/>
                </a:lnTo>
                <a:lnTo>
                  <a:pt x="191766" y="210188"/>
                </a:lnTo>
                <a:lnTo>
                  <a:pt x="203581" y="205638"/>
                </a:lnTo>
                <a:lnTo>
                  <a:pt x="208533" y="210083"/>
                </a:lnTo>
                <a:lnTo>
                  <a:pt x="250630" y="188452"/>
                </a:lnTo>
                <a:lnTo>
                  <a:pt x="256666" y="179628"/>
                </a:lnTo>
                <a:lnTo>
                  <a:pt x="256666" y="97510"/>
                </a:lnTo>
                <a:lnTo>
                  <a:pt x="249177" y="66399"/>
                </a:lnTo>
                <a:lnTo>
                  <a:pt x="231806" y="38749"/>
                </a:lnTo>
                <a:lnTo>
                  <a:pt x="205910" y="16102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78813" y="5479415"/>
            <a:ext cx="263270" cy="3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19985" y="5347463"/>
            <a:ext cx="91884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Stakeholder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Types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98446" y="5811420"/>
            <a:ext cx="5118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End </a:t>
            </a:r>
            <a:r>
              <a:rPr sz="800" b="1" spc="-5" dirty="0">
                <a:latin typeface="Arial"/>
                <a:cs typeface="Arial"/>
              </a:rPr>
              <a:t>-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User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73836" y="5814468"/>
            <a:ext cx="10502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679450" algn="l"/>
              </a:tabLst>
            </a:pPr>
            <a:r>
              <a:rPr sz="800" b="1" spc="-10" dirty="0">
                <a:latin typeface="Arial"/>
                <a:cs typeface="Arial"/>
              </a:rPr>
              <a:t>Co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po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te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S</a:t>
            </a:r>
            <a:r>
              <a:rPr sz="800" b="1" spc="0" dirty="0">
                <a:latin typeface="Arial"/>
                <a:cs typeface="Arial"/>
              </a:rPr>
              <a:t>y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112007" y="5811420"/>
            <a:ext cx="34798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07868" y="2932176"/>
            <a:ext cx="46990" cy="1606550"/>
          </a:xfrm>
          <a:custGeom>
            <a:avLst/>
            <a:gdLst/>
            <a:ahLst/>
            <a:cxnLst/>
            <a:rect l="l" t="t" r="r" b="b"/>
            <a:pathLst>
              <a:path w="46989" h="1606550">
                <a:moveTo>
                  <a:pt x="0" y="1606550"/>
                </a:moveTo>
                <a:lnTo>
                  <a:pt x="46481" y="1606550"/>
                </a:lnTo>
                <a:lnTo>
                  <a:pt x="46481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77052" y="2932176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64400" y="1752602"/>
            <a:ext cx="33020" cy="1152525"/>
          </a:xfrm>
          <a:custGeom>
            <a:avLst/>
            <a:gdLst/>
            <a:ahLst/>
            <a:cxnLst/>
            <a:rect l="l" t="t" r="r" b="b"/>
            <a:pathLst>
              <a:path w="33020" h="1152525">
                <a:moveTo>
                  <a:pt x="0" y="1152525"/>
                </a:moveTo>
                <a:lnTo>
                  <a:pt x="32639" y="1152525"/>
                </a:lnTo>
                <a:lnTo>
                  <a:pt x="32639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07868" y="1752602"/>
            <a:ext cx="46990" cy="1152525"/>
          </a:xfrm>
          <a:custGeom>
            <a:avLst/>
            <a:gdLst/>
            <a:ahLst/>
            <a:cxnLst/>
            <a:rect l="l" t="t" r="r" b="b"/>
            <a:pathLst>
              <a:path w="46989" h="1152525">
                <a:moveTo>
                  <a:pt x="0" y="1152525"/>
                </a:moveTo>
                <a:lnTo>
                  <a:pt x="46481" y="1152525"/>
                </a:lnTo>
                <a:lnTo>
                  <a:pt x="4648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80130" y="1958911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756" y="214667"/>
                </a:lnTo>
                <a:lnTo>
                  <a:pt x="179466" y="212532"/>
                </a:lnTo>
                <a:lnTo>
                  <a:pt x="191819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65319" y="5276090"/>
            <a:ext cx="263322" cy="3384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76069" y="1845564"/>
            <a:ext cx="263322" cy="339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696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822693" y="5258691"/>
            <a:ext cx="263322" cy="338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264401" y="2957576"/>
            <a:ext cx="29209" cy="1600200"/>
          </a:xfrm>
          <a:custGeom>
            <a:avLst/>
            <a:gdLst/>
            <a:ahLst/>
            <a:cxnLst/>
            <a:rect l="l" t="t" r="r" b="b"/>
            <a:pathLst>
              <a:path w="29209" h="1600200">
                <a:moveTo>
                  <a:pt x="0" y="1600200"/>
                </a:moveTo>
                <a:lnTo>
                  <a:pt x="29209" y="1600200"/>
                </a:lnTo>
                <a:lnTo>
                  <a:pt x="29209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7615173" y="4210559"/>
            <a:ext cx="675640" cy="246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" marR="5080" indent="-17780">
              <a:lnSpc>
                <a:spcPts val="840"/>
              </a:lnSpc>
              <a:spcBef>
                <a:spcPts val="219"/>
              </a:spcBef>
            </a:pP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5" dirty="0">
                <a:latin typeface="Arial"/>
                <a:cs typeface="Arial"/>
              </a:rPr>
              <a:t>fr</a:t>
            </a:r>
            <a:r>
              <a:rPr sz="800" b="1" spc="-15" dirty="0">
                <a:latin typeface="Arial"/>
                <a:cs typeface="Arial"/>
              </a:rPr>
              <a:t>as</a:t>
            </a:r>
            <a:r>
              <a:rPr sz="800" b="1" spc="-5" dirty="0">
                <a:latin typeface="Arial"/>
                <a:cs typeface="Arial"/>
              </a:rPr>
              <a:t>tr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c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re  </a:t>
            </a:r>
            <a:r>
              <a:rPr sz="800" b="1" spc="-10" dirty="0"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3054350" y="1752600"/>
            <a:ext cx="4210050" cy="3200400"/>
          </a:xfrm>
          <a:custGeom>
            <a:avLst/>
            <a:gdLst/>
            <a:ahLst/>
            <a:cxnLst/>
            <a:rect l="l" t="t" r="r" b="b"/>
            <a:pathLst>
              <a:path w="4210050" h="3200400">
                <a:moveTo>
                  <a:pt x="0" y="3200400"/>
                </a:moveTo>
                <a:lnTo>
                  <a:pt x="4210050" y="3200400"/>
                </a:lnTo>
                <a:lnTo>
                  <a:pt x="421005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054350" y="1752600"/>
            <a:ext cx="4210050" cy="3200400"/>
          </a:xfrm>
          <a:custGeom>
            <a:avLst/>
            <a:gdLst/>
            <a:ahLst/>
            <a:cxnLst/>
            <a:rect l="l" t="t" r="r" b="b"/>
            <a:pathLst>
              <a:path w="4210050" h="3200400">
                <a:moveTo>
                  <a:pt x="0" y="3200400"/>
                </a:moveTo>
                <a:lnTo>
                  <a:pt x="4210050" y="3200400"/>
                </a:lnTo>
                <a:lnTo>
                  <a:pt x="421005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3165095" y="2573275"/>
            <a:ext cx="3985895" cy="15504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0"/>
              </a:spcBef>
            </a:pPr>
            <a:r>
              <a:rPr sz="20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Partes Interessadas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têm </a:t>
            </a:r>
            <a:r>
              <a:rPr sz="2000" spc="-10" dirty="0">
                <a:latin typeface="Arial"/>
                <a:cs typeface="Arial"/>
              </a:rPr>
              <a:t>papéis  chave </a:t>
            </a:r>
            <a:r>
              <a:rPr sz="2000" spc="0" dirty="0">
                <a:latin typeface="Arial"/>
                <a:cs typeface="Arial"/>
              </a:rPr>
              <a:t>em,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preocupações </a:t>
            </a:r>
            <a:r>
              <a:rPr sz="2000" spc="-5" dirty="0">
                <a:latin typeface="Arial"/>
                <a:cs typeface="Arial"/>
              </a:rPr>
              <a:t>sobre,  a </a:t>
            </a:r>
            <a:r>
              <a:rPr sz="2000" spc="-10" dirty="0">
                <a:latin typeface="Arial"/>
                <a:cs typeface="Arial"/>
              </a:rPr>
              <a:t>arquitetura corporativa. Partes  Interessadas podem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pessoas,  equipes, organizações,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935" y="362453"/>
            <a:ext cx="584962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dirty="0">
                <a:latin typeface="Arial"/>
                <a:cs typeface="Arial"/>
              </a:rPr>
              <a:t>Stakeholder</a:t>
            </a:r>
            <a:r>
              <a:rPr sz="3600" i="0" spc="-105" dirty="0">
                <a:latin typeface="Arial"/>
                <a:cs typeface="Arial"/>
              </a:rPr>
              <a:t> </a:t>
            </a:r>
            <a:r>
              <a:rPr sz="3600" i="0" spc="0" dirty="0">
                <a:latin typeface="Arial"/>
                <a:cs typeface="Arial"/>
              </a:rPr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1597" y="0"/>
                </a:moveTo>
                <a:lnTo>
                  <a:pt x="0" y="169544"/>
                </a:lnTo>
                <a:lnTo>
                  <a:pt x="182359" y="371475"/>
                </a:lnTo>
                <a:lnTo>
                  <a:pt x="181597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59" y="371475"/>
                </a:moveTo>
                <a:lnTo>
                  <a:pt x="0" y="169544"/>
                </a:lnTo>
                <a:lnTo>
                  <a:pt x="181597" y="0"/>
                </a:lnTo>
                <a:lnTo>
                  <a:pt x="182359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704" y="0"/>
                </a:moveTo>
                <a:lnTo>
                  <a:pt x="0" y="178435"/>
                </a:lnTo>
                <a:lnTo>
                  <a:pt x="182245" y="371475"/>
                </a:lnTo>
                <a:lnTo>
                  <a:pt x="179704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78435"/>
                </a:lnTo>
                <a:lnTo>
                  <a:pt x="179704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816" y="0"/>
                </a:moveTo>
                <a:lnTo>
                  <a:pt x="0" y="270510"/>
                </a:lnTo>
                <a:lnTo>
                  <a:pt x="182245" y="371475"/>
                </a:lnTo>
                <a:lnTo>
                  <a:pt x="17881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270510"/>
                </a:lnTo>
                <a:lnTo>
                  <a:pt x="178816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0848" y="0"/>
                </a:moveTo>
                <a:lnTo>
                  <a:pt x="0" y="132079"/>
                </a:lnTo>
                <a:lnTo>
                  <a:pt x="182371" y="371475"/>
                </a:lnTo>
                <a:lnTo>
                  <a:pt x="18084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71" y="371475"/>
                </a:moveTo>
                <a:lnTo>
                  <a:pt x="0" y="132079"/>
                </a:lnTo>
                <a:lnTo>
                  <a:pt x="180848" y="0"/>
                </a:lnTo>
                <a:lnTo>
                  <a:pt x="182371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943" y="0"/>
                </a:moveTo>
                <a:lnTo>
                  <a:pt x="0" y="162179"/>
                </a:lnTo>
                <a:lnTo>
                  <a:pt x="182245" y="371475"/>
                </a:lnTo>
                <a:lnTo>
                  <a:pt x="17894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62179"/>
                </a:lnTo>
                <a:lnTo>
                  <a:pt x="178943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81152"/>
                </a:lnTo>
                <a:lnTo>
                  <a:pt x="1814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483" y="371475"/>
                </a:moveTo>
                <a:lnTo>
                  <a:pt x="0" y="81152"/>
                </a:lnTo>
                <a:lnTo>
                  <a:pt x="182245" y="0"/>
                </a:lnTo>
                <a:lnTo>
                  <a:pt x="18148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15367"/>
                </a:lnTo>
                <a:lnTo>
                  <a:pt x="798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79883" y="371475"/>
                </a:lnTo>
                <a:lnTo>
                  <a:pt x="0" y="1536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32257"/>
                </a:lnTo>
                <a:lnTo>
                  <a:pt x="99822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99822" y="371475"/>
                </a:lnTo>
                <a:lnTo>
                  <a:pt x="0" y="3225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0" y="17780"/>
                </a:lnTo>
                <a:lnTo>
                  <a:pt x="119253" y="371475"/>
                </a:lnTo>
                <a:lnTo>
                  <a:pt x="1823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119253" y="371475"/>
                </a:lnTo>
                <a:lnTo>
                  <a:pt x="0" y="17780"/>
                </a:lnTo>
                <a:lnTo>
                  <a:pt x="18237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590" y="371475"/>
                </a:lnTo>
                <a:lnTo>
                  <a:pt x="182244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4" y="15493"/>
                </a:moveTo>
                <a:lnTo>
                  <a:pt x="156590" y="371475"/>
                </a:lnTo>
                <a:lnTo>
                  <a:pt x="0" y="0"/>
                </a:lnTo>
                <a:lnTo>
                  <a:pt x="182244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160527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160527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4063" y="371475"/>
                </a:lnTo>
                <a:lnTo>
                  <a:pt x="182372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0" y="371475"/>
                </a:lnTo>
                <a:lnTo>
                  <a:pt x="182372" y="118363"/>
                </a:lnTo>
                <a:lnTo>
                  <a:pt x="18161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182372" y="118363"/>
                </a:lnTo>
                <a:lnTo>
                  <a:pt x="0" y="371475"/>
                </a:lnTo>
                <a:lnTo>
                  <a:pt x="18161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43179"/>
                </a:lnTo>
                <a:lnTo>
                  <a:pt x="102870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2245" y="0"/>
                </a:lnTo>
                <a:lnTo>
                  <a:pt x="102870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674" y="0"/>
                </a:moveTo>
                <a:lnTo>
                  <a:pt x="0" y="353187"/>
                </a:lnTo>
                <a:lnTo>
                  <a:pt x="182244" y="371475"/>
                </a:lnTo>
                <a:lnTo>
                  <a:pt x="5867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674" y="0"/>
                </a:lnTo>
                <a:lnTo>
                  <a:pt x="182244" y="371475"/>
                </a:lnTo>
                <a:lnTo>
                  <a:pt x="0" y="353187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935" y="0"/>
                </a:moveTo>
                <a:lnTo>
                  <a:pt x="0" y="371475"/>
                </a:lnTo>
                <a:lnTo>
                  <a:pt x="182244" y="371475"/>
                </a:lnTo>
                <a:lnTo>
                  <a:pt x="12293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935" y="0"/>
                </a:lnTo>
                <a:lnTo>
                  <a:pt x="182244" y="371475"/>
                </a:lnTo>
                <a:lnTo>
                  <a:pt x="0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7" y="5665115"/>
            <a:ext cx="520700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3180" marR="5080" indent="-31115">
              <a:lnSpc>
                <a:spcPct val="67700"/>
              </a:lnSpc>
              <a:spcBef>
                <a:spcPts val="40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20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e  </a:t>
            </a:r>
            <a:r>
              <a:rPr sz="800" b="1" spc="-10" dirty="0"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328" y="5655667"/>
            <a:ext cx="731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20" dirty="0">
                <a:latin typeface="Arial"/>
                <a:cs typeface="Arial"/>
              </a:rPr>
              <a:t>QA </a:t>
            </a:r>
            <a:r>
              <a:rPr sz="800" b="1" spc="-5" dirty="0">
                <a:latin typeface="Arial"/>
                <a:cs typeface="Arial"/>
              </a:rPr>
              <a:t>/</a:t>
            </a:r>
            <a:r>
              <a:rPr sz="800" b="1" spc="-17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Standards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2748" y="5730343"/>
            <a:ext cx="3829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Gr</a:t>
            </a:r>
            <a:r>
              <a:rPr sz="800" b="1" spc="-10" dirty="0">
                <a:latin typeface="Arial"/>
                <a:cs typeface="Arial"/>
              </a:rPr>
              <a:t>oup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19651" y="5665115"/>
            <a:ext cx="548005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51435">
              <a:lnSpc>
                <a:spcPct val="67700"/>
              </a:lnSpc>
              <a:spcBef>
                <a:spcPts val="405"/>
              </a:spcBef>
            </a:pPr>
            <a:r>
              <a:rPr sz="800" b="1" spc="-15" dirty="0">
                <a:latin typeface="Arial"/>
                <a:cs typeface="Arial"/>
              </a:rPr>
              <a:t>Product  </a:t>
            </a:r>
            <a:r>
              <a:rPr sz="800" b="1" spc="-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pec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li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1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7322" y="5631893"/>
            <a:ext cx="4864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10" dirty="0">
                <a:latin typeface="Arial"/>
                <a:cs typeface="Arial"/>
              </a:rPr>
              <a:t>hni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6494" y="5708093"/>
            <a:ext cx="5480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Specialists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03497" y="1804240"/>
            <a:ext cx="713105" cy="2525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35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ogramme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ts val="935"/>
              </a:lnSpc>
            </a:pPr>
            <a:r>
              <a:rPr sz="800" b="1" spc="-15" dirty="0">
                <a:latin typeface="Arial"/>
                <a:cs typeface="Arial"/>
              </a:rPr>
              <a:t>gement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Office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8685" y="4164280"/>
            <a:ext cx="6381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Procurement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13078" y="3683255"/>
            <a:ext cx="16573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0" dirty="0">
                <a:latin typeface="Arial"/>
                <a:cs typeface="Arial"/>
              </a:rPr>
              <a:t>HR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3117" y="2942921"/>
            <a:ext cx="493396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20" dirty="0">
                <a:latin typeface="Arial"/>
                <a:cs typeface="Arial"/>
              </a:rPr>
              <a:t>x</a:t>
            </a:r>
            <a:r>
              <a:rPr sz="800" b="1" spc="-15" dirty="0">
                <a:latin typeface="Arial"/>
                <a:cs typeface="Arial"/>
              </a:rPr>
              <a:t>ecu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0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6172" y="3665602"/>
            <a:ext cx="638175" cy="2606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89230">
              <a:lnSpc>
                <a:spcPct val="103000"/>
              </a:lnSpc>
              <a:spcBef>
                <a:spcPts val="6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6781" y="4445882"/>
            <a:ext cx="46545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080" indent="-63500" algn="just">
              <a:lnSpc>
                <a:spcPct val="102099"/>
              </a:lnSpc>
              <a:spcBef>
                <a:spcPts val="120"/>
              </a:spcBef>
            </a:pP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es</a:t>
            </a:r>
            <a:r>
              <a:rPr sz="800" b="1" spc="-5" dirty="0">
                <a:latin typeface="Arial"/>
                <a:cs typeface="Arial"/>
              </a:rPr>
              <a:t>s  </a:t>
            </a:r>
            <a:r>
              <a:rPr sz="800" b="1" spc="-30" dirty="0">
                <a:latin typeface="Arial"/>
                <a:cs typeface="Arial"/>
              </a:rPr>
              <a:t>D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-25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5604" y="4451985"/>
            <a:ext cx="638175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1435">
              <a:lnSpc>
                <a:spcPts val="900"/>
              </a:lnSpc>
              <a:spcBef>
                <a:spcPts val="170"/>
              </a:spcBef>
            </a:pPr>
            <a:r>
              <a:rPr sz="800" b="1" spc="-10" dirty="0">
                <a:latin typeface="Arial"/>
                <a:cs typeface="Arial"/>
              </a:rPr>
              <a:t>IT Service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11872" y="3570478"/>
            <a:ext cx="638175" cy="2395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7465">
              <a:lnSpc>
                <a:spcPts val="790"/>
              </a:lnSpc>
              <a:spcBef>
                <a:spcPts val="260"/>
              </a:spcBef>
            </a:pPr>
            <a:r>
              <a:rPr sz="800" b="1" spc="-15" dirty="0">
                <a:latin typeface="Arial"/>
                <a:cs typeface="Arial"/>
              </a:rPr>
              <a:t>Application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642607" y="4860165"/>
            <a:ext cx="59499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-22" baseline="3472" dirty="0">
                <a:latin typeface="Arial"/>
                <a:cs typeface="Arial"/>
              </a:rPr>
              <a:t>Data</a:t>
            </a:r>
            <a:r>
              <a:rPr sz="1200" b="1" spc="-44" baseline="3472" dirty="0">
                <a:latin typeface="Arial"/>
                <a:cs typeface="Arial"/>
              </a:rPr>
              <a:t> </a:t>
            </a:r>
            <a:r>
              <a:rPr sz="1200" b="1" spc="-7" baseline="3472" dirty="0">
                <a:latin typeface="Arial"/>
                <a:cs typeface="Arial"/>
              </a:rPr>
              <a:t>/ </a:t>
            </a:r>
            <a:r>
              <a:rPr sz="800" b="1" spc="-10" dirty="0">
                <a:latin typeface="Arial"/>
                <a:cs typeface="Arial"/>
              </a:rPr>
              <a:t>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93000" y="4974465"/>
            <a:ext cx="83693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Communications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46834" y="2209598"/>
            <a:ext cx="638175" cy="27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345">
              <a:lnSpc>
                <a:spcPct val="108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64330" y="1493014"/>
            <a:ext cx="49275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xec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5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00986" y="4380534"/>
            <a:ext cx="33972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35" marR="5080" indent="-39370" algn="just">
              <a:lnSpc>
                <a:spcPct val="102099"/>
              </a:lnSpc>
              <a:spcBef>
                <a:spcPts val="120"/>
              </a:spcBef>
            </a:pPr>
            <a:r>
              <a:rPr sz="800" b="1" spc="-10" dirty="0">
                <a:latin typeface="Arial"/>
                <a:cs typeface="Arial"/>
              </a:rPr>
              <a:t>Functi  </a:t>
            </a: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5" dirty="0">
                <a:latin typeface="Arial"/>
                <a:cs typeface="Arial"/>
              </a:rPr>
              <a:t>Proc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86076" y="4757675"/>
            <a:ext cx="26479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608897" y="1826496"/>
            <a:ext cx="5021580" cy="319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r">
              <a:lnSpc>
                <a:spcPts val="855"/>
              </a:lnSpc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  <a:p>
            <a:pPr algn="r">
              <a:lnSpc>
                <a:spcPts val="935"/>
              </a:lnSpc>
            </a:pP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Times New Roman"/>
              <a:cs typeface="Times New Roman"/>
            </a:endParaRPr>
          </a:p>
          <a:p>
            <a:pPr marR="4738370" indent="3175">
              <a:lnSpc>
                <a:spcPct val="101400"/>
              </a:lnSpc>
              <a:spcBef>
                <a:spcPts val="5"/>
              </a:spcBef>
            </a:pPr>
            <a:r>
              <a:rPr sz="800" b="1" spc="-10" dirty="0">
                <a:latin typeface="Arial"/>
                <a:cs typeface="Arial"/>
              </a:rPr>
              <a:t>onal </a:t>
            </a:r>
            <a:r>
              <a:rPr sz="800" b="1" spc="-5" dirty="0">
                <a:latin typeface="Arial"/>
                <a:cs typeface="Arial"/>
              </a:rPr>
              <a:t>/  </a:t>
            </a:r>
            <a:r>
              <a:rPr sz="800" b="1" spc="-15" dirty="0">
                <a:latin typeface="Arial"/>
                <a:cs typeface="Arial"/>
              </a:rPr>
              <a:t>ess  ess  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72659" y="1497839"/>
            <a:ext cx="23177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DB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15875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5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99170"/>
                </a:lnTo>
                <a:close/>
              </a:path>
              <a:path w="306704" h="344804">
                <a:moveTo>
                  <a:pt x="278728" y="333702"/>
                </a:moveTo>
                <a:lnTo>
                  <a:pt x="253492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5" y="299170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5874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3" y="216585"/>
                </a:lnTo>
                <a:lnTo>
                  <a:pt x="166881" y="215693"/>
                </a:lnTo>
                <a:lnTo>
                  <a:pt x="179577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0616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65" y="299234"/>
                </a:move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78714" y="333765"/>
                </a:lnTo>
                <a:lnTo>
                  <a:pt x="283794" y="331146"/>
                </a:lnTo>
                <a:lnTo>
                  <a:pt x="292896" y="324448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99234"/>
                </a:lnTo>
                <a:close/>
              </a:path>
              <a:path w="306705" h="344804">
                <a:moveTo>
                  <a:pt x="278714" y="333765"/>
                </a:moveTo>
                <a:lnTo>
                  <a:pt x="253479" y="333765"/>
                </a:lnTo>
                <a:lnTo>
                  <a:pt x="258305" y="338210"/>
                </a:lnTo>
                <a:lnTo>
                  <a:pt x="266433" y="339226"/>
                </a:lnTo>
                <a:lnTo>
                  <a:pt x="273418" y="336496"/>
                </a:lnTo>
                <a:lnTo>
                  <a:pt x="278714" y="333765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06565" y="299234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8427" y="75161"/>
                </a:lnTo>
                <a:lnTo>
                  <a:pt x="241598" y="46870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456"/>
                </a:move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58305" y="338210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1598" y="46870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4720" y="5599671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81" y="199746"/>
                </a:lnTo>
                <a:lnTo>
                  <a:pt x="74807" y="209230"/>
                </a:lnTo>
                <a:lnTo>
                  <a:pt x="113998" y="214865"/>
                </a:lnTo>
                <a:lnTo>
                  <a:pt x="153873" y="216585"/>
                </a:lnTo>
                <a:lnTo>
                  <a:pt x="166842" y="215693"/>
                </a:lnTo>
                <a:lnTo>
                  <a:pt x="179551" y="213550"/>
                </a:lnTo>
                <a:lnTo>
                  <a:pt x="191876" y="210188"/>
                </a:lnTo>
                <a:lnTo>
                  <a:pt x="203695" y="205638"/>
                </a:lnTo>
                <a:lnTo>
                  <a:pt x="208521" y="210083"/>
                </a:lnTo>
                <a:lnTo>
                  <a:pt x="250689" y="188452"/>
                </a:lnTo>
                <a:lnTo>
                  <a:pt x="256781" y="179628"/>
                </a:lnTo>
                <a:lnTo>
                  <a:pt x="256781" y="97510"/>
                </a:lnTo>
                <a:lnTo>
                  <a:pt x="249219" y="66399"/>
                </a:lnTo>
                <a:lnTo>
                  <a:pt x="231817" y="38749"/>
                </a:lnTo>
                <a:lnTo>
                  <a:pt x="205926" y="16102"/>
                </a:lnTo>
                <a:lnTo>
                  <a:pt x="17289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2141" y="5468239"/>
            <a:ext cx="263309" cy="339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4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99170"/>
                </a:lnTo>
                <a:close/>
              </a:path>
              <a:path w="306705" h="344804">
                <a:moveTo>
                  <a:pt x="278728" y="333702"/>
                </a:moveTo>
                <a:lnTo>
                  <a:pt x="253491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5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4" y="299170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1579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4" y="216585"/>
                </a:lnTo>
                <a:lnTo>
                  <a:pt x="166881" y="215693"/>
                </a:lnTo>
                <a:lnTo>
                  <a:pt x="179578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6321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8" y="299170"/>
                </a:move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78610" y="333702"/>
                </a:lnTo>
                <a:lnTo>
                  <a:pt x="283700" y="331083"/>
                </a:lnTo>
                <a:lnTo>
                  <a:pt x="292846" y="324384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99170"/>
                </a:lnTo>
                <a:close/>
              </a:path>
              <a:path w="306705" h="344804">
                <a:moveTo>
                  <a:pt x="278610" y="333702"/>
                </a:moveTo>
                <a:lnTo>
                  <a:pt x="253492" y="333702"/>
                </a:lnTo>
                <a:lnTo>
                  <a:pt x="258318" y="338147"/>
                </a:lnTo>
                <a:lnTo>
                  <a:pt x="266445" y="339175"/>
                </a:lnTo>
                <a:lnTo>
                  <a:pt x="273304" y="336432"/>
                </a:lnTo>
                <a:lnTo>
                  <a:pt x="278610" y="333702"/>
                </a:lnTo>
                <a:close/>
              </a:path>
              <a:path w="306705" h="344804">
                <a:moveTo>
                  <a:pt x="156908" y="0"/>
                </a:move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06578" y="299170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8427" y="75106"/>
                </a:lnTo>
                <a:lnTo>
                  <a:pt x="241567" y="46815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8" y="120405"/>
                </a:move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58318" y="338147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1567" y="46815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31392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57" y="199746"/>
                </a:lnTo>
                <a:lnTo>
                  <a:pt x="74755" y="209230"/>
                </a:lnTo>
                <a:lnTo>
                  <a:pt x="113924" y="214865"/>
                </a:lnTo>
                <a:lnTo>
                  <a:pt x="153796" y="216585"/>
                </a:lnTo>
                <a:lnTo>
                  <a:pt x="166754" y="215693"/>
                </a:lnTo>
                <a:lnTo>
                  <a:pt x="179450" y="213550"/>
                </a:lnTo>
                <a:lnTo>
                  <a:pt x="191766" y="210188"/>
                </a:lnTo>
                <a:lnTo>
                  <a:pt x="203581" y="205638"/>
                </a:lnTo>
                <a:lnTo>
                  <a:pt x="208533" y="210083"/>
                </a:lnTo>
                <a:lnTo>
                  <a:pt x="250630" y="188452"/>
                </a:lnTo>
                <a:lnTo>
                  <a:pt x="256666" y="179628"/>
                </a:lnTo>
                <a:lnTo>
                  <a:pt x="256666" y="97510"/>
                </a:lnTo>
                <a:lnTo>
                  <a:pt x="249177" y="66399"/>
                </a:lnTo>
                <a:lnTo>
                  <a:pt x="231806" y="38749"/>
                </a:lnTo>
                <a:lnTo>
                  <a:pt x="205910" y="16102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8813" y="5479415"/>
            <a:ext cx="263270" cy="3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919985" y="5347463"/>
            <a:ext cx="91884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Stakeholder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Types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298446" y="5811420"/>
            <a:ext cx="5118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End </a:t>
            </a:r>
            <a:r>
              <a:rPr sz="800" b="1" spc="-5" dirty="0">
                <a:latin typeface="Arial"/>
                <a:cs typeface="Arial"/>
              </a:rPr>
              <a:t>-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User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73836" y="5814468"/>
            <a:ext cx="10502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679450" algn="l"/>
              </a:tabLst>
            </a:pPr>
            <a:r>
              <a:rPr sz="800" b="1" spc="-10" dirty="0">
                <a:latin typeface="Arial"/>
                <a:cs typeface="Arial"/>
              </a:rPr>
              <a:t>Co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po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te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S</a:t>
            </a:r>
            <a:r>
              <a:rPr sz="800" b="1" spc="0" dirty="0">
                <a:latin typeface="Arial"/>
                <a:cs typeface="Arial"/>
              </a:rPr>
              <a:t>y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12007" y="5811420"/>
            <a:ext cx="34798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77052" y="2932176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07868" y="1752600"/>
            <a:ext cx="4289425" cy="76200"/>
          </a:xfrm>
          <a:custGeom>
            <a:avLst/>
            <a:gdLst/>
            <a:ahLst/>
            <a:cxnLst/>
            <a:rect l="l" t="t" r="r" b="b"/>
            <a:pathLst>
              <a:path w="4289425" h="76200">
                <a:moveTo>
                  <a:pt x="0" y="76200"/>
                </a:moveTo>
                <a:lnTo>
                  <a:pt x="4289171" y="76200"/>
                </a:lnTo>
                <a:lnTo>
                  <a:pt x="4289171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80130" y="1958911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756" y="214667"/>
                </a:lnTo>
                <a:lnTo>
                  <a:pt x="179466" y="212532"/>
                </a:lnTo>
                <a:lnTo>
                  <a:pt x="191819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65319" y="5276090"/>
            <a:ext cx="263322" cy="3384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76069" y="1845564"/>
            <a:ext cx="263322" cy="339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696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822693" y="5258691"/>
            <a:ext cx="263322" cy="338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7615173" y="4210559"/>
            <a:ext cx="675640" cy="246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" marR="5080" indent="-17780">
              <a:lnSpc>
                <a:spcPts val="840"/>
              </a:lnSpc>
              <a:spcBef>
                <a:spcPts val="219"/>
              </a:spcBef>
            </a:pP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5" dirty="0">
                <a:latin typeface="Arial"/>
                <a:cs typeface="Arial"/>
              </a:rPr>
              <a:t>fr</a:t>
            </a:r>
            <a:r>
              <a:rPr sz="800" b="1" spc="-15" dirty="0">
                <a:latin typeface="Arial"/>
                <a:cs typeface="Arial"/>
              </a:rPr>
              <a:t>as</a:t>
            </a:r>
            <a:r>
              <a:rPr sz="800" b="1" spc="-5" dirty="0">
                <a:latin typeface="Arial"/>
                <a:cs typeface="Arial"/>
              </a:rPr>
              <a:t>tr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c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re  </a:t>
            </a:r>
            <a:r>
              <a:rPr sz="800" b="1" spc="-10" dirty="0"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641600" y="1828800"/>
            <a:ext cx="4953000" cy="28828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2075" marR="193675">
              <a:lnSpc>
                <a:spcPct val="100000"/>
              </a:lnSpc>
              <a:spcBef>
                <a:spcPts val="190"/>
              </a:spcBef>
            </a:pPr>
            <a:r>
              <a:rPr sz="2000" spc="-15" dirty="0">
                <a:latin typeface="Arial"/>
                <a:cs typeface="Arial"/>
              </a:rPr>
              <a:t>TOGAF </a:t>
            </a:r>
            <a:r>
              <a:rPr sz="2000" spc="-5" dirty="0">
                <a:latin typeface="Arial"/>
                <a:cs typeface="Arial"/>
              </a:rPr>
              <a:t>fornece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abordagem passo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passo: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800" i="1" dirty="0">
                <a:latin typeface="Arial"/>
                <a:cs typeface="Arial"/>
              </a:rPr>
              <a:t>Passo 1</a:t>
            </a:r>
            <a:r>
              <a:rPr sz="1800" dirty="0">
                <a:latin typeface="Arial"/>
                <a:cs typeface="Arial"/>
              </a:rPr>
              <a:t>: Identificar </a:t>
            </a:r>
            <a:r>
              <a:rPr sz="1800" spc="-5" dirty="0">
                <a:latin typeface="Arial"/>
                <a:cs typeface="Arial"/>
              </a:rPr>
              <a:t>Partes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Passo 2</a:t>
            </a:r>
            <a:r>
              <a:rPr sz="1800" dirty="0">
                <a:latin typeface="Arial"/>
                <a:cs typeface="Arial"/>
              </a:rPr>
              <a:t>: Classificar Posições </a:t>
            </a:r>
            <a:r>
              <a:rPr sz="1800" spc="-5" dirty="0">
                <a:latin typeface="Arial"/>
                <a:cs typeface="Arial"/>
              </a:rPr>
              <a:t>das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Partes</a:t>
            </a:r>
            <a:endParaRPr sz="180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  <a:p>
            <a:pPr marL="1006475" marR="1236345" indent="-9144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Passo 3</a:t>
            </a:r>
            <a:r>
              <a:rPr sz="1800" dirty="0">
                <a:latin typeface="Arial"/>
                <a:cs typeface="Arial"/>
              </a:rPr>
              <a:t>: Determinar </a:t>
            </a:r>
            <a:r>
              <a:rPr sz="1800" spc="-5" dirty="0">
                <a:latin typeface="Arial"/>
                <a:cs typeface="Arial"/>
              </a:rPr>
              <a:t>abordagem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  gerenciamento </a:t>
            </a:r>
            <a:r>
              <a:rPr sz="1800" dirty="0">
                <a:latin typeface="Arial"/>
                <a:cs typeface="Arial"/>
              </a:rPr>
              <a:t>de Partes  Interessadas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Passo 4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Adaptar entregáveis para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Arial"/>
                <a:cs typeface="Arial"/>
              </a:rPr>
              <a:t>engajamento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7217" y="104902"/>
            <a:ext cx="69113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Framework </a:t>
            </a:r>
            <a:r>
              <a:rPr sz="3600" i="0" spc="-5" dirty="0">
                <a:latin typeface="Arial"/>
                <a:cs typeface="Arial"/>
              </a:rPr>
              <a:t>de Zachman </a:t>
            </a:r>
            <a:r>
              <a:rPr sz="3600" i="0" dirty="0">
                <a:latin typeface="Arial"/>
                <a:cs typeface="Arial"/>
              </a:rPr>
              <a:t>–</a:t>
            </a:r>
            <a:r>
              <a:rPr sz="3600" i="0" spc="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Gnosis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640" y="3569208"/>
            <a:ext cx="9168384" cy="569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91712" y="3739898"/>
            <a:ext cx="1962912" cy="271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463" y="3546475"/>
            <a:ext cx="9163050" cy="565150"/>
          </a:xfrm>
          <a:custGeom>
            <a:avLst/>
            <a:gdLst/>
            <a:ahLst/>
            <a:cxnLst/>
            <a:rect l="l" t="t" r="r" b="b"/>
            <a:pathLst>
              <a:path w="9163050" h="565150">
                <a:moveTo>
                  <a:pt x="0" y="565150"/>
                </a:moveTo>
                <a:lnTo>
                  <a:pt x="9163050" y="565150"/>
                </a:lnTo>
                <a:lnTo>
                  <a:pt x="9163050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463" y="3738753"/>
            <a:ext cx="916305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b="1" i="1" spc="0" dirty="0">
                <a:solidFill>
                  <a:srgbClr val="FFFFFF"/>
                </a:solidFill>
                <a:latin typeface="Verdana"/>
                <a:cs typeface="Verdana"/>
              </a:rPr>
              <a:t>* MODELO DE</a:t>
            </a:r>
            <a:r>
              <a:rPr sz="1000" b="1" i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i="1" dirty="0">
                <a:solidFill>
                  <a:srgbClr val="FFFFFF"/>
                </a:solidFill>
                <a:latin typeface="Verdana"/>
                <a:cs typeface="Verdana"/>
              </a:rPr>
              <a:t>SERVIÇOS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9617" y="5839967"/>
            <a:ext cx="1170432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4689" y="5967986"/>
            <a:ext cx="813815" cy="34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7263" y="5816600"/>
            <a:ext cx="1164590" cy="565150"/>
          </a:xfrm>
          <a:custGeom>
            <a:avLst/>
            <a:gdLst/>
            <a:ahLst/>
            <a:cxnLst/>
            <a:rect l="l" t="t" r="r" b="b"/>
            <a:pathLst>
              <a:path w="1164589" h="565150">
                <a:moveTo>
                  <a:pt x="0" y="565150"/>
                </a:moveTo>
                <a:lnTo>
                  <a:pt x="1164297" y="565150"/>
                </a:lnTo>
                <a:lnTo>
                  <a:pt x="1164297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77263" y="5967172"/>
            <a:ext cx="116459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4955" marR="267335" indent="-18415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TABELAS E  </a:t>
            </a: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15" dirty="0">
                <a:latin typeface="Verdana"/>
                <a:cs typeface="Verdana"/>
              </a:rPr>
              <a:t>Q</a:t>
            </a:r>
            <a:r>
              <a:rPr sz="800" b="1" i="1" spc="-10" dirty="0">
                <a:latin typeface="Verdana"/>
                <a:cs typeface="Verdana"/>
              </a:rPr>
              <a:t>UI</a:t>
            </a:r>
            <a:r>
              <a:rPr sz="800" b="1" i="1" spc="-20" dirty="0">
                <a:latin typeface="Verdana"/>
                <a:cs typeface="Verdana"/>
              </a:rPr>
              <a:t>V</a:t>
            </a:r>
            <a:r>
              <a:rPr sz="800" b="1" i="1" spc="-15" dirty="0">
                <a:latin typeface="Verdana"/>
                <a:cs typeface="Verdana"/>
              </a:rPr>
              <a:t>OS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8545" y="5839967"/>
            <a:ext cx="1170432" cy="569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5704" y="5967986"/>
            <a:ext cx="926592" cy="341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6700" y="5816600"/>
            <a:ext cx="1164590" cy="565150"/>
          </a:xfrm>
          <a:custGeom>
            <a:avLst/>
            <a:gdLst/>
            <a:ahLst/>
            <a:cxnLst/>
            <a:rect l="l" t="t" r="r" b="b"/>
            <a:pathLst>
              <a:path w="1164589" h="565150">
                <a:moveTo>
                  <a:pt x="0" y="565150"/>
                </a:moveTo>
                <a:lnTo>
                  <a:pt x="1164297" y="565150"/>
                </a:lnTo>
                <a:lnTo>
                  <a:pt x="1164297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06700" y="5967172"/>
            <a:ext cx="116459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545" marR="233679" indent="-97790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P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15" dirty="0">
                <a:latin typeface="Verdana"/>
                <a:cs typeface="Verdana"/>
              </a:rPr>
              <a:t>O</a:t>
            </a:r>
            <a:r>
              <a:rPr sz="800" b="1" i="1" spc="-10" dirty="0">
                <a:latin typeface="Verdana"/>
                <a:cs typeface="Verdana"/>
              </a:rPr>
              <a:t>GR</a:t>
            </a: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20" dirty="0">
                <a:latin typeface="Verdana"/>
                <a:cs typeface="Verdana"/>
              </a:rPr>
              <a:t>M</a:t>
            </a:r>
            <a:r>
              <a:rPr sz="800" b="1" i="1" spc="-5" dirty="0">
                <a:latin typeface="Verdana"/>
                <a:cs typeface="Verdana"/>
              </a:rPr>
              <a:t>AS  </a:t>
            </a:r>
            <a:r>
              <a:rPr sz="800" b="1" i="1" spc="-15" dirty="0">
                <a:latin typeface="Verdana"/>
                <a:cs typeface="Verdana"/>
              </a:rPr>
              <a:t>(CÓDIGO)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57472" y="5839967"/>
            <a:ext cx="1170431" cy="569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1103" y="5967986"/>
            <a:ext cx="993649" cy="341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6135" y="5816600"/>
            <a:ext cx="1164590" cy="565150"/>
          </a:xfrm>
          <a:custGeom>
            <a:avLst/>
            <a:gdLst/>
            <a:ahLst/>
            <a:cxnLst/>
            <a:rect l="l" t="t" r="r" b="b"/>
            <a:pathLst>
              <a:path w="1164589" h="565150">
                <a:moveTo>
                  <a:pt x="0" y="565150"/>
                </a:moveTo>
                <a:lnTo>
                  <a:pt x="1164297" y="565150"/>
                </a:lnTo>
                <a:lnTo>
                  <a:pt x="1164297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36135" y="5967173"/>
            <a:ext cx="116459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0" marR="160020" indent="-170815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ARQUITETURA  </a:t>
            </a:r>
            <a:r>
              <a:rPr sz="800" b="1" i="1" spc="-15" dirty="0">
                <a:latin typeface="Verdana"/>
                <a:cs typeface="Verdana"/>
              </a:rPr>
              <a:t>DE</a:t>
            </a:r>
            <a:r>
              <a:rPr sz="800" b="1" i="1" spc="0" dirty="0">
                <a:latin typeface="Verdana"/>
                <a:cs typeface="Verdana"/>
              </a:rPr>
              <a:t> </a:t>
            </a:r>
            <a:r>
              <a:rPr sz="800" b="1" i="1" spc="-10" dirty="0">
                <a:latin typeface="Verdana"/>
                <a:cs typeface="Verdana"/>
              </a:rPr>
              <a:t>REDE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89447" y="5858255"/>
            <a:ext cx="1167383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93079" y="5928361"/>
            <a:ext cx="993649" cy="4632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67223" y="5835650"/>
            <a:ext cx="1161415" cy="565150"/>
          </a:xfrm>
          <a:custGeom>
            <a:avLst/>
            <a:gdLst/>
            <a:ahLst/>
            <a:cxnLst/>
            <a:rect l="l" t="t" r="r" b="b"/>
            <a:pathLst>
              <a:path w="1161415" h="565150">
                <a:moveTo>
                  <a:pt x="0" y="565150"/>
                </a:moveTo>
                <a:lnTo>
                  <a:pt x="1160856" y="565150"/>
                </a:lnTo>
                <a:lnTo>
                  <a:pt x="1160856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67223" y="5925415"/>
            <a:ext cx="116141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 marR="15621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15" dirty="0">
                <a:latin typeface="Verdana"/>
                <a:cs typeface="Verdana"/>
              </a:rPr>
              <a:t>Q</a:t>
            </a:r>
            <a:r>
              <a:rPr sz="800" b="1" i="1" spc="-10" dirty="0">
                <a:latin typeface="Verdana"/>
                <a:cs typeface="Verdana"/>
              </a:rPr>
              <a:t>UI</a:t>
            </a:r>
            <a:r>
              <a:rPr sz="800" b="1" i="1" dirty="0">
                <a:latin typeface="Verdana"/>
                <a:cs typeface="Verdana"/>
              </a:rPr>
              <a:t>TET</a:t>
            </a:r>
            <a:r>
              <a:rPr sz="800" b="1" i="1" spc="-10" dirty="0">
                <a:latin typeface="Verdana"/>
                <a:cs typeface="Verdana"/>
              </a:rPr>
              <a:t>URA </a:t>
            </a:r>
            <a:r>
              <a:rPr sz="800" b="1" i="1" spc="-5" dirty="0">
                <a:latin typeface="Verdana"/>
                <a:cs typeface="Verdana"/>
              </a:rPr>
              <a:t> </a:t>
            </a:r>
            <a:r>
              <a:rPr sz="800" b="1" i="1" spc="-20" dirty="0">
                <a:latin typeface="Verdana"/>
                <a:cs typeface="Verdana"/>
              </a:rPr>
              <a:t>DE       </a:t>
            </a:r>
            <a:r>
              <a:rPr sz="800" b="1" i="1" spc="-10" dirty="0">
                <a:latin typeface="Verdana"/>
                <a:cs typeface="Verdana"/>
              </a:rPr>
              <a:t>SEGURANÇA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18376" y="5839967"/>
            <a:ext cx="1167383" cy="569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13447" y="5967986"/>
            <a:ext cx="810768" cy="3413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96659" y="5816600"/>
            <a:ext cx="1161415" cy="563880"/>
          </a:xfrm>
          <a:custGeom>
            <a:avLst/>
            <a:gdLst/>
            <a:ahLst/>
            <a:cxnLst/>
            <a:rect l="l" t="t" r="r" b="b"/>
            <a:pathLst>
              <a:path w="1161415" h="563879">
                <a:moveTo>
                  <a:pt x="0" y="563562"/>
                </a:moveTo>
                <a:lnTo>
                  <a:pt x="1160856" y="563562"/>
                </a:lnTo>
                <a:lnTo>
                  <a:pt x="1160856" y="0"/>
                </a:lnTo>
                <a:lnTo>
                  <a:pt x="0" y="0"/>
                </a:lnTo>
                <a:lnTo>
                  <a:pt x="0" y="563562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96659" y="5966563"/>
            <a:ext cx="116141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1465" marR="245745" indent="-33655">
              <a:lnSpc>
                <a:spcPct val="100000"/>
              </a:lnSpc>
              <a:spcBef>
                <a:spcPts val="90"/>
              </a:spcBef>
            </a:pPr>
            <a:r>
              <a:rPr sz="800" b="1" i="1" spc="-20" dirty="0">
                <a:latin typeface="Verdana"/>
                <a:cs typeface="Verdana"/>
              </a:rPr>
              <a:t>D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5" dirty="0">
                <a:latin typeface="Verdana"/>
                <a:cs typeface="Verdana"/>
              </a:rPr>
              <a:t>F</a:t>
            </a:r>
            <a:r>
              <a:rPr sz="800" b="1" i="1" spc="-10" dirty="0">
                <a:latin typeface="Verdana"/>
                <a:cs typeface="Verdana"/>
              </a:rPr>
              <a:t>INIÇ</a:t>
            </a:r>
            <a:r>
              <a:rPr sz="800" b="1" i="1" spc="-5" dirty="0">
                <a:latin typeface="Verdana"/>
                <a:cs typeface="Verdana"/>
              </a:rPr>
              <a:t>ÃO  </a:t>
            </a:r>
            <a:r>
              <a:rPr sz="800" b="1" i="1" spc="-15" dirty="0">
                <a:latin typeface="Verdana"/>
                <a:cs typeface="Verdana"/>
              </a:rPr>
              <a:t>DE </a:t>
            </a:r>
            <a:r>
              <a:rPr sz="800" b="1" i="1" spc="-10" dirty="0">
                <a:latin typeface="Verdana"/>
                <a:cs typeface="Verdana"/>
              </a:rPr>
              <a:t>TEMPO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47305" y="5839967"/>
            <a:ext cx="1167383" cy="569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99705" y="5907025"/>
            <a:ext cx="893063" cy="4632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5969" y="5816600"/>
            <a:ext cx="1161415" cy="563880"/>
          </a:xfrm>
          <a:custGeom>
            <a:avLst/>
            <a:gdLst/>
            <a:ahLst/>
            <a:cxnLst/>
            <a:rect l="l" t="t" r="r" b="b"/>
            <a:pathLst>
              <a:path w="1161415" h="563879">
                <a:moveTo>
                  <a:pt x="0" y="563562"/>
                </a:moveTo>
                <a:lnTo>
                  <a:pt x="1160856" y="563562"/>
                </a:lnTo>
                <a:lnTo>
                  <a:pt x="1160856" y="0"/>
                </a:lnTo>
                <a:lnTo>
                  <a:pt x="0" y="0"/>
                </a:lnTo>
                <a:lnTo>
                  <a:pt x="0" y="563562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125969" y="5905298"/>
            <a:ext cx="116141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060" marR="205104" indent="-137160">
              <a:lnSpc>
                <a:spcPct val="100000"/>
              </a:lnSpc>
              <a:spcBef>
                <a:spcPts val="95"/>
              </a:spcBef>
            </a:pP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0" dirty="0">
                <a:latin typeface="Verdana"/>
                <a:cs typeface="Verdana"/>
              </a:rPr>
              <a:t>S</a:t>
            </a:r>
            <a:r>
              <a:rPr sz="800" b="1" i="1" spc="-15" dirty="0">
                <a:latin typeface="Verdana"/>
                <a:cs typeface="Verdana"/>
              </a:rPr>
              <a:t>P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5" dirty="0">
                <a:latin typeface="Verdana"/>
                <a:cs typeface="Verdana"/>
              </a:rPr>
              <a:t>CI</a:t>
            </a:r>
            <a:r>
              <a:rPr sz="800" b="1" i="1" spc="-20" dirty="0">
                <a:latin typeface="Verdana"/>
                <a:cs typeface="Verdana"/>
              </a:rPr>
              <a:t>F</a:t>
            </a:r>
            <a:r>
              <a:rPr sz="800" b="1" i="1" spc="-5" dirty="0">
                <a:latin typeface="Verdana"/>
                <a:cs typeface="Verdana"/>
              </a:rPr>
              <a:t>IC</a:t>
            </a:r>
            <a:r>
              <a:rPr sz="800" b="1" i="1" dirty="0">
                <a:latin typeface="Verdana"/>
                <a:cs typeface="Verdana"/>
              </a:rPr>
              <a:t>A</a:t>
            </a:r>
            <a:r>
              <a:rPr sz="800" b="1" i="1" spc="-5" dirty="0">
                <a:latin typeface="Verdana"/>
                <a:cs typeface="Verdana"/>
              </a:rPr>
              <a:t>-  </a:t>
            </a:r>
            <a:r>
              <a:rPr sz="800" b="1" i="1" spc="-10" dirty="0">
                <a:latin typeface="Verdana"/>
                <a:cs typeface="Verdana"/>
              </a:rPr>
              <a:t>ÇÃO </a:t>
            </a:r>
            <a:r>
              <a:rPr sz="800" b="1" i="1" spc="-15" dirty="0">
                <a:latin typeface="Verdana"/>
                <a:cs typeface="Verdana"/>
              </a:rPr>
              <a:t>DE  </a:t>
            </a:r>
            <a:r>
              <a:rPr sz="800" b="1" i="1" spc="-10" dirty="0">
                <a:latin typeface="Verdana"/>
                <a:cs typeface="Verdana"/>
              </a:rPr>
              <a:t>REGRAS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57472" y="5090161"/>
            <a:ext cx="1170431" cy="5730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61103" y="5221225"/>
            <a:ext cx="993649" cy="3413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36135" y="5067302"/>
            <a:ext cx="1164590" cy="567055"/>
          </a:xfrm>
          <a:custGeom>
            <a:avLst/>
            <a:gdLst/>
            <a:ahLst/>
            <a:cxnLst/>
            <a:rect l="l" t="t" r="r" b="b"/>
            <a:pathLst>
              <a:path w="1164589" h="567054">
                <a:moveTo>
                  <a:pt x="0" y="566737"/>
                </a:moveTo>
                <a:lnTo>
                  <a:pt x="1164297" y="566737"/>
                </a:lnTo>
                <a:lnTo>
                  <a:pt x="1164297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36135" y="5218304"/>
            <a:ext cx="116459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ARQUITETURA</a:t>
            </a:r>
            <a:endParaRPr sz="800">
              <a:latin typeface="Verdana"/>
              <a:cs typeface="Verdana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sz="800" b="1" i="1" spc="-10" dirty="0">
                <a:latin typeface="Verdana"/>
                <a:cs typeface="Verdana"/>
              </a:rPr>
              <a:t>TECNOLÓGICA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99617" y="5090161"/>
            <a:ext cx="1170432" cy="5730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22120" y="5160264"/>
            <a:ext cx="755905" cy="4632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77263" y="5067302"/>
            <a:ext cx="1164590" cy="567055"/>
          </a:xfrm>
          <a:custGeom>
            <a:avLst/>
            <a:gdLst/>
            <a:ahLst/>
            <a:cxnLst/>
            <a:rect l="l" t="t" r="r" b="b"/>
            <a:pathLst>
              <a:path w="1164589" h="567054">
                <a:moveTo>
                  <a:pt x="0" y="566737"/>
                </a:moveTo>
                <a:lnTo>
                  <a:pt x="1164297" y="566737"/>
                </a:lnTo>
                <a:lnTo>
                  <a:pt x="1164297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77263" y="5157343"/>
            <a:ext cx="11645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3845" marR="278765" indent="381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MODELO  </a:t>
            </a:r>
            <a:r>
              <a:rPr sz="800" b="1" i="1" spc="-10" dirty="0">
                <a:latin typeface="Verdana"/>
                <a:cs typeface="Verdana"/>
              </a:rPr>
              <a:t>FÍSICO</a:t>
            </a:r>
            <a:r>
              <a:rPr sz="800" b="1" i="1" spc="-55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DE  DADOS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28545" y="5090161"/>
            <a:ext cx="1170432" cy="5730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1423" y="5160264"/>
            <a:ext cx="838200" cy="4632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06700" y="5067302"/>
            <a:ext cx="1164590" cy="567055"/>
          </a:xfrm>
          <a:custGeom>
            <a:avLst/>
            <a:gdLst/>
            <a:ahLst/>
            <a:cxnLst/>
            <a:rect l="l" t="t" r="r" b="b"/>
            <a:pathLst>
              <a:path w="1164589" h="567054">
                <a:moveTo>
                  <a:pt x="0" y="566737"/>
                </a:moveTo>
                <a:lnTo>
                  <a:pt x="1164297" y="566737"/>
                </a:lnTo>
                <a:lnTo>
                  <a:pt x="1164297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806700" y="5157344"/>
            <a:ext cx="11645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4475" marR="233679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P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15" dirty="0">
                <a:latin typeface="Verdana"/>
                <a:cs typeface="Verdana"/>
              </a:rPr>
              <a:t>OC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5" dirty="0">
                <a:latin typeface="Verdana"/>
                <a:cs typeface="Verdana"/>
              </a:rPr>
              <a:t>SS</a:t>
            </a:r>
            <a:r>
              <a:rPr sz="800" b="1" i="1" spc="-15" dirty="0">
                <a:latin typeface="Verdana"/>
                <a:cs typeface="Verdana"/>
              </a:rPr>
              <a:t>OS </a:t>
            </a:r>
            <a:r>
              <a:rPr sz="800" b="1" i="1" spc="-10" dirty="0">
                <a:latin typeface="Verdana"/>
                <a:cs typeface="Verdana"/>
              </a:rPr>
              <a:t> FÍSICOS </a:t>
            </a:r>
            <a:r>
              <a:rPr sz="800" b="1" i="1" spc="-15" dirty="0">
                <a:latin typeface="Verdana"/>
                <a:cs typeface="Verdana"/>
              </a:rPr>
              <a:t>DE  SISTEMA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89447" y="5090161"/>
            <a:ext cx="1167383" cy="5730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93079" y="5099303"/>
            <a:ext cx="993649" cy="5852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67223" y="5067302"/>
            <a:ext cx="1161415" cy="567055"/>
          </a:xfrm>
          <a:custGeom>
            <a:avLst/>
            <a:gdLst/>
            <a:ahLst/>
            <a:cxnLst/>
            <a:rect l="l" t="t" r="r" b="b"/>
            <a:pathLst>
              <a:path w="1161415" h="567054">
                <a:moveTo>
                  <a:pt x="0" y="566737"/>
                </a:moveTo>
                <a:lnTo>
                  <a:pt x="1160856" y="566737"/>
                </a:lnTo>
                <a:lnTo>
                  <a:pt x="1160856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467223" y="5096385"/>
            <a:ext cx="11614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 marR="15621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15" dirty="0">
                <a:latin typeface="Verdana"/>
                <a:cs typeface="Verdana"/>
              </a:rPr>
              <a:t>Q</a:t>
            </a:r>
            <a:r>
              <a:rPr sz="800" b="1" i="1" spc="-10" dirty="0">
                <a:latin typeface="Verdana"/>
                <a:cs typeface="Verdana"/>
              </a:rPr>
              <a:t>UI</a:t>
            </a:r>
            <a:r>
              <a:rPr sz="800" b="1" i="1" dirty="0">
                <a:latin typeface="Verdana"/>
                <a:cs typeface="Verdana"/>
              </a:rPr>
              <a:t>TET</a:t>
            </a:r>
            <a:r>
              <a:rPr sz="800" b="1" i="1" spc="-10" dirty="0">
                <a:latin typeface="Verdana"/>
                <a:cs typeface="Verdana"/>
              </a:rPr>
              <a:t>URA </a:t>
            </a:r>
            <a:r>
              <a:rPr sz="800" b="1" i="1" spc="-5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DE       </a:t>
            </a:r>
            <a:r>
              <a:rPr sz="800" b="1" i="1" spc="-10" dirty="0">
                <a:latin typeface="Verdana"/>
                <a:cs typeface="Verdana"/>
              </a:rPr>
              <a:t>APRESENTA-  ÇÃO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18376" y="5090159"/>
            <a:ext cx="1167383" cy="5699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95159" y="5160264"/>
            <a:ext cx="844296" cy="4632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96659" y="5067300"/>
            <a:ext cx="1161415" cy="565150"/>
          </a:xfrm>
          <a:custGeom>
            <a:avLst/>
            <a:gdLst/>
            <a:ahLst/>
            <a:cxnLst/>
            <a:rect l="l" t="t" r="r" b="b"/>
            <a:pathLst>
              <a:path w="1161415" h="565150">
                <a:moveTo>
                  <a:pt x="0" y="565150"/>
                </a:moveTo>
                <a:lnTo>
                  <a:pt x="1160856" y="565150"/>
                </a:lnTo>
                <a:lnTo>
                  <a:pt x="1160856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796659" y="5156709"/>
            <a:ext cx="116141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9395" marR="232410" algn="ctr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5" dirty="0">
                <a:latin typeface="Verdana"/>
                <a:cs typeface="Verdana"/>
              </a:rPr>
              <a:t>S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0" dirty="0">
                <a:latin typeface="Verdana"/>
                <a:cs typeface="Verdana"/>
              </a:rPr>
              <a:t>RU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0" dirty="0">
                <a:latin typeface="Verdana"/>
                <a:cs typeface="Verdana"/>
              </a:rPr>
              <a:t>URA </a:t>
            </a:r>
            <a:r>
              <a:rPr sz="800" b="1" i="1" spc="-5" dirty="0">
                <a:latin typeface="Verdana"/>
                <a:cs typeface="Verdana"/>
              </a:rPr>
              <a:t> </a:t>
            </a:r>
            <a:r>
              <a:rPr sz="800" b="1" i="1" spc="-20" dirty="0">
                <a:latin typeface="Verdana"/>
                <a:cs typeface="Verdana"/>
              </a:rPr>
              <a:t>DE     </a:t>
            </a:r>
            <a:r>
              <a:rPr sz="800" b="1" i="1" spc="-10" dirty="0">
                <a:latin typeface="Verdana"/>
                <a:cs typeface="Verdana"/>
              </a:rPr>
              <a:t>CONTROLE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47305" y="5090159"/>
            <a:ext cx="1167383" cy="5699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08848" y="5160264"/>
            <a:ext cx="877824" cy="4632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25969" y="5067300"/>
            <a:ext cx="1161415" cy="565150"/>
          </a:xfrm>
          <a:custGeom>
            <a:avLst/>
            <a:gdLst/>
            <a:ahLst/>
            <a:cxnLst/>
            <a:rect l="l" t="t" r="r" b="b"/>
            <a:pathLst>
              <a:path w="1161415" h="565150">
                <a:moveTo>
                  <a:pt x="0" y="565150"/>
                </a:moveTo>
                <a:lnTo>
                  <a:pt x="1160856" y="565150"/>
                </a:lnTo>
                <a:lnTo>
                  <a:pt x="1160856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125969" y="5156709"/>
            <a:ext cx="116141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4790" marR="210185" algn="ctr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15" dirty="0">
                <a:latin typeface="Verdana"/>
                <a:cs typeface="Verdana"/>
              </a:rPr>
              <a:t>X</a:t>
            </a:r>
            <a:r>
              <a:rPr sz="800" b="1" i="1" spc="-10" dirty="0">
                <a:latin typeface="Verdana"/>
                <a:cs typeface="Verdana"/>
              </a:rPr>
              <a:t>IG</a:t>
            </a:r>
            <a:r>
              <a:rPr sz="800" b="1" i="1" dirty="0">
                <a:latin typeface="Verdana"/>
                <a:cs typeface="Verdana"/>
              </a:rPr>
              <a:t>Ê</a:t>
            </a:r>
            <a:r>
              <a:rPr sz="800" b="1" i="1" spc="-10" dirty="0">
                <a:latin typeface="Verdana"/>
                <a:cs typeface="Verdana"/>
              </a:rPr>
              <a:t>NCI</a:t>
            </a:r>
            <a:r>
              <a:rPr sz="800" b="1" i="1" spc="-5" dirty="0">
                <a:latin typeface="Verdana"/>
                <a:cs typeface="Verdana"/>
              </a:rPr>
              <a:t>AS  </a:t>
            </a:r>
            <a:r>
              <a:rPr sz="800" b="1" i="1" spc="-15" dirty="0">
                <a:latin typeface="Verdana"/>
                <a:cs typeface="Verdana"/>
              </a:rPr>
              <a:t>DO MODELO  FÍSICO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90472" y="4328159"/>
            <a:ext cx="1167384" cy="573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91640" y="4398266"/>
            <a:ext cx="795527" cy="4632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66978" y="4305365"/>
            <a:ext cx="1162685" cy="567055"/>
          </a:xfrm>
          <a:custGeom>
            <a:avLst/>
            <a:gdLst/>
            <a:ahLst/>
            <a:cxnLst/>
            <a:rect l="l" t="t" r="r" b="b"/>
            <a:pathLst>
              <a:path w="1162685" h="567054">
                <a:moveTo>
                  <a:pt x="0" y="566737"/>
                </a:moveTo>
                <a:lnTo>
                  <a:pt x="1162583" y="566737"/>
                </a:lnTo>
                <a:lnTo>
                  <a:pt x="1162583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466978" y="4394962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2255" marR="259715" indent="127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MODELO  </a:t>
            </a:r>
            <a:r>
              <a:rPr sz="800" b="1" i="1" spc="-10" dirty="0">
                <a:latin typeface="Verdana"/>
                <a:cs typeface="Verdana"/>
              </a:rPr>
              <a:t>LÓGICO</a:t>
            </a:r>
            <a:r>
              <a:rPr sz="800" b="1" i="1" spc="-60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DE  DADOS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819400" y="4328159"/>
            <a:ext cx="1167384" cy="5730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83992" y="4398266"/>
            <a:ext cx="868680" cy="4632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96414" y="4305365"/>
            <a:ext cx="1162685" cy="567055"/>
          </a:xfrm>
          <a:custGeom>
            <a:avLst/>
            <a:gdLst/>
            <a:ahLst/>
            <a:cxnLst/>
            <a:rect l="l" t="t" r="r" b="b"/>
            <a:pathLst>
              <a:path w="1162685" h="567054">
                <a:moveTo>
                  <a:pt x="0" y="566737"/>
                </a:moveTo>
                <a:lnTo>
                  <a:pt x="1162583" y="566737"/>
                </a:lnTo>
                <a:lnTo>
                  <a:pt x="1162583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796414" y="4394963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 marR="222885" indent="254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PROCESSOS  </a:t>
            </a:r>
            <a:r>
              <a:rPr sz="800" b="1" i="1" spc="-10" dirty="0">
                <a:latin typeface="Verdana"/>
                <a:cs typeface="Verdana"/>
              </a:rPr>
              <a:t>LÓGICOS</a:t>
            </a:r>
            <a:r>
              <a:rPr sz="800" b="1" i="1" spc="-45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DE  </a:t>
            </a:r>
            <a:r>
              <a:rPr sz="800" b="1" i="1" spc="-10" dirty="0">
                <a:latin typeface="Verdana"/>
                <a:cs typeface="Verdana"/>
              </a:rPr>
              <a:t>SISTEMA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48329" y="4328159"/>
            <a:ext cx="1167384" cy="573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36721" y="4398266"/>
            <a:ext cx="1024127" cy="46329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5721" y="4305365"/>
            <a:ext cx="1162685" cy="567055"/>
          </a:xfrm>
          <a:custGeom>
            <a:avLst/>
            <a:gdLst/>
            <a:ahLst/>
            <a:cxnLst/>
            <a:rect l="l" t="t" r="r" b="b"/>
            <a:pathLst>
              <a:path w="1162685" h="567054">
                <a:moveTo>
                  <a:pt x="0" y="566737"/>
                </a:moveTo>
                <a:lnTo>
                  <a:pt x="1162583" y="566737"/>
                </a:lnTo>
                <a:lnTo>
                  <a:pt x="1162583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125721" y="4394963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0495" marR="139700" indent="-381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ARQUITETURA  </a:t>
            </a:r>
            <a:r>
              <a:rPr sz="800" b="1" i="1" spc="-15" dirty="0">
                <a:latin typeface="Verdana"/>
                <a:cs typeface="Verdana"/>
              </a:rPr>
              <a:t>DE </a:t>
            </a:r>
            <a:r>
              <a:rPr sz="800" b="1" i="1" spc="-10" dirty="0">
                <a:latin typeface="Verdana"/>
                <a:cs typeface="Verdana"/>
              </a:rPr>
              <a:t>SISTEMAS  </a:t>
            </a:r>
            <a:r>
              <a:rPr sz="800" b="1" i="1" spc="-20" dirty="0">
                <a:latin typeface="Verdana"/>
                <a:cs typeface="Verdana"/>
              </a:rPr>
              <a:t>D</a:t>
            </a:r>
            <a:r>
              <a:rPr sz="800" b="1" i="1" spc="-5" dirty="0">
                <a:latin typeface="Verdana"/>
                <a:cs typeface="Verdana"/>
              </a:rPr>
              <a:t>I</a:t>
            </a:r>
            <a:r>
              <a:rPr sz="800" b="1" i="1" spc="-20" dirty="0">
                <a:latin typeface="Verdana"/>
                <a:cs typeface="Verdana"/>
              </a:rPr>
              <a:t>S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5" dirty="0">
                <a:latin typeface="Verdana"/>
                <a:cs typeface="Verdana"/>
              </a:rPr>
              <a:t>RI</a:t>
            </a:r>
            <a:r>
              <a:rPr sz="800" b="1" i="1" spc="-15" dirty="0">
                <a:latin typeface="Verdana"/>
                <a:cs typeface="Verdana"/>
              </a:rPr>
              <a:t>B</a:t>
            </a:r>
            <a:r>
              <a:rPr sz="800" b="1" i="1" spc="-5" dirty="0">
                <a:latin typeface="Verdana"/>
                <a:cs typeface="Verdana"/>
              </a:rPr>
              <a:t>UÍ</a:t>
            </a:r>
            <a:r>
              <a:rPr sz="800" b="1" i="1" spc="-20" dirty="0">
                <a:latin typeface="Verdana"/>
                <a:cs typeface="Verdana"/>
              </a:rPr>
              <a:t>D</a:t>
            </a:r>
            <a:r>
              <a:rPr sz="800" b="1" i="1" spc="-10" dirty="0">
                <a:latin typeface="Verdana"/>
                <a:cs typeface="Verdana"/>
              </a:rPr>
              <a:t>O</a:t>
            </a:r>
            <a:r>
              <a:rPr sz="800" b="1" i="1" spc="-5" dirty="0">
                <a:latin typeface="Verdana"/>
                <a:cs typeface="Verdana"/>
              </a:rPr>
              <a:t>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477255" y="4328159"/>
            <a:ext cx="1167383" cy="5730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72328" y="4459225"/>
            <a:ext cx="807720" cy="34137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53508" y="4305365"/>
            <a:ext cx="1162685" cy="567055"/>
          </a:xfrm>
          <a:custGeom>
            <a:avLst/>
            <a:gdLst/>
            <a:ahLst/>
            <a:cxnLst/>
            <a:rect l="l" t="t" r="r" b="b"/>
            <a:pathLst>
              <a:path w="1162684" h="567054">
                <a:moveTo>
                  <a:pt x="0" y="566737"/>
                </a:moveTo>
                <a:lnTo>
                  <a:pt x="1162583" y="566737"/>
                </a:lnTo>
                <a:lnTo>
                  <a:pt x="1162583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453508" y="4455923"/>
            <a:ext cx="116268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INTERFACE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b="1" i="1" spc="-10" dirty="0">
                <a:latin typeface="Verdana"/>
                <a:cs typeface="Verdana"/>
              </a:rPr>
              <a:t>HUMANA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806183" y="4325111"/>
            <a:ext cx="1167383" cy="5730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82968" y="4334257"/>
            <a:ext cx="844296" cy="58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82816" y="4303714"/>
            <a:ext cx="1162685" cy="567055"/>
          </a:xfrm>
          <a:custGeom>
            <a:avLst/>
            <a:gdLst/>
            <a:ahLst/>
            <a:cxnLst/>
            <a:rect l="l" t="t" r="r" b="b"/>
            <a:pathLst>
              <a:path w="1162684" h="567054">
                <a:moveTo>
                  <a:pt x="0" y="566737"/>
                </a:moveTo>
                <a:lnTo>
                  <a:pt x="1162583" y="566737"/>
                </a:lnTo>
                <a:lnTo>
                  <a:pt x="1162583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782816" y="4332479"/>
            <a:ext cx="11626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9395" marR="233679" algn="ctr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5" dirty="0">
                <a:latin typeface="Verdana"/>
                <a:cs typeface="Verdana"/>
              </a:rPr>
              <a:t>S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0" dirty="0">
                <a:latin typeface="Verdana"/>
                <a:cs typeface="Verdana"/>
              </a:rPr>
              <a:t>RU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0" dirty="0">
                <a:latin typeface="Verdana"/>
                <a:cs typeface="Verdana"/>
              </a:rPr>
              <a:t>URA </a:t>
            </a:r>
            <a:r>
              <a:rPr sz="800" b="1" i="1" spc="-5" dirty="0">
                <a:latin typeface="Verdana"/>
                <a:cs typeface="Verdana"/>
              </a:rPr>
              <a:t> </a:t>
            </a:r>
            <a:r>
              <a:rPr sz="800" b="1" i="1" spc="-20" dirty="0">
                <a:latin typeface="Verdana"/>
                <a:cs typeface="Verdana"/>
              </a:rPr>
              <a:t>DE     </a:t>
            </a:r>
            <a:r>
              <a:rPr sz="800" b="1" i="1" spc="-10" dirty="0">
                <a:latin typeface="Verdana"/>
                <a:cs typeface="Verdana"/>
              </a:rPr>
              <a:t>PROCESSA-  MENTO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135112" y="4325111"/>
            <a:ext cx="1167383" cy="5730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90560" y="4395217"/>
            <a:ext cx="886968" cy="4632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2253" y="4303714"/>
            <a:ext cx="1162685" cy="567055"/>
          </a:xfrm>
          <a:custGeom>
            <a:avLst/>
            <a:gdLst/>
            <a:ahLst/>
            <a:cxnLst/>
            <a:rect l="l" t="t" r="r" b="b"/>
            <a:pathLst>
              <a:path w="1162684" h="567054">
                <a:moveTo>
                  <a:pt x="0" y="566737"/>
                </a:moveTo>
                <a:lnTo>
                  <a:pt x="1162583" y="566737"/>
                </a:lnTo>
                <a:lnTo>
                  <a:pt x="1162583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112253" y="4393440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8440" marR="210820" indent="127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REGRAS </a:t>
            </a:r>
            <a:r>
              <a:rPr sz="800" b="1" i="1" spc="-15" dirty="0">
                <a:latin typeface="Verdana"/>
                <a:cs typeface="Verdana"/>
              </a:rPr>
              <a:t>DE  </a:t>
            </a:r>
            <a:r>
              <a:rPr sz="800" b="1" i="1" spc="-10" dirty="0">
                <a:latin typeface="Verdana"/>
                <a:cs typeface="Verdana"/>
              </a:rPr>
              <a:t>SISTEMAS  </a:t>
            </a:r>
            <a:r>
              <a:rPr sz="800" b="1" i="1" spc="-15" dirty="0">
                <a:latin typeface="Verdana"/>
                <a:cs typeface="Verdana"/>
              </a:rPr>
              <a:t>DE</a:t>
            </a:r>
            <a:r>
              <a:rPr sz="800" b="1" i="1" spc="-50" dirty="0">
                <a:latin typeface="Verdana"/>
                <a:cs typeface="Verdana"/>
              </a:rPr>
              <a:t> </a:t>
            </a: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99617" y="2042160"/>
            <a:ext cx="1170432" cy="5730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64207" y="2112264"/>
            <a:ext cx="871728" cy="4632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77263" y="2020889"/>
            <a:ext cx="1164590" cy="567055"/>
          </a:xfrm>
          <a:custGeom>
            <a:avLst/>
            <a:gdLst/>
            <a:ahLst/>
            <a:cxnLst/>
            <a:rect l="l" t="t" r="r" b="b"/>
            <a:pathLst>
              <a:path w="1164589" h="567055">
                <a:moveTo>
                  <a:pt x="0" y="566737"/>
                </a:moveTo>
                <a:lnTo>
                  <a:pt x="1164297" y="566737"/>
                </a:lnTo>
                <a:lnTo>
                  <a:pt x="1164297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477263" y="2109598"/>
            <a:ext cx="11645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 marR="219075" algn="ctr">
              <a:lnSpc>
                <a:spcPct val="100000"/>
              </a:lnSpc>
              <a:spcBef>
                <a:spcPts val="90"/>
              </a:spcBef>
            </a:pPr>
            <a:r>
              <a:rPr sz="800" b="1" i="1" spc="-20" dirty="0">
                <a:latin typeface="Verdana"/>
                <a:cs typeface="Verdana"/>
              </a:rPr>
              <a:t>D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5" dirty="0">
                <a:latin typeface="Verdana"/>
                <a:cs typeface="Verdana"/>
              </a:rPr>
              <a:t>F</a:t>
            </a:r>
            <a:r>
              <a:rPr sz="800" b="1" i="1" spc="-10" dirty="0">
                <a:latin typeface="Verdana"/>
                <a:cs typeface="Verdana"/>
              </a:rPr>
              <a:t>INIÇ</a:t>
            </a:r>
            <a:r>
              <a:rPr sz="800" b="1" i="1" spc="-15" dirty="0">
                <a:latin typeface="Verdana"/>
                <a:cs typeface="Verdana"/>
              </a:rPr>
              <a:t>Õ</a:t>
            </a:r>
            <a:r>
              <a:rPr sz="800" b="1" i="1" spc="-5" dirty="0">
                <a:latin typeface="Verdana"/>
                <a:cs typeface="Verdana"/>
              </a:rPr>
              <a:t>ES  </a:t>
            </a:r>
            <a:r>
              <a:rPr sz="800" b="1" i="1" spc="-10" dirty="0">
                <a:latin typeface="Verdana"/>
                <a:cs typeface="Verdana"/>
              </a:rPr>
              <a:t>PARA O  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828545" y="2042160"/>
            <a:ext cx="1170432" cy="5730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87040" y="2173225"/>
            <a:ext cx="886967" cy="3413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06700" y="2020889"/>
            <a:ext cx="1164590" cy="567055"/>
          </a:xfrm>
          <a:custGeom>
            <a:avLst/>
            <a:gdLst/>
            <a:ahLst/>
            <a:cxnLst/>
            <a:rect l="l" t="t" r="r" b="b"/>
            <a:pathLst>
              <a:path w="1164589" h="567055">
                <a:moveTo>
                  <a:pt x="0" y="566737"/>
                </a:moveTo>
                <a:lnTo>
                  <a:pt x="1164297" y="566737"/>
                </a:lnTo>
                <a:lnTo>
                  <a:pt x="1164297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806700" y="2170558"/>
            <a:ext cx="116459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0345" marR="210820" indent="97155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FUNÇÕES  </a:t>
            </a:r>
            <a:r>
              <a:rPr sz="800" b="1" i="1" spc="-15" dirty="0">
                <a:latin typeface="Verdana"/>
                <a:cs typeface="Verdana"/>
              </a:rPr>
              <a:t>DE</a:t>
            </a:r>
            <a:r>
              <a:rPr sz="800" b="1" i="1" spc="-45" dirty="0">
                <a:latin typeface="Verdana"/>
                <a:cs typeface="Verdana"/>
              </a:rPr>
              <a:t> </a:t>
            </a: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157472" y="2042160"/>
            <a:ext cx="1170431" cy="57302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49497" y="2173225"/>
            <a:ext cx="816863" cy="3413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36135" y="2020889"/>
            <a:ext cx="1164590" cy="567055"/>
          </a:xfrm>
          <a:custGeom>
            <a:avLst/>
            <a:gdLst/>
            <a:ahLst/>
            <a:cxnLst/>
            <a:rect l="l" t="t" r="r" b="b"/>
            <a:pathLst>
              <a:path w="1164589" h="567055">
                <a:moveTo>
                  <a:pt x="0" y="566737"/>
                </a:moveTo>
                <a:lnTo>
                  <a:pt x="1164297" y="566737"/>
                </a:lnTo>
                <a:lnTo>
                  <a:pt x="1164297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136135" y="2170557"/>
            <a:ext cx="116459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9240" marR="262255" indent="-15240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LOCAIS </a:t>
            </a:r>
            <a:r>
              <a:rPr sz="800" b="1" i="1" spc="-15" dirty="0">
                <a:latin typeface="Verdana"/>
                <a:cs typeface="Verdana"/>
              </a:rPr>
              <a:t>DE  O</a:t>
            </a:r>
            <a:r>
              <a:rPr sz="800" b="1" i="1" spc="-20" dirty="0">
                <a:latin typeface="Verdana"/>
                <a:cs typeface="Verdana"/>
              </a:rPr>
              <a:t>P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10" dirty="0">
                <a:latin typeface="Verdana"/>
                <a:cs typeface="Verdana"/>
              </a:rPr>
              <a:t>Ç</a:t>
            </a:r>
            <a:r>
              <a:rPr sz="800" b="1" i="1" spc="-5" dirty="0">
                <a:latin typeface="Verdana"/>
                <a:cs typeface="Verdana"/>
              </a:rPr>
              <a:t>Ã</a:t>
            </a:r>
            <a:r>
              <a:rPr sz="800" b="1" i="1" spc="-10" dirty="0">
                <a:latin typeface="Verdana"/>
                <a:cs typeface="Verdana"/>
              </a:rPr>
              <a:t>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489447" y="2042160"/>
            <a:ext cx="1167383" cy="57302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75377" y="2112264"/>
            <a:ext cx="826008" cy="46329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467223" y="2020889"/>
            <a:ext cx="1161415" cy="567055"/>
          </a:xfrm>
          <a:custGeom>
            <a:avLst/>
            <a:gdLst/>
            <a:ahLst/>
            <a:cxnLst/>
            <a:rect l="l" t="t" r="r" b="b"/>
            <a:pathLst>
              <a:path w="1161415" h="567055">
                <a:moveTo>
                  <a:pt x="0" y="566737"/>
                </a:moveTo>
                <a:lnTo>
                  <a:pt x="1160856" y="566737"/>
                </a:lnTo>
                <a:lnTo>
                  <a:pt x="1160856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5467223" y="2109599"/>
            <a:ext cx="116141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8285" marR="240029" indent="127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LISTA </a:t>
            </a:r>
            <a:r>
              <a:rPr sz="800" b="1" i="1" spc="-15" dirty="0">
                <a:latin typeface="Verdana"/>
                <a:cs typeface="Verdana"/>
              </a:rPr>
              <a:t>DE  O</a:t>
            </a:r>
            <a:r>
              <a:rPr sz="800" b="1" i="1" spc="-10" dirty="0">
                <a:latin typeface="Verdana"/>
                <a:cs typeface="Verdana"/>
              </a:rPr>
              <a:t>RG</a:t>
            </a: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10" dirty="0">
                <a:latin typeface="Verdana"/>
                <a:cs typeface="Verdana"/>
              </a:rPr>
              <a:t>NIZ</a:t>
            </a:r>
            <a:r>
              <a:rPr sz="800" b="1" i="1" spc="0" dirty="0">
                <a:latin typeface="Verdana"/>
                <a:cs typeface="Verdana"/>
              </a:rPr>
              <a:t>A</a:t>
            </a:r>
            <a:r>
              <a:rPr sz="800" b="1" i="1" spc="-5" dirty="0">
                <a:latin typeface="Verdana"/>
                <a:cs typeface="Verdana"/>
              </a:rPr>
              <a:t>-  </a:t>
            </a:r>
            <a:r>
              <a:rPr sz="800" b="1" i="1" spc="-10" dirty="0">
                <a:latin typeface="Verdana"/>
                <a:cs typeface="Verdana"/>
              </a:rPr>
              <a:t>ÇÕES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818376" y="2042160"/>
            <a:ext cx="1167383" cy="57302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79919" y="2112264"/>
            <a:ext cx="877824" cy="46329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796659" y="2020889"/>
            <a:ext cx="1161415" cy="567055"/>
          </a:xfrm>
          <a:custGeom>
            <a:avLst/>
            <a:gdLst/>
            <a:ahLst/>
            <a:cxnLst/>
            <a:rect l="l" t="t" r="r" b="b"/>
            <a:pathLst>
              <a:path w="1161415" h="567055">
                <a:moveTo>
                  <a:pt x="0" y="566737"/>
                </a:moveTo>
                <a:lnTo>
                  <a:pt x="1160856" y="566737"/>
                </a:lnTo>
                <a:lnTo>
                  <a:pt x="1160856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796659" y="2109599"/>
            <a:ext cx="116141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4154" marR="213995" indent="254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P</a:t>
            </a:r>
            <a:r>
              <a:rPr sz="800" b="1" i="1" spc="-10" dirty="0">
                <a:latin typeface="Verdana"/>
                <a:cs typeface="Verdana"/>
              </a:rPr>
              <a:t>RINCI</a:t>
            </a:r>
            <a:r>
              <a:rPr sz="800" b="1" i="1" spc="-15" dirty="0">
                <a:latin typeface="Verdana"/>
                <a:cs typeface="Verdana"/>
              </a:rPr>
              <a:t>P</a:t>
            </a:r>
            <a:r>
              <a:rPr sz="800" b="1" i="1" spc="-5" dirty="0">
                <a:latin typeface="Verdana"/>
                <a:cs typeface="Verdana"/>
              </a:rPr>
              <a:t>AIS  </a:t>
            </a:r>
            <a:r>
              <a:rPr sz="800" b="1" i="1" spc="-10" dirty="0">
                <a:latin typeface="Verdana"/>
                <a:cs typeface="Verdana"/>
              </a:rPr>
              <a:t>EVENTOS</a:t>
            </a:r>
            <a:r>
              <a:rPr sz="800" b="1" i="1" spc="-45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DE  </a:t>
            </a: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147305" y="2042160"/>
            <a:ext cx="1167383" cy="57302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69224" y="2112264"/>
            <a:ext cx="957072" cy="46329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25969" y="2020889"/>
            <a:ext cx="1161415" cy="567055"/>
          </a:xfrm>
          <a:custGeom>
            <a:avLst/>
            <a:gdLst/>
            <a:ahLst/>
            <a:cxnLst/>
            <a:rect l="l" t="t" r="r" b="b"/>
            <a:pathLst>
              <a:path w="1161415" h="567055">
                <a:moveTo>
                  <a:pt x="0" y="566737"/>
                </a:moveTo>
                <a:lnTo>
                  <a:pt x="1160856" y="566737"/>
                </a:lnTo>
                <a:lnTo>
                  <a:pt x="1160856" y="0"/>
                </a:lnTo>
                <a:lnTo>
                  <a:pt x="0" y="0"/>
                </a:lnTo>
                <a:lnTo>
                  <a:pt x="0" y="56673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125969" y="2109598"/>
            <a:ext cx="116141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5420" marR="170815" indent="-5715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latin typeface="Verdana"/>
                <a:cs typeface="Verdana"/>
              </a:rPr>
              <a:t>METAS E  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25" dirty="0">
                <a:latin typeface="Verdana"/>
                <a:cs typeface="Verdana"/>
              </a:rPr>
              <a:t>S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0" dirty="0">
                <a:latin typeface="Verdana"/>
                <a:cs typeface="Verdana"/>
              </a:rPr>
              <a:t>R</a:t>
            </a: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dirty="0">
                <a:latin typeface="Verdana"/>
                <a:cs typeface="Verdana"/>
              </a:rPr>
              <a:t>TÉ</a:t>
            </a:r>
            <a:r>
              <a:rPr sz="800" b="1" i="1" spc="-10" dirty="0">
                <a:latin typeface="Verdana"/>
                <a:cs typeface="Verdana"/>
              </a:rPr>
              <a:t>GI</a:t>
            </a:r>
            <a:r>
              <a:rPr sz="800" b="1" i="1" spc="-5" dirty="0">
                <a:latin typeface="Verdana"/>
                <a:cs typeface="Verdana"/>
              </a:rPr>
              <a:t>AS  </a:t>
            </a:r>
            <a:r>
              <a:rPr sz="800" b="1" i="1" spc="-15" dirty="0">
                <a:latin typeface="Verdana"/>
                <a:cs typeface="Verdana"/>
              </a:rPr>
              <a:t>DE</a:t>
            </a:r>
            <a:r>
              <a:rPr sz="800" b="1" i="1" spc="-20" dirty="0">
                <a:latin typeface="Verdana"/>
                <a:cs typeface="Verdana"/>
              </a:rPr>
              <a:t> </a:t>
            </a: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508761" y="1246632"/>
            <a:ext cx="1167384" cy="6096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47089" y="1395985"/>
            <a:ext cx="521207" cy="3413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85900" y="1225550"/>
            <a:ext cx="1162584" cy="60325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485900" y="1393014"/>
            <a:ext cx="11626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O</a:t>
            </a:r>
            <a:r>
              <a:rPr sz="800" b="1" i="1" spc="-80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QUE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Dados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819400" y="1246632"/>
            <a:ext cx="1167384" cy="6096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136392" y="1395985"/>
            <a:ext cx="566928" cy="3413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96414" y="1225550"/>
            <a:ext cx="1162584" cy="60325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796414" y="1393014"/>
            <a:ext cx="11626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COMO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Função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148329" y="1246632"/>
            <a:ext cx="1167384" cy="6096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504944" y="1395985"/>
            <a:ext cx="484631" cy="34137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25721" y="1225550"/>
            <a:ext cx="1162584" cy="60325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4125721" y="1393014"/>
            <a:ext cx="11626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ONDE</a:t>
            </a:r>
            <a:endParaRPr sz="8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Rede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477255" y="1246632"/>
            <a:ext cx="1167383" cy="60960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6816" y="1395985"/>
            <a:ext cx="621791" cy="3413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3507" y="1225550"/>
            <a:ext cx="1162584" cy="60325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453508" y="1393014"/>
            <a:ext cx="11626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QUEM</a:t>
            </a:r>
            <a:endParaRPr sz="80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Pessoas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806183" y="1246632"/>
            <a:ext cx="1167383" cy="60960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74407" y="1395985"/>
            <a:ext cx="661416" cy="3413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782816" y="1224025"/>
            <a:ext cx="1162584" cy="6032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6782816" y="1391540"/>
            <a:ext cx="116268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QUANDO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Tempo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8135112" y="1246632"/>
            <a:ext cx="1167383" cy="60960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369808" y="1395985"/>
            <a:ext cx="731520" cy="3413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112252" y="1224025"/>
            <a:ext cx="1162584" cy="60325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8112253" y="1391540"/>
            <a:ext cx="116268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POR</a:t>
            </a:r>
            <a:r>
              <a:rPr sz="800" b="1" i="1" spc="0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QUE</a:t>
            </a:r>
            <a:endParaRPr sz="80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</a:pP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Motivação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15823" y="5852161"/>
            <a:ext cx="1225296" cy="56083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6889" y="5916169"/>
            <a:ext cx="1002791" cy="46329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4590" y="5830889"/>
            <a:ext cx="1219327" cy="55403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271678" y="5915052"/>
            <a:ext cx="86614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R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epre</a:t>
            </a:r>
            <a:r>
              <a:rPr sz="800" b="1" i="1" spc="0" dirty="0">
                <a:solidFill>
                  <a:srgbClr val="FFFF00"/>
                </a:solidFill>
                <a:latin typeface="Verdana"/>
                <a:cs typeface="Verdana"/>
              </a:rPr>
              <a:t>s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e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n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ta</a:t>
            </a:r>
            <a:r>
              <a:rPr sz="800" b="1" i="1" spc="-20" dirty="0">
                <a:solidFill>
                  <a:srgbClr val="FFFF00"/>
                </a:solidFill>
                <a:latin typeface="Verdana"/>
                <a:cs typeface="Verdana"/>
              </a:rPr>
              <a:t>ç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ão 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Detalhada  (REALIZADO)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15823" y="5105400"/>
            <a:ext cx="1225296" cy="56083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9664" y="5169408"/>
            <a:ext cx="774192" cy="46329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590" y="5083177"/>
            <a:ext cx="1219327" cy="55562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384455" y="5167631"/>
            <a:ext cx="63817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5240" algn="just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Modelo de  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ec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n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o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l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o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gi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a 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(FÍSICO)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103631" y="4343400"/>
            <a:ext cx="1225296" cy="56083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62711" y="4407410"/>
            <a:ext cx="743712" cy="46329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2551" y="4321177"/>
            <a:ext cx="1219327" cy="55562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387807" y="4405378"/>
            <a:ext cx="60896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Modelo</a:t>
            </a:r>
            <a:r>
              <a:rPr sz="800" b="1" i="1" spc="-25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de 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Sistema  (LÓGICO)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15823" y="2060448"/>
            <a:ext cx="1225296" cy="55778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4800" y="2182369"/>
            <a:ext cx="886968" cy="34137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4590" y="2036764"/>
            <a:ext cx="1219327" cy="55403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329590" y="2180083"/>
            <a:ext cx="75057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Escopo  (C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ON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TE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X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37160" y="2859023"/>
            <a:ext cx="1225296" cy="55778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2128" y="2919983"/>
            <a:ext cx="1008888" cy="46329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5226" y="2835213"/>
            <a:ext cx="1219327" cy="55403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289357" y="2917952"/>
            <a:ext cx="87185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Modelo de 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Negócio  (C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ON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C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E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I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U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A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L)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1520953" y="2843783"/>
            <a:ext cx="1170432" cy="56997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670306" y="2913888"/>
            <a:ext cx="899159" cy="46329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499616" y="2821051"/>
            <a:ext cx="1162685" cy="565150"/>
          </a:xfrm>
          <a:custGeom>
            <a:avLst/>
            <a:gdLst/>
            <a:ahLst/>
            <a:cxnLst/>
            <a:rect l="l" t="t" r="r" b="b"/>
            <a:pathLst>
              <a:path w="1162685" h="565150">
                <a:moveTo>
                  <a:pt x="0" y="565150"/>
                </a:moveTo>
                <a:lnTo>
                  <a:pt x="1162583" y="565150"/>
                </a:lnTo>
                <a:lnTo>
                  <a:pt x="1162583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1499616" y="2909444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207010" indent="635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MODELO  </a:t>
            </a:r>
            <a:r>
              <a:rPr sz="800" b="1" i="1" spc="-10" dirty="0">
                <a:latin typeface="Verdana"/>
                <a:cs typeface="Verdana"/>
              </a:rPr>
              <a:t>C</a:t>
            </a:r>
            <a:r>
              <a:rPr sz="800" b="1" i="1" spc="-15" dirty="0">
                <a:latin typeface="Verdana"/>
                <a:cs typeface="Verdana"/>
              </a:rPr>
              <a:t>ON</a:t>
            </a:r>
            <a:r>
              <a:rPr sz="800" b="1" i="1" spc="-10" dirty="0">
                <a:latin typeface="Verdana"/>
                <a:cs typeface="Verdana"/>
              </a:rPr>
              <a:t>C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5" dirty="0">
                <a:latin typeface="Verdana"/>
                <a:cs typeface="Verdana"/>
              </a:rPr>
              <a:t>I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0" dirty="0">
                <a:latin typeface="Verdana"/>
                <a:cs typeface="Verdana"/>
              </a:rPr>
              <a:t>U</a:t>
            </a:r>
            <a:r>
              <a:rPr sz="800" b="1" i="1" spc="-5" dirty="0">
                <a:latin typeface="Verdana"/>
                <a:cs typeface="Verdana"/>
              </a:rPr>
              <a:t>AL  </a:t>
            </a:r>
            <a:r>
              <a:rPr sz="800" b="1" i="1" spc="-15" dirty="0">
                <a:latin typeface="Verdana"/>
                <a:cs typeface="Verdana"/>
              </a:rPr>
              <a:t>DE</a:t>
            </a:r>
            <a:r>
              <a:rPr sz="800" b="1" i="1" spc="-5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DADOS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2852927" y="2843783"/>
            <a:ext cx="1167384" cy="56997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005327" y="2913888"/>
            <a:ext cx="886968" cy="46329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829052" y="2821051"/>
            <a:ext cx="1162685" cy="565150"/>
          </a:xfrm>
          <a:custGeom>
            <a:avLst/>
            <a:gdLst/>
            <a:ahLst/>
            <a:cxnLst/>
            <a:rect l="l" t="t" r="r" b="b"/>
            <a:pathLst>
              <a:path w="1162685" h="565150">
                <a:moveTo>
                  <a:pt x="0" y="565150"/>
                </a:moveTo>
                <a:lnTo>
                  <a:pt x="1162583" y="565150"/>
                </a:lnTo>
                <a:lnTo>
                  <a:pt x="1162583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2829052" y="2909445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7170" marR="212090" indent="27305" algn="just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MODELO DE  PROCESSOS  DE</a:t>
            </a:r>
            <a:r>
              <a:rPr sz="800" b="1" i="1" spc="-45" dirty="0">
                <a:latin typeface="Verdana"/>
                <a:cs typeface="Verdana"/>
              </a:rPr>
              <a:t> </a:t>
            </a: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4181856" y="2843783"/>
            <a:ext cx="1167384" cy="56997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364736" y="2913888"/>
            <a:ext cx="835151" cy="46329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158489" y="2821051"/>
            <a:ext cx="1162685" cy="565150"/>
          </a:xfrm>
          <a:custGeom>
            <a:avLst/>
            <a:gdLst/>
            <a:ahLst/>
            <a:cxnLst/>
            <a:rect l="l" t="t" r="r" b="b"/>
            <a:pathLst>
              <a:path w="1162685" h="565150">
                <a:moveTo>
                  <a:pt x="0" y="565150"/>
                </a:moveTo>
                <a:lnTo>
                  <a:pt x="1162583" y="565150"/>
                </a:lnTo>
                <a:lnTo>
                  <a:pt x="1162583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4158489" y="2909445"/>
            <a:ext cx="116268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5110" marR="274955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L</a:t>
            </a:r>
            <a:r>
              <a:rPr sz="800" b="1" i="1" spc="-10" dirty="0">
                <a:latin typeface="Verdana"/>
                <a:cs typeface="Verdana"/>
              </a:rPr>
              <a:t>O</a:t>
            </a:r>
            <a:r>
              <a:rPr sz="800" b="1" i="1" spc="-5" dirty="0">
                <a:latin typeface="Verdana"/>
                <a:cs typeface="Verdana"/>
              </a:rPr>
              <a:t>GÍ</a:t>
            </a:r>
            <a:r>
              <a:rPr sz="800" b="1" i="1" spc="-20" dirty="0">
                <a:latin typeface="Verdana"/>
                <a:cs typeface="Verdana"/>
              </a:rPr>
              <a:t>S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5" dirty="0">
                <a:latin typeface="Verdana"/>
                <a:cs typeface="Verdana"/>
              </a:rPr>
              <a:t>ICA  </a:t>
            </a:r>
            <a:r>
              <a:rPr sz="800" b="1" i="1" spc="-20" dirty="0">
                <a:latin typeface="Verdana"/>
                <a:cs typeface="Verdana"/>
              </a:rPr>
              <a:t>DO    </a:t>
            </a: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5507736" y="2843783"/>
            <a:ext cx="1170432" cy="56997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693665" y="2913888"/>
            <a:ext cx="826008" cy="46329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486146" y="2821051"/>
            <a:ext cx="1162685" cy="565150"/>
          </a:xfrm>
          <a:custGeom>
            <a:avLst/>
            <a:gdLst/>
            <a:ahLst/>
            <a:cxnLst/>
            <a:rect l="l" t="t" r="r" b="b"/>
            <a:pathLst>
              <a:path w="1162684" h="565150">
                <a:moveTo>
                  <a:pt x="0" y="565150"/>
                </a:moveTo>
                <a:lnTo>
                  <a:pt x="1162583" y="565150"/>
                </a:lnTo>
                <a:lnTo>
                  <a:pt x="1162583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5486146" y="2909444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8285" marR="241935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latin typeface="Verdana"/>
                <a:cs typeface="Verdana"/>
              </a:rPr>
              <a:t>MODELO  O</a:t>
            </a:r>
            <a:r>
              <a:rPr sz="800" b="1" i="1" spc="-10" dirty="0">
                <a:latin typeface="Verdana"/>
                <a:cs typeface="Verdana"/>
              </a:rPr>
              <a:t>RG</a:t>
            </a:r>
            <a:r>
              <a:rPr sz="800" b="1" i="1" spc="-5" dirty="0">
                <a:latin typeface="Verdana"/>
                <a:cs typeface="Verdana"/>
              </a:rPr>
              <a:t>A</a:t>
            </a:r>
            <a:r>
              <a:rPr sz="800" b="1" i="1" spc="-10" dirty="0">
                <a:latin typeface="Verdana"/>
                <a:cs typeface="Verdana"/>
              </a:rPr>
              <a:t>NIZ</a:t>
            </a:r>
            <a:r>
              <a:rPr sz="800" b="1" i="1" dirty="0">
                <a:latin typeface="Verdana"/>
                <a:cs typeface="Verdana"/>
              </a:rPr>
              <a:t>A</a:t>
            </a:r>
            <a:r>
              <a:rPr sz="800" b="1" i="1" spc="-5" dirty="0">
                <a:latin typeface="Verdana"/>
                <a:cs typeface="Verdana"/>
              </a:rPr>
              <a:t>-  </a:t>
            </a:r>
            <a:r>
              <a:rPr sz="800" b="1" i="1" spc="-10" dirty="0">
                <a:latin typeface="Verdana"/>
                <a:cs typeface="Verdana"/>
              </a:rPr>
              <a:t>CIONAL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836664" y="2840735"/>
            <a:ext cx="1170431" cy="57302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086600" y="2910839"/>
            <a:ext cx="697992" cy="46329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815582" y="2819400"/>
            <a:ext cx="1162685" cy="565150"/>
          </a:xfrm>
          <a:custGeom>
            <a:avLst/>
            <a:gdLst/>
            <a:ahLst/>
            <a:cxnLst/>
            <a:rect l="l" t="t" r="r" b="b"/>
            <a:pathLst>
              <a:path w="1162684" h="565150">
                <a:moveTo>
                  <a:pt x="0" y="565150"/>
                </a:moveTo>
                <a:lnTo>
                  <a:pt x="1162583" y="565150"/>
                </a:lnTo>
                <a:lnTo>
                  <a:pt x="1162583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6815582" y="2907538"/>
            <a:ext cx="11626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marR="305435" indent="4445" algn="ctr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15" dirty="0">
                <a:latin typeface="Verdana"/>
                <a:cs typeface="Verdana"/>
              </a:rPr>
              <a:t>V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10" dirty="0">
                <a:latin typeface="Verdana"/>
                <a:cs typeface="Verdana"/>
              </a:rPr>
              <a:t>N</a:t>
            </a:r>
            <a:r>
              <a:rPr sz="800" b="1" i="1" dirty="0">
                <a:latin typeface="Verdana"/>
                <a:cs typeface="Verdana"/>
              </a:rPr>
              <a:t>T</a:t>
            </a:r>
            <a:r>
              <a:rPr sz="800" b="1" i="1" spc="-15" dirty="0">
                <a:latin typeface="Verdana"/>
                <a:cs typeface="Verdana"/>
              </a:rPr>
              <a:t>OS </a:t>
            </a:r>
            <a:r>
              <a:rPr sz="800" b="1" i="1" spc="-10" dirty="0">
                <a:latin typeface="Verdana"/>
                <a:cs typeface="Verdana"/>
              </a:rPr>
              <a:t> </a:t>
            </a:r>
            <a:r>
              <a:rPr sz="800" b="1" i="1" spc="-20" dirty="0">
                <a:latin typeface="Verdana"/>
                <a:cs typeface="Verdana"/>
              </a:rPr>
              <a:t>DE   </a:t>
            </a:r>
            <a:r>
              <a:rPr sz="800" b="1" i="1" spc="-10" dirty="0">
                <a:latin typeface="Verdana"/>
                <a:cs typeface="Verdana"/>
              </a:rPr>
              <a:t>N</a:t>
            </a:r>
            <a:r>
              <a:rPr sz="800" b="1" i="1" dirty="0">
                <a:latin typeface="Verdana"/>
                <a:cs typeface="Verdana"/>
              </a:rPr>
              <a:t>E</a:t>
            </a:r>
            <a:r>
              <a:rPr sz="800" b="1" i="1" spc="-10" dirty="0">
                <a:latin typeface="Verdana"/>
                <a:cs typeface="Verdana"/>
              </a:rPr>
              <a:t>G</a:t>
            </a:r>
            <a:r>
              <a:rPr sz="800" b="1" i="1" spc="-15" dirty="0">
                <a:latin typeface="Verdana"/>
                <a:cs typeface="Verdana"/>
              </a:rPr>
              <a:t>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8168641" y="2840735"/>
            <a:ext cx="1167383" cy="57302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397240" y="2971802"/>
            <a:ext cx="740664" cy="34137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144891" y="2819400"/>
            <a:ext cx="1162685" cy="565150"/>
          </a:xfrm>
          <a:custGeom>
            <a:avLst/>
            <a:gdLst/>
            <a:ahLst/>
            <a:cxnLst/>
            <a:rect l="l" t="t" r="r" b="b"/>
            <a:pathLst>
              <a:path w="1162684" h="565150">
                <a:moveTo>
                  <a:pt x="0" y="565150"/>
                </a:moveTo>
                <a:lnTo>
                  <a:pt x="1162583" y="565150"/>
                </a:lnTo>
                <a:lnTo>
                  <a:pt x="1162583" y="0"/>
                </a:lnTo>
                <a:lnTo>
                  <a:pt x="0" y="0"/>
                </a:lnTo>
                <a:lnTo>
                  <a:pt x="0" y="5651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8144891" y="2968576"/>
            <a:ext cx="11626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95"/>
              </a:spcBef>
            </a:pPr>
            <a:r>
              <a:rPr sz="800" b="1" i="1" spc="-10" dirty="0">
                <a:latin typeface="Verdana"/>
                <a:cs typeface="Verdana"/>
              </a:rPr>
              <a:t>PLANO</a:t>
            </a:r>
            <a:r>
              <a:rPr sz="800" b="1" i="1" spc="-50" dirty="0">
                <a:latin typeface="Verdana"/>
                <a:cs typeface="Verdana"/>
              </a:rPr>
              <a:t> </a:t>
            </a:r>
            <a:r>
              <a:rPr sz="800" b="1" i="1" spc="-15" dirty="0">
                <a:latin typeface="Verdana"/>
                <a:cs typeface="Verdana"/>
              </a:rPr>
              <a:t>DE</a:t>
            </a:r>
            <a:endParaRPr sz="800">
              <a:latin typeface="Verdana"/>
              <a:cs typeface="Verdana"/>
            </a:endParaRPr>
          </a:p>
          <a:p>
            <a:pPr marL="313055">
              <a:lnSpc>
                <a:spcPct val="100000"/>
              </a:lnSpc>
            </a:pPr>
            <a:r>
              <a:rPr sz="800" b="1" i="1" spc="-10" dirty="0">
                <a:latin typeface="Verdana"/>
                <a:cs typeface="Verdana"/>
              </a:rPr>
              <a:t>NEGÓCIO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9515856" y="2791967"/>
            <a:ext cx="356616" cy="366369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558529" y="3822191"/>
            <a:ext cx="310896" cy="1642872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493252" y="2768600"/>
            <a:ext cx="351155" cy="3657600"/>
          </a:xfrm>
          <a:custGeom>
            <a:avLst/>
            <a:gdLst/>
            <a:ahLst/>
            <a:cxnLst/>
            <a:rect l="l" t="t" r="r" b="b"/>
            <a:pathLst>
              <a:path w="351154" h="3657600">
                <a:moveTo>
                  <a:pt x="0" y="3657600"/>
                </a:moveTo>
                <a:lnTo>
                  <a:pt x="350837" y="3657600"/>
                </a:lnTo>
                <a:lnTo>
                  <a:pt x="350837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996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9611996" y="3821429"/>
            <a:ext cx="11683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i="1" spc="0" dirty="0">
                <a:solidFill>
                  <a:srgbClr val="FFFFFF"/>
                </a:solidFill>
                <a:latin typeface="Verdana"/>
                <a:cs typeface="Verdana"/>
              </a:rPr>
              <a:t>*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9602852" y="4126231"/>
            <a:ext cx="13462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890" algn="just">
              <a:lnSpc>
                <a:spcPct val="100000"/>
              </a:lnSpc>
              <a:spcBef>
                <a:spcPts val="105"/>
              </a:spcBef>
            </a:pPr>
            <a:r>
              <a:rPr sz="1000" b="1" i="1" dirty="0">
                <a:solidFill>
                  <a:srgbClr val="FFFFFF"/>
                </a:solidFill>
                <a:latin typeface="Verdana"/>
                <a:cs typeface="Verdana"/>
              </a:rPr>
              <a:t>P  R  O  J  </a:t>
            </a:r>
            <a:r>
              <a:rPr sz="1000" b="1" i="1" spc="0" dirty="0">
                <a:solidFill>
                  <a:srgbClr val="FFFFFF"/>
                </a:solidFill>
                <a:latin typeface="Verdana"/>
                <a:cs typeface="Verdana"/>
              </a:rPr>
              <a:t>E  T  </a:t>
            </a:r>
            <a:r>
              <a:rPr sz="1000" b="1" i="1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1000" b="1" i="1" spc="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366" y="331675"/>
            <a:ext cx="901255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1: Identificar Partes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8180070" cy="4522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as </a:t>
            </a:r>
            <a:r>
              <a:rPr sz="2400" spc="-5" dirty="0">
                <a:latin typeface="Arial"/>
                <a:cs typeface="Arial"/>
              </a:rPr>
              <a:t>principais </a:t>
            </a:r>
            <a:r>
              <a:rPr sz="2400" dirty="0">
                <a:latin typeface="Arial"/>
                <a:cs typeface="Arial"/>
              </a:rPr>
              <a:t>partes interessadas da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corporativa.</a:t>
            </a:r>
            <a:endParaRPr sz="2400">
              <a:latin typeface="Arial"/>
              <a:cs typeface="Arial"/>
            </a:endParaRPr>
          </a:p>
          <a:p>
            <a:pPr marL="356870" marR="53149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Olhar </a:t>
            </a:r>
            <a:r>
              <a:rPr sz="2400" spc="-5" dirty="0">
                <a:latin typeface="Arial"/>
                <a:cs typeface="Arial"/>
              </a:rPr>
              <a:t>para quem </a:t>
            </a:r>
            <a:r>
              <a:rPr sz="2400" dirty="0">
                <a:latin typeface="Arial"/>
                <a:cs typeface="Arial"/>
              </a:rPr>
              <a:t>é afetado pelo projeto de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  corporativa: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ganha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quem </a:t>
            </a:r>
            <a:r>
              <a:rPr sz="2000" spc="-10" dirty="0">
                <a:latin typeface="Arial"/>
                <a:cs typeface="Arial"/>
              </a:rPr>
              <a:t>perde com </a:t>
            </a:r>
            <a:r>
              <a:rPr sz="2000" spc="-5" dirty="0">
                <a:latin typeface="Arial"/>
                <a:cs typeface="Arial"/>
              </a:rPr>
              <a:t>essa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mudança?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controla </a:t>
            </a:r>
            <a:r>
              <a:rPr sz="2000" spc="-5" dirty="0">
                <a:latin typeface="Arial"/>
                <a:cs typeface="Arial"/>
              </a:rPr>
              <a:t>o gerenciamento de mudanças </a:t>
            </a:r>
            <a:r>
              <a:rPr sz="2000" spc="-10" dirty="0">
                <a:latin typeface="Arial"/>
                <a:cs typeface="Arial"/>
              </a:rPr>
              <a:t>dos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desenha novos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sistemas?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vai </a:t>
            </a:r>
            <a:r>
              <a:rPr sz="2000" dirty="0">
                <a:latin typeface="Arial"/>
                <a:cs typeface="Arial"/>
              </a:rPr>
              <a:t>tomar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decisões?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adquire </a:t>
            </a:r>
            <a:r>
              <a:rPr sz="2000" spc="-5" dirty="0">
                <a:latin typeface="Arial"/>
                <a:cs typeface="Arial"/>
              </a:rPr>
              <a:t>sistemas de </a:t>
            </a:r>
            <a:r>
              <a:rPr sz="2000" spc="0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quem </a:t>
            </a:r>
            <a:r>
              <a:rPr sz="2000" spc="-10" dirty="0">
                <a:latin typeface="Arial"/>
                <a:cs typeface="Arial"/>
              </a:rPr>
              <a:t>decide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que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comprar?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controla </a:t>
            </a:r>
            <a:r>
              <a:rPr sz="2000" spc="-5" dirty="0">
                <a:latin typeface="Arial"/>
                <a:cs typeface="Arial"/>
              </a:rPr>
              <a:t>os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recursos?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</a:t>
            </a:r>
            <a:r>
              <a:rPr sz="2000" spc="-5" dirty="0">
                <a:latin typeface="Arial"/>
                <a:cs typeface="Arial"/>
              </a:rPr>
              <a:t>são os </a:t>
            </a:r>
            <a:r>
              <a:rPr sz="2000" spc="-10" dirty="0">
                <a:latin typeface="Arial"/>
                <a:cs typeface="Arial"/>
              </a:rPr>
              <a:t>especialistas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projeto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precisa?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Quem tem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influência?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1792" y="362453"/>
            <a:ext cx="7858759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dirty="0">
                <a:latin typeface="Arial"/>
                <a:cs typeface="Arial"/>
              </a:rPr>
              <a:t>Categorias </a:t>
            </a:r>
            <a:r>
              <a:rPr sz="3600" i="0" spc="0" dirty="0">
                <a:latin typeface="Arial"/>
                <a:cs typeface="Arial"/>
              </a:rPr>
              <a:t>de </a:t>
            </a:r>
            <a:r>
              <a:rPr sz="3600" i="0" dirty="0">
                <a:latin typeface="Arial"/>
                <a:cs typeface="Arial"/>
              </a:rPr>
              <a:t>Partes</a:t>
            </a:r>
            <a:r>
              <a:rPr sz="3600" i="0" spc="-5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/>
          <p:nvPr/>
        </p:nvSpPr>
        <p:spPr>
          <a:xfrm>
            <a:off x="1209015" y="907986"/>
            <a:ext cx="7644510" cy="5332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366645" marR="5080" indent="-1704339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2: Classifique a Posição</a:t>
            </a:r>
            <a:r>
              <a:rPr sz="4000" i="0" spc="-1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das  Partes</a:t>
            </a:r>
            <a:r>
              <a:rPr sz="4000" i="0" spc="-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097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Classificar e </a:t>
            </a:r>
            <a:r>
              <a:rPr sz="2400" spc="-5" dirty="0">
                <a:latin typeface="Arial"/>
                <a:cs typeface="Arial"/>
              </a:rPr>
              <a:t>registrar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posições </a:t>
            </a:r>
            <a:r>
              <a:rPr sz="2400" dirty="0">
                <a:latin typeface="Arial"/>
                <a:cs typeface="Arial"/>
              </a:rPr>
              <a:t>em uma </a:t>
            </a:r>
            <a:r>
              <a:rPr sz="2400" spc="-5" dirty="0">
                <a:latin typeface="Arial"/>
                <a:cs typeface="Arial"/>
              </a:rPr>
              <a:t>Matriz </a:t>
            </a:r>
            <a:r>
              <a:rPr sz="2400" dirty="0">
                <a:latin typeface="Arial"/>
                <a:cs typeface="Arial"/>
              </a:rPr>
              <a:t>de Análise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486" y="2559050"/>
          <a:ext cx="9792332" cy="315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3010"/>
                <a:gridCol w="1142365"/>
                <a:gridCol w="1109345"/>
                <a:gridCol w="1424304"/>
                <a:gridCol w="1420495"/>
                <a:gridCol w="1267459"/>
                <a:gridCol w="1305559"/>
                <a:gridCol w="899795"/>
              </a:tblGrid>
              <a:tr h="965200">
                <a:tc>
                  <a:txBody>
                    <a:bodyPr/>
                    <a:lstStyle/>
                    <a:p>
                      <a:pPr marL="104775" marR="233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Grupo de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Partes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er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essadas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Parte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Interessada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244475" algn="just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Habilidade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romper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mudança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Entendimento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Entendimento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requerido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Compromisso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Compromisso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requerido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Suporte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requerido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>
                        <a:alpha val="50195"/>
                      </a:srgbClr>
                    </a:solidFill>
                  </a:tcPr>
                </a:tc>
              </a:tr>
              <a:tr h="1095375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CIO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marR="5746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John  </a:t>
                      </a:r>
                      <a:r>
                        <a:rPr sz="1400" spc="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95375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CFO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482600" indent="-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Jeff  </a:t>
                      </a:r>
                      <a:r>
                        <a:rPr sz="1400" spc="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ro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8915" marR="5080" indent="15811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3: Determinar a Abordagem do  </a:t>
            </a:r>
            <a:r>
              <a:rPr sz="4000" i="0" spc="0" dirty="0">
                <a:latin typeface="Arial"/>
                <a:cs typeface="Arial"/>
              </a:rPr>
              <a:t>Gerenciamento </a:t>
            </a:r>
            <a:r>
              <a:rPr sz="4000" i="0" dirty="0">
                <a:latin typeface="Arial"/>
                <a:cs typeface="Arial"/>
              </a:rPr>
              <a:t>de Partes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624660"/>
            <a:ext cx="8736965" cy="229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833119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Identifique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poder, </a:t>
            </a:r>
            <a:r>
              <a:rPr sz="2400" dirty="0">
                <a:latin typeface="Arial"/>
                <a:cs typeface="Arial"/>
              </a:rPr>
              <a:t>a influência e interesse das </a:t>
            </a:r>
            <a:r>
              <a:rPr sz="2400" spc="-5" dirty="0">
                <a:latin typeface="Arial"/>
                <a:cs typeface="Arial"/>
              </a:rPr>
              <a:t>partes  interessadas, de </a:t>
            </a:r>
            <a:r>
              <a:rPr sz="2400" dirty="0">
                <a:latin typeface="Arial"/>
                <a:cs typeface="Arial"/>
              </a:rPr>
              <a:t>modo </a:t>
            </a:r>
            <a:r>
              <a:rPr sz="2400" spc="-5" dirty="0">
                <a:latin typeface="Arial"/>
                <a:cs typeface="Arial"/>
              </a:rPr>
              <a:t>a concentrar o engajamento nos  indivíduos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chave.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Estes </a:t>
            </a:r>
            <a:r>
              <a:rPr sz="2400" spc="-5" dirty="0">
                <a:latin typeface="Arial"/>
                <a:cs typeface="Arial"/>
              </a:rPr>
              <a:t>podem </a:t>
            </a:r>
            <a:r>
              <a:rPr sz="2400" dirty="0">
                <a:latin typeface="Arial"/>
                <a:cs typeface="Arial"/>
              </a:rPr>
              <a:t>então </a:t>
            </a:r>
            <a:r>
              <a:rPr sz="2400" spc="-5" dirty="0">
                <a:latin typeface="Arial"/>
                <a:cs typeface="Arial"/>
              </a:rPr>
              <a:t>ser </a:t>
            </a:r>
            <a:r>
              <a:rPr sz="2400" dirty="0">
                <a:latin typeface="Arial"/>
                <a:cs typeface="Arial"/>
              </a:rPr>
              <a:t>mapeados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uma matriz de </a:t>
            </a:r>
            <a:r>
              <a:rPr sz="2400" spc="-5" dirty="0">
                <a:latin typeface="Arial"/>
                <a:cs typeface="Arial"/>
              </a:rPr>
              <a:t>poder </a:t>
            </a:r>
            <a:r>
              <a:rPr sz="2400" dirty="0">
                <a:latin typeface="Arial"/>
                <a:cs typeface="Arial"/>
              </a:rPr>
              <a:t>/  </a:t>
            </a:r>
            <a:r>
              <a:rPr sz="2400" spc="-5" dirty="0">
                <a:latin typeface="Arial"/>
                <a:cs typeface="Arial"/>
              </a:rPr>
              <a:t>interesse,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é </a:t>
            </a:r>
            <a:r>
              <a:rPr sz="2400" dirty="0">
                <a:latin typeface="Arial"/>
                <a:cs typeface="Arial"/>
              </a:rPr>
              <a:t>usada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determinar uma </a:t>
            </a:r>
            <a:r>
              <a:rPr sz="2400" spc="-5" dirty="0">
                <a:latin typeface="Arial"/>
                <a:cs typeface="Arial"/>
              </a:rPr>
              <a:t>estratégia para o  engajamento </a:t>
            </a:r>
            <a:r>
              <a:rPr sz="2400" dirty="0">
                <a:latin typeface="Arial"/>
                <a:cs typeface="Arial"/>
              </a:rPr>
              <a:t>com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22" y="1624661"/>
            <a:ext cx="90570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Matriz </a:t>
            </a:r>
            <a:r>
              <a:rPr sz="2400" dirty="0">
                <a:latin typeface="Arial"/>
                <a:cs typeface="Arial"/>
              </a:rPr>
              <a:t>de Poder/Interesse e colocar os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grupos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 Partes </a:t>
            </a:r>
            <a:r>
              <a:rPr sz="2400" dirty="0">
                <a:latin typeface="Arial"/>
                <a:cs typeface="Arial"/>
              </a:rPr>
              <a:t>Interessadas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nela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733" y="2636903"/>
            <a:ext cx="7955788" cy="31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8915" marR="5080" indent="15811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3: Determinar a Abordagem do  </a:t>
            </a:r>
            <a:r>
              <a:rPr sz="4000" i="0" spc="0" dirty="0">
                <a:latin typeface="Arial"/>
                <a:cs typeface="Arial"/>
              </a:rPr>
              <a:t>Gerenciamento </a:t>
            </a:r>
            <a:r>
              <a:rPr sz="4000" i="0" dirty="0">
                <a:latin typeface="Arial"/>
                <a:cs typeface="Arial"/>
              </a:rPr>
              <a:t>de Partes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132455" marR="5080" indent="-255524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4: Adaptar os Entregáveis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Engajamento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40"/>
            <a:ext cx="8337550" cy="1817164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cada </a:t>
            </a:r>
            <a:r>
              <a:rPr sz="2400" spc="-10" dirty="0">
                <a:latin typeface="Arial"/>
                <a:cs typeface="Arial"/>
              </a:rPr>
              <a:t>grupo </a:t>
            </a:r>
            <a:r>
              <a:rPr sz="2400" dirty="0">
                <a:latin typeface="Arial"/>
                <a:cs typeface="Arial"/>
              </a:rPr>
              <a:t>de Partes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pontos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vista que </a:t>
            </a:r>
            <a:r>
              <a:rPr sz="2000" spc="-5" dirty="0">
                <a:latin typeface="Arial"/>
                <a:cs typeface="Arial"/>
              </a:rPr>
              <a:t>o empenho </a:t>
            </a:r>
            <a:r>
              <a:rPr sz="2000" spc="-10" dirty="0">
                <a:latin typeface="Arial"/>
                <a:cs typeface="Arial"/>
              </a:rPr>
              <a:t>da arquitetura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precisa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produzir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validar </a:t>
            </a:r>
            <a:r>
              <a:rPr sz="2000" spc="-5" dirty="0">
                <a:latin typeface="Arial"/>
                <a:cs typeface="Arial"/>
              </a:rPr>
              <a:t>com </a:t>
            </a:r>
            <a:r>
              <a:rPr sz="2000" spc="-10" dirty="0">
                <a:latin typeface="Arial"/>
                <a:cs typeface="Arial"/>
              </a:rPr>
              <a:t>cada grupo </a:t>
            </a:r>
            <a:r>
              <a:rPr sz="2000" spc="-5" dirty="0">
                <a:latin typeface="Arial"/>
                <a:cs typeface="Arial"/>
              </a:rPr>
              <a:t>de partes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Definir pontos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vista, matrizes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visões </a:t>
            </a:r>
            <a:r>
              <a:rPr sz="2000" spc="-5" dirty="0">
                <a:latin typeface="Arial"/>
                <a:cs typeface="Arial"/>
              </a:rPr>
              <a:t>específicos do modelo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088" y="1"/>
            <a:ext cx="89376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Exemplo: Mapa de Partes Interessadas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7985" y="684276"/>
          <a:ext cx="9518646" cy="554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8410"/>
                <a:gridCol w="1014729"/>
                <a:gridCol w="1169669"/>
                <a:gridCol w="3199129"/>
                <a:gridCol w="1013459"/>
                <a:gridCol w="1873250"/>
              </a:tblGrid>
              <a:tr h="549275">
                <a:tc>
                  <a:txBody>
                    <a:bodyPr/>
                    <a:lstStyle/>
                    <a:p>
                      <a:pPr marL="105410" marR="3568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Grupo de 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Partes  </a:t>
                      </a:r>
                      <a:r>
                        <a:rPr sz="1000" b="1" spc="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eressa</a:t>
                      </a:r>
                      <a:r>
                        <a:rPr sz="1000" b="1" spc="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CLASSE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 marR="2171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EXAMPLO</a:t>
                      </a:r>
                      <a:r>
                        <a:rPr sz="10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PAPÉIS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PRINCIPAIS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PREOCUPAÇÕES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CLASSE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0850" marR="462280" indent="-344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Catálogos, Matrizes</a:t>
                      </a:r>
                      <a:r>
                        <a:rPr sz="10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Diagramas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</a:tr>
              <a:tr h="1463040">
                <a:tc>
                  <a:txBody>
                    <a:bodyPr/>
                    <a:lstStyle/>
                    <a:p>
                      <a:pPr marL="105410" marR="4064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Funções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4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0" dirty="0">
                          <a:latin typeface="Arial"/>
                          <a:cs typeface="Arial"/>
                        </a:rPr>
                        <a:t>CxO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215" marR="109220" indent="-344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CEO, CFO,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CIO,  COO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8223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0" dirty="0">
                          <a:latin typeface="Arial"/>
                          <a:cs typeface="Arial"/>
                        </a:rPr>
                        <a:t>Os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direcionadores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alto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nível,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metas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  objetivos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da organização,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estes  são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traduzidos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em um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processo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eficaz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arquitetura de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para</a:t>
                      </a:r>
                      <a:r>
                        <a:rPr sz="1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avançar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negócio.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marR="1498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MANTER  SA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marR="240029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“Footprint”</a:t>
                      </a:r>
                      <a:r>
                        <a:rPr sz="10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Negócio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6680" marR="680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Meta/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Objetivo/Serviço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6680" marR="90741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 Decomposição 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gan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ona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5440">
                <a:tc>
                  <a:txBody>
                    <a:bodyPr/>
                    <a:lstStyle/>
                    <a:p>
                      <a:pPr marL="105410" marR="4064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Funções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4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1574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Program  M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anage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 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Office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359410" algn="just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Gerentes</a:t>
                      </a:r>
                      <a:r>
                        <a:rPr sz="10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Portifólio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Projetos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0" marR="130175" indent="-344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Priorização, financiamento e alinhamento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atividades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mudança.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compreensão</a:t>
                      </a:r>
                      <a:r>
                        <a:rPr sz="10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do  conteúdo do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projeto 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dependências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técnicas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entre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projetos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06045" marR="4959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acrescenta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uma nova</a:t>
                      </a:r>
                      <a:r>
                        <a:rPr sz="10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dimensão de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riqueza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ao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portfólio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tomada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decisões de</a:t>
                      </a:r>
                      <a:r>
                        <a:rPr sz="10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gestão.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marR="1498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MANTER  SA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Catálogo de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Requisitos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6680" marR="240029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“Footprint”</a:t>
                      </a:r>
                      <a:r>
                        <a:rPr sz="10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Negócio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Comunicação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Aplicação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6680" marR="3556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 decomposição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Funcional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0239">
                <a:tc>
                  <a:txBody>
                    <a:bodyPr/>
                    <a:lstStyle/>
                    <a:p>
                      <a:pPr marL="105410" marR="4064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Funções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4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Compras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Compradores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3232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Entender quais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blocos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construção da  arquitetura podem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ser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comprados,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quais as  restrições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(ou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regras)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existem 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são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relevantes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compra.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adquirente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vai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comprar com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vários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fornecedores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que procuram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 melhor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solução de custo ao aderir às restrições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(ou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regras),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aplicadas pela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arquitetura,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como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padrões. 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principal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preocupação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é fazer com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que as decisões de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compra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encaixem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na  arquitetura, e, assim,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reduzir o risco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 custos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adicionais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decorrentes de componentes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sem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conformidade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marR="1733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1000" spc="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  ATORES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marR="5410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Catálogo de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Portifólio  Tecnológico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Catálogo de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Padrões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Tecnológicos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3252344"/>
            <a:ext cx="3225801" cy="1674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12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Visões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e 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Pontos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360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Vista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8360409" cy="165671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Entender os conceitos de </a:t>
            </a:r>
            <a:r>
              <a:rPr sz="2400" spc="-5" dirty="0">
                <a:latin typeface="Arial"/>
                <a:cs typeface="Arial"/>
              </a:rPr>
              <a:t>visões </a:t>
            </a:r>
            <a:r>
              <a:rPr sz="2400" dirty="0">
                <a:latin typeface="Arial"/>
                <a:cs typeface="Arial"/>
              </a:rPr>
              <a:t>e pontos de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vista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Entender </a:t>
            </a:r>
            <a:r>
              <a:rPr sz="2400" spc="-5" dirty="0">
                <a:latin typeface="Arial"/>
                <a:cs typeface="Arial"/>
              </a:rPr>
              <a:t>o papel das </a:t>
            </a:r>
            <a:r>
              <a:rPr sz="2400" dirty="0">
                <a:latin typeface="Arial"/>
                <a:cs typeface="Arial"/>
              </a:rPr>
              <a:t>Visões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Introduzir alguns recursos do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65"/>
              </a:spcBef>
            </a:pPr>
            <a:r>
              <a:rPr sz="1000" b="1" i="1" dirty="0">
                <a:latin typeface="Arial"/>
                <a:cs typeface="Arial"/>
              </a:rPr>
              <a:t>Fonte:</a:t>
            </a:r>
            <a:r>
              <a:rPr sz="1000" b="1" i="1" spc="-5" dirty="0">
                <a:latin typeface="Arial"/>
                <a:cs typeface="Arial"/>
              </a:rPr>
              <a:t> </a:t>
            </a:r>
            <a:r>
              <a:rPr sz="1000" b="1" i="1" spc="-5" dirty="0">
                <a:latin typeface="Arial"/>
                <a:cs typeface="Arial"/>
                <a:hlinkClick r:id="rId2"/>
              </a:rPr>
              <a:t>www.pfosphene.com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191000"/>
            <a:ext cx="39370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5784" y="331675"/>
            <a:ext cx="52292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Conceitos </a:t>
            </a:r>
            <a:r>
              <a:rPr sz="4000" i="0" spc="0" dirty="0">
                <a:latin typeface="Arial"/>
                <a:cs typeface="Arial"/>
              </a:rPr>
              <a:t>e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Definições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3086735" cy="222945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Sistema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Preocupações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Visão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Ponto 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Vista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5562" y="2133536"/>
            <a:ext cx="2873755" cy="3484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4323" y="331675"/>
            <a:ext cx="21990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TOGAF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622" y="1551497"/>
            <a:ext cx="5706745" cy="24173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Iniciativa </a:t>
            </a:r>
            <a:r>
              <a:rPr sz="2400" dirty="0">
                <a:latin typeface="Arial"/>
                <a:cs typeface="Arial"/>
              </a:rPr>
              <a:t>do “</a:t>
            </a:r>
            <a:r>
              <a:rPr sz="2400" i="1" dirty="0">
                <a:latin typeface="Arial"/>
                <a:cs typeface="Arial"/>
              </a:rPr>
              <a:t>The Open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Group</a:t>
            </a:r>
            <a:r>
              <a:rPr sz="2400" dirty="0"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 marL="356870" marR="2971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Segue o </a:t>
            </a:r>
            <a:r>
              <a:rPr sz="2400" dirty="0">
                <a:latin typeface="Arial"/>
                <a:cs typeface="Arial"/>
              </a:rPr>
              <a:t>TOGAF 8, </a:t>
            </a:r>
            <a:r>
              <a:rPr sz="2400" spc="-5" dirty="0">
                <a:latin typeface="Arial"/>
                <a:cs typeface="Arial"/>
              </a:rPr>
              <a:t>primeira versão a  </a:t>
            </a:r>
            <a:r>
              <a:rPr sz="2400" dirty="0">
                <a:latin typeface="Arial"/>
                <a:cs typeface="Arial"/>
              </a:rPr>
              <a:t>tratar </a:t>
            </a:r>
            <a:r>
              <a:rPr sz="2400" spc="-5" dirty="0">
                <a:latin typeface="Arial"/>
                <a:cs typeface="Arial"/>
              </a:rPr>
              <a:t>da Arquitetura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Inclui uma </a:t>
            </a:r>
            <a:r>
              <a:rPr sz="2400" spc="-5" dirty="0">
                <a:latin typeface="Arial"/>
                <a:cs typeface="Arial"/>
              </a:rPr>
              <a:t>Metodologia para </a:t>
            </a:r>
            <a:r>
              <a:rPr sz="2400" dirty="0">
                <a:latin typeface="Arial"/>
                <a:cs typeface="Arial"/>
              </a:rPr>
              <a:t>construir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manter </a:t>
            </a:r>
            <a:r>
              <a:rPr sz="2400" spc="-5" dirty="0">
                <a:latin typeface="Arial"/>
                <a:cs typeface="Arial"/>
              </a:rPr>
              <a:t>a Arquitetura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i="1" spc="-15" dirty="0">
                <a:latin typeface="Arial"/>
                <a:cs typeface="Arial"/>
              </a:rPr>
              <a:t>ADM: </a:t>
            </a:r>
            <a:r>
              <a:rPr sz="1800" i="1" dirty="0">
                <a:latin typeface="Arial"/>
                <a:cs typeface="Arial"/>
              </a:rPr>
              <a:t>Architecture </a:t>
            </a:r>
            <a:r>
              <a:rPr sz="1800" i="1" spc="-5" dirty="0">
                <a:latin typeface="Arial"/>
                <a:cs typeface="Arial"/>
              </a:rPr>
              <a:t>Development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Method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446" y="331675"/>
            <a:ext cx="403732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Sistema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(</a:t>
            </a:r>
            <a:r>
              <a:rPr sz="4000" dirty="0"/>
              <a:t>System</a:t>
            </a:r>
            <a:r>
              <a:rPr sz="4000" i="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9096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sistema</a:t>
            </a:r>
            <a:r>
              <a:rPr sz="2400" b="1" i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 uma coleção de componentes </a:t>
            </a:r>
            <a:r>
              <a:rPr sz="2400" spc="-5" dirty="0">
                <a:latin typeface="Arial"/>
                <a:cs typeface="Arial"/>
              </a:rPr>
              <a:t>organizados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concluir </a:t>
            </a:r>
            <a:r>
              <a:rPr sz="2400" dirty="0">
                <a:latin typeface="Arial"/>
                <a:cs typeface="Arial"/>
              </a:rPr>
              <a:t>uma função específica </a:t>
            </a:r>
            <a:r>
              <a:rPr sz="2400" spc="-5" dirty="0">
                <a:latin typeface="Arial"/>
                <a:cs typeface="Arial"/>
              </a:rPr>
              <a:t>ou </a:t>
            </a:r>
            <a:r>
              <a:rPr sz="2400" dirty="0">
                <a:latin typeface="Arial"/>
                <a:cs typeface="Arial"/>
              </a:rPr>
              <a:t>conjunto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funções.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200" y="3124136"/>
            <a:ext cx="3054350" cy="2582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543" y="5668164"/>
            <a:ext cx="681990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i="1" spc="-10" dirty="0">
                <a:latin typeface="Arial"/>
                <a:cs typeface="Arial"/>
              </a:rPr>
              <a:t>Source:</a:t>
            </a:r>
            <a:r>
              <a:rPr sz="900" b="1" i="1" spc="-20" dirty="0">
                <a:latin typeface="Arial"/>
                <a:cs typeface="Arial"/>
              </a:rPr>
              <a:t> </a:t>
            </a:r>
            <a:r>
              <a:rPr sz="900" b="1" i="1" dirty="0">
                <a:latin typeface="Arial"/>
                <a:cs typeface="Arial"/>
              </a:rPr>
              <a:t>SGI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3800" y="3424303"/>
            <a:ext cx="3467100" cy="183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75881" y="5287138"/>
            <a:ext cx="770255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i="1" spc="-10" dirty="0">
                <a:latin typeface="Arial"/>
                <a:cs typeface="Arial"/>
              </a:rPr>
              <a:t>Source:</a:t>
            </a:r>
            <a:r>
              <a:rPr sz="900" b="1" i="1" spc="-15" dirty="0">
                <a:latin typeface="Arial"/>
                <a:cs typeface="Arial"/>
              </a:rPr>
              <a:t> </a:t>
            </a:r>
            <a:r>
              <a:rPr sz="900" b="1" i="1" spc="-5" dirty="0">
                <a:latin typeface="Arial"/>
                <a:cs typeface="Arial"/>
              </a:rPr>
              <a:t>IONA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32200" y="3429002"/>
            <a:ext cx="2311400" cy="1919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687" y="362453"/>
            <a:ext cx="800354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dirty="0">
                <a:latin typeface="Arial"/>
                <a:cs typeface="Arial"/>
              </a:rPr>
              <a:t>Partes Interessadas</a:t>
            </a:r>
            <a:r>
              <a:rPr sz="3600" i="0" spc="-1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(</a:t>
            </a:r>
            <a:r>
              <a:rPr sz="3600" dirty="0"/>
              <a:t>Stakeholders</a:t>
            </a:r>
            <a:r>
              <a:rPr sz="3600" i="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1597" y="0"/>
                </a:moveTo>
                <a:lnTo>
                  <a:pt x="0" y="169544"/>
                </a:lnTo>
                <a:lnTo>
                  <a:pt x="182359" y="371475"/>
                </a:lnTo>
                <a:lnTo>
                  <a:pt x="181597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59" y="371475"/>
                </a:moveTo>
                <a:lnTo>
                  <a:pt x="0" y="169544"/>
                </a:lnTo>
                <a:lnTo>
                  <a:pt x="181597" y="0"/>
                </a:lnTo>
                <a:lnTo>
                  <a:pt x="182359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704" y="0"/>
                </a:moveTo>
                <a:lnTo>
                  <a:pt x="0" y="178435"/>
                </a:lnTo>
                <a:lnTo>
                  <a:pt x="182245" y="371475"/>
                </a:lnTo>
                <a:lnTo>
                  <a:pt x="179704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78435"/>
                </a:lnTo>
                <a:lnTo>
                  <a:pt x="179704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816" y="0"/>
                </a:moveTo>
                <a:lnTo>
                  <a:pt x="0" y="270510"/>
                </a:lnTo>
                <a:lnTo>
                  <a:pt x="182245" y="371475"/>
                </a:lnTo>
                <a:lnTo>
                  <a:pt x="17881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270510"/>
                </a:lnTo>
                <a:lnTo>
                  <a:pt x="178816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0848" y="0"/>
                </a:moveTo>
                <a:lnTo>
                  <a:pt x="0" y="132079"/>
                </a:lnTo>
                <a:lnTo>
                  <a:pt x="182371" y="371475"/>
                </a:lnTo>
                <a:lnTo>
                  <a:pt x="18084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71" y="371475"/>
                </a:moveTo>
                <a:lnTo>
                  <a:pt x="0" y="132079"/>
                </a:lnTo>
                <a:lnTo>
                  <a:pt x="180848" y="0"/>
                </a:lnTo>
                <a:lnTo>
                  <a:pt x="182371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943" y="0"/>
                </a:moveTo>
                <a:lnTo>
                  <a:pt x="0" y="162179"/>
                </a:lnTo>
                <a:lnTo>
                  <a:pt x="182245" y="371475"/>
                </a:lnTo>
                <a:lnTo>
                  <a:pt x="17894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62179"/>
                </a:lnTo>
                <a:lnTo>
                  <a:pt x="178943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81152"/>
                </a:lnTo>
                <a:lnTo>
                  <a:pt x="1814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483" y="371475"/>
                </a:moveTo>
                <a:lnTo>
                  <a:pt x="0" y="81152"/>
                </a:lnTo>
                <a:lnTo>
                  <a:pt x="182245" y="0"/>
                </a:lnTo>
                <a:lnTo>
                  <a:pt x="18148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15367"/>
                </a:lnTo>
                <a:lnTo>
                  <a:pt x="798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79883" y="371475"/>
                </a:lnTo>
                <a:lnTo>
                  <a:pt x="0" y="1536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32257"/>
                </a:lnTo>
                <a:lnTo>
                  <a:pt x="99822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99822" y="371475"/>
                </a:lnTo>
                <a:lnTo>
                  <a:pt x="0" y="3225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0" y="17780"/>
                </a:lnTo>
                <a:lnTo>
                  <a:pt x="119253" y="371475"/>
                </a:lnTo>
                <a:lnTo>
                  <a:pt x="1823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119253" y="371475"/>
                </a:lnTo>
                <a:lnTo>
                  <a:pt x="0" y="17780"/>
                </a:lnTo>
                <a:lnTo>
                  <a:pt x="18237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590" y="371475"/>
                </a:lnTo>
                <a:lnTo>
                  <a:pt x="182244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4" y="15493"/>
                </a:moveTo>
                <a:lnTo>
                  <a:pt x="156590" y="371475"/>
                </a:lnTo>
                <a:lnTo>
                  <a:pt x="0" y="0"/>
                </a:lnTo>
                <a:lnTo>
                  <a:pt x="182244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160527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160527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4063" y="371475"/>
                </a:lnTo>
                <a:lnTo>
                  <a:pt x="182372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0" y="371475"/>
                </a:lnTo>
                <a:lnTo>
                  <a:pt x="182372" y="118363"/>
                </a:lnTo>
                <a:lnTo>
                  <a:pt x="18161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182372" y="118363"/>
                </a:lnTo>
                <a:lnTo>
                  <a:pt x="0" y="371475"/>
                </a:lnTo>
                <a:lnTo>
                  <a:pt x="18161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43179"/>
                </a:lnTo>
                <a:lnTo>
                  <a:pt x="102870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2245" y="0"/>
                </a:lnTo>
                <a:lnTo>
                  <a:pt x="102870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674" y="0"/>
                </a:moveTo>
                <a:lnTo>
                  <a:pt x="0" y="353187"/>
                </a:lnTo>
                <a:lnTo>
                  <a:pt x="182244" y="371475"/>
                </a:lnTo>
                <a:lnTo>
                  <a:pt x="5867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674" y="0"/>
                </a:lnTo>
                <a:lnTo>
                  <a:pt x="182244" y="371475"/>
                </a:lnTo>
                <a:lnTo>
                  <a:pt x="0" y="353187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935" y="0"/>
                </a:moveTo>
                <a:lnTo>
                  <a:pt x="0" y="371475"/>
                </a:lnTo>
                <a:lnTo>
                  <a:pt x="182244" y="371475"/>
                </a:lnTo>
                <a:lnTo>
                  <a:pt x="12293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935" y="0"/>
                </a:lnTo>
                <a:lnTo>
                  <a:pt x="182244" y="371475"/>
                </a:lnTo>
                <a:lnTo>
                  <a:pt x="0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7" y="5665115"/>
            <a:ext cx="520700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3180" marR="5080" indent="-31115">
              <a:lnSpc>
                <a:spcPct val="67700"/>
              </a:lnSpc>
              <a:spcBef>
                <a:spcPts val="40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20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e  </a:t>
            </a:r>
            <a:r>
              <a:rPr sz="800" b="1" spc="-10" dirty="0"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328" y="5655667"/>
            <a:ext cx="731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20" dirty="0">
                <a:latin typeface="Arial"/>
                <a:cs typeface="Arial"/>
              </a:rPr>
              <a:t>QA </a:t>
            </a:r>
            <a:r>
              <a:rPr sz="800" b="1" spc="-5" dirty="0">
                <a:latin typeface="Arial"/>
                <a:cs typeface="Arial"/>
              </a:rPr>
              <a:t>/</a:t>
            </a:r>
            <a:r>
              <a:rPr sz="800" b="1" spc="-17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Standards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2748" y="5730343"/>
            <a:ext cx="3829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Gr</a:t>
            </a:r>
            <a:r>
              <a:rPr sz="800" b="1" spc="-10" dirty="0">
                <a:latin typeface="Arial"/>
                <a:cs typeface="Arial"/>
              </a:rPr>
              <a:t>oup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19651" y="5665115"/>
            <a:ext cx="548005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51435">
              <a:lnSpc>
                <a:spcPct val="67700"/>
              </a:lnSpc>
              <a:spcBef>
                <a:spcPts val="405"/>
              </a:spcBef>
            </a:pPr>
            <a:r>
              <a:rPr sz="800" b="1" spc="-15" dirty="0">
                <a:latin typeface="Arial"/>
                <a:cs typeface="Arial"/>
              </a:rPr>
              <a:t>Product  </a:t>
            </a:r>
            <a:r>
              <a:rPr sz="800" b="1" spc="-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pec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li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1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7322" y="5631893"/>
            <a:ext cx="4864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10" dirty="0">
                <a:latin typeface="Arial"/>
                <a:cs typeface="Arial"/>
              </a:rPr>
              <a:t>hni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6494" y="5708093"/>
            <a:ext cx="5480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Specialists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7364" y="1804240"/>
            <a:ext cx="958850" cy="2525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7630" algn="ctr">
              <a:lnSpc>
                <a:spcPts val="935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Programme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sz="800" b="1" spc="-10" dirty="0">
                <a:latin typeface="Arial"/>
                <a:cs typeface="Arial"/>
              </a:rPr>
              <a:t>Management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Office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8685" y="4164280"/>
            <a:ext cx="6381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Procurement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13078" y="3683255"/>
            <a:ext cx="16573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0" dirty="0">
                <a:latin typeface="Arial"/>
                <a:cs typeface="Arial"/>
              </a:rPr>
              <a:t>HR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3117" y="2942921"/>
            <a:ext cx="493396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20" dirty="0">
                <a:latin typeface="Arial"/>
                <a:cs typeface="Arial"/>
              </a:rPr>
              <a:t>x</a:t>
            </a:r>
            <a:r>
              <a:rPr sz="800" b="1" spc="-15" dirty="0">
                <a:latin typeface="Arial"/>
                <a:cs typeface="Arial"/>
              </a:rPr>
              <a:t>ecu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0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6172" y="3665602"/>
            <a:ext cx="638175" cy="2606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89230">
              <a:lnSpc>
                <a:spcPct val="103000"/>
              </a:lnSpc>
              <a:spcBef>
                <a:spcPts val="6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6781" y="4445882"/>
            <a:ext cx="46545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080" indent="-63500" algn="just">
              <a:lnSpc>
                <a:spcPct val="102099"/>
              </a:lnSpc>
              <a:spcBef>
                <a:spcPts val="120"/>
              </a:spcBef>
            </a:pP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es</a:t>
            </a:r>
            <a:r>
              <a:rPr sz="800" b="1" spc="-5" dirty="0">
                <a:latin typeface="Arial"/>
                <a:cs typeface="Arial"/>
              </a:rPr>
              <a:t>s  </a:t>
            </a:r>
            <a:r>
              <a:rPr sz="800" b="1" spc="-30" dirty="0">
                <a:latin typeface="Arial"/>
                <a:cs typeface="Arial"/>
              </a:rPr>
              <a:t>D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-25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5604" y="4451985"/>
            <a:ext cx="638175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1435">
              <a:lnSpc>
                <a:spcPts val="900"/>
              </a:lnSpc>
              <a:spcBef>
                <a:spcPts val="170"/>
              </a:spcBef>
            </a:pPr>
            <a:r>
              <a:rPr sz="800" b="1" spc="-10" dirty="0">
                <a:latin typeface="Arial"/>
                <a:cs typeface="Arial"/>
              </a:rPr>
              <a:t>IT Service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11872" y="3570478"/>
            <a:ext cx="638175" cy="2395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7465">
              <a:lnSpc>
                <a:spcPts val="790"/>
              </a:lnSpc>
              <a:spcBef>
                <a:spcPts val="260"/>
              </a:spcBef>
            </a:pPr>
            <a:r>
              <a:rPr sz="800" b="1" spc="-15" dirty="0">
                <a:latin typeface="Arial"/>
                <a:cs typeface="Arial"/>
              </a:rPr>
              <a:t>Application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93000" y="4860164"/>
            <a:ext cx="836930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49225">
              <a:lnSpc>
                <a:spcPts val="900"/>
              </a:lnSpc>
              <a:spcBef>
                <a:spcPts val="170"/>
              </a:spcBef>
            </a:pPr>
            <a:r>
              <a:rPr sz="1200" b="1" spc="-22" baseline="3472" dirty="0">
                <a:latin typeface="Arial"/>
                <a:cs typeface="Arial"/>
              </a:rPr>
              <a:t>Data </a:t>
            </a:r>
            <a:r>
              <a:rPr sz="1200" b="1" spc="-7" baseline="3472" dirty="0">
                <a:latin typeface="Arial"/>
                <a:cs typeface="Arial"/>
              </a:rPr>
              <a:t>/ </a:t>
            </a:r>
            <a:r>
              <a:rPr sz="800" b="1" spc="-10" dirty="0">
                <a:latin typeface="Arial"/>
                <a:cs typeface="Arial"/>
              </a:rPr>
              <a:t>Voice  Co</a:t>
            </a:r>
            <a:r>
              <a:rPr sz="800" b="1" spc="-20" dirty="0">
                <a:latin typeface="Arial"/>
                <a:cs typeface="Arial"/>
              </a:rPr>
              <a:t>mm</a:t>
            </a:r>
            <a:r>
              <a:rPr sz="800" b="1" spc="-10" dirty="0">
                <a:latin typeface="Arial"/>
                <a:cs typeface="Arial"/>
              </a:rPr>
              <a:t>uni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io</a:t>
            </a:r>
            <a:r>
              <a:rPr sz="800" b="1" spc="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46834" y="2209598"/>
            <a:ext cx="638175" cy="27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345">
              <a:lnSpc>
                <a:spcPct val="108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64330" y="1493014"/>
            <a:ext cx="49275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xec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5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00985" y="4380534"/>
            <a:ext cx="595630" cy="523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125"/>
              </a:spcBef>
            </a:pPr>
            <a:r>
              <a:rPr sz="800" b="1" spc="-10" dirty="0">
                <a:latin typeface="Arial"/>
                <a:cs typeface="Arial"/>
              </a:rPr>
              <a:t>Functional</a:t>
            </a:r>
            <a:r>
              <a:rPr sz="800" b="1" spc="-5" dirty="0">
                <a:latin typeface="Arial"/>
                <a:cs typeface="Arial"/>
              </a:rPr>
              <a:t> /  </a:t>
            </a:r>
            <a:r>
              <a:rPr sz="800" b="1" spc="-15" dirty="0">
                <a:latin typeface="Arial"/>
                <a:cs typeface="Arial"/>
              </a:rPr>
              <a:t>Business  Process  </a:t>
            </a:r>
            <a:r>
              <a:rPr sz="800" b="1" spc="-10" dirty="0">
                <a:latin typeface="Arial"/>
                <a:cs typeface="Arial"/>
              </a:rPr>
              <a:t>Experts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72659" y="1497839"/>
            <a:ext cx="23177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DB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15875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5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99170"/>
                </a:lnTo>
                <a:close/>
              </a:path>
              <a:path w="306704" h="344804">
                <a:moveTo>
                  <a:pt x="278728" y="333702"/>
                </a:moveTo>
                <a:lnTo>
                  <a:pt x="253492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5" y="299170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5874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3" y="216585"/>
                </a:lnTo>
                <a:lnTo>
                  <a:pt x="166881" y="215693"/>
                </a:lnTo>
                <a:lnTo>
                  <a:pt x="179577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616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65" y="299234"/>
                </a:move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78714" y="333765"/>
                </a:lnTo>
                <a:lnTo>
                  <a:pt x="283794" y="331146"/>
                </a:lnTo>
                <a:lnTo>
                  <a:pt x="292896" y="324448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99234"/>
                </a:lnTo>
                <a:close/>
              </a:path>
              <a:path w="306705" h="344804">
                <a:moveTo>
                  <a:pt x="278714" y="333765"/>
                </a:moveTo>
                <a:lnTo>
                  <a:pt x="253479" y="333765"/>
                </a:lnTo>
                <a:lnTo>
                  <a:pt x="258305" y="338210"/>
                </a:lnTo>
                <a:lnTo>
                  <a:pt x="266433" y="339226"/>
                </a:lnTo>
                <a:lnTo>
                  <a:pt x="273418" y="336496"/>
                </a:lnTo>
                <a:lnTo>
                  <a:pt x="278714" y="333765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06565" y="299234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8427" y="75161"/>
                </a:lnTo>
                <a:lnTo>
                  <a:pt x="241598" y="46870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456"/>
                </a:move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58305" y="338210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1598" y="46870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4720" y="5599671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81" y="199746"/>
                </a:lnTo>
                <a:lnTo>
                  <a:pt x="74807" y="209230"/>
                </a:lnTo>
                <a:lnTo>
                  <a:pt x="113998" y="214865"/>
                </a:lnTo>
                <a:lnTo>
                  <a:pt x="153873" y="216585"/>
                </a:lnTo>
                <a:lnTo>
                  <a:pt x="166842" y="215693"/>
                </a:lnTo>
                <a:lnTo>
                  <a:pt x="179551" y="213550"/>
                </a:lnTo>
                <a:lnTo>
                  <a:pt x="191876" y="210188"/>
                </a:lnTo>
                <a:lnTo>
                  <a:pt x="203695" y="205638"/>
                </a:lnTo>
                <a:lnTo>
                  <a:pt x="208521" y="210083"/>
                </a:lnTo>
                <a:lnTo>
                  <a:pt x="250689" y="188452"/>
                </a:lnTo>
                <a:lnTo>
                  <a:pt x="256781" y="179628"/>
                </a:lnTo>
                <a:lnTo>
                  <a:pt x="256781" y="97510"/>
                </a:lnTo>
                <a:lnTo>
                  <a:pt x="249219" y="66399"/>
                </a:lnTo>
                <a:lnTo>
                  <a:pt x="231817" y="38749"/>
                </a:lnTo>
                <a:lnTo>
                  <a:pt x="205926" y="16102"/>
                </a:lnTo>
                <a:lnTo>
                  <a:pt x="17289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2141" y="5468239"/>
            <a:ext cx="263309" cy="339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4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99170"/>
                </a:lnTo>
                <a:close/>
              </a:path>
              <a:path w="306705" h="344804">
                <a:moveTo>
                  <a:pt x="278728" y="333702"/>
                </a:moveTo>
                <a:lnTo>
                  <a:pt x="253491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5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4" y="299170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1579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4" y="216585"/>
                </a:lnTo>
                <a:lnTo>
                  <a:pt x="166881" y="215693"/>
                </a:lnTo>
                <a:lnTo>
                  <a:pt x="179578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321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8" y="299170"/>
                </a:move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78610" y="333702"/>
                </a:lnTo>
                <a:lnTo>
                  <a:pt x="283700" y="331083"/>
                </a:lnTo>
                <a:lnTo>
                  <a:pt x="292846" y="324384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99170"/>
                </a:lnTo>
                <a:close/>
              </a:path>
              <a:path w="306705" h="344804">
                <a:moveTo>
                  <a:pt x="278610" y="333702"/>
                </a:moveTo>
                <a:lnTo>
                  <a:pt x="253492" y="333702"/>
                </a:lnTo>
                <a:lnTo>
                  <a:pt x="258318" y="338147"/>
                </a:lnTo>
                <a:lnTo>
                  <a:pt x="266445" y="339175"/>
                </a:lnTo>
                <a:lnTo>
                  <a:pt x="273304" y="336432"/>
                </a:lnTo>
                <a:lnTo>
                  <a:pt x="278610" y="333702"/>
                </a:lnTo>
                <a:close/>
              </a:path>
              <a:path w="306705" h="344804">
                <a:moveTo>
                  <a:pt x="156908" y="0"/>
                </a:move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06578" y="299170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8427" y="75106"/>
                </a:lnTo>
                <a:lnTo>
                  <a:pt x="241567" y="46815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8" y="120405"/>
                </a:move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58318" y="338147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1567" y="46815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31392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57" y="199746"/>
                </a:lnTo>
                <a:lnTo>
                  <a:pt x="74755" y="209230"/>
                </a:lnTo>
                <a:lnTo>
                  <a:pt x="113924" y="214865"/>
                </a:lnTo>
                <a:lnTo>
                  <a:pt x="153796" y="216585"/>
                </a:lnTo>
                <a:lnTo>
                  <a:pt x="166754" y="215693"/>
                </a:lnTo>
                <a:lnTo>
                  <a:pt x="179450" y="213550"/>
                </a:lnTo>
                <a:lnTo>
                  <a:pt x="191766" y="210188"/>
                </a:lnTo>
                <a:lnTo>
                  <a:pt x="203581" y="205638"/>
                </a:lnTo>
                <a:lnTo>
                  <a:pt x="208533" y="210083"/>
                </a:lnTo>
                <a:lnTo>
                  <a:pt x="250630" y="188452"/>
                </a:lnTo>
                <a:lnTo>
                  <a:pt x="256666" y="179628"/>
                </a:lnTo>
                <a:lnTo>
                  <a:pt x="256666" y="97510"/>
                </a:lnTo>
                <a:lnTo>
                  <a:pt x="249177" y="66399"/>
                </a:lnTo>
                <a:lnTo>
                  <a:pt x="231806" y="38749"/>
                </a:lnTo>
                <a:lnTo>
                  <a:pt x="205910" y="16102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78813" y="5479415"/>
            <a:ext cx="263270" cy="3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19985" y="5347463"/>
            <a:ext cx="91884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Stakeholder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Types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98446" y="5811420"/>
            <a:ext cx="5118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End </a:t>
            </a:r>
            <a:r>
              <a:rPr sz="800" b="1" spc="-5" dirty="0">
                <a:latin typeface="Arial"/>
                <a:cs typeface="Arial"/>
              </a:rPr>
              <a:t>-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User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73836" y="5814468"/>
            <a:ext cx="10502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679450" algn="l"/>
              </a:tabLst>
            </a:pPr>
            <a:r>
              <a:rPr sz="800" b="1" spc="-10" dirty="0">
                <a:latin typeface="Arial"/>
                <a:cs typeface="Arial"/>
              </a:rPr>
              <a:t>Co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po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te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S</a:t>
            </a:r>
            <a:r>
              <a:rPr sz="800" b="1" spc="0" dirty="0">
                <a:latin typeface="Arial"/>
                <a:cs typeface="Arial"/>
              </a:rPr>
              <a:t>y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112007" y="5811420"/>
            <a:ext cx="34798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07868" y="2932176"/>
            <a:ext cx="46990" cy="1606550"/>
          </a:xfrm>
          <a:custGeom>
            <a:avLst/>
            <a:gdLst/>
            <a:ahLst/>
            <a:cxnLst/>
            <a:rect l="l" t="t" r="r" b="b"/>
            <a:pathLst>
              <a:path w="46989" h="1606550">
                <a:moveTo>
                  <a:pt x="0" y="1606550"/>
                </a:moveTo>
                <a:lnTo>
                  <a:pt x="46481" y="1606550"/>
                </a:lnTo>
                <a:lnTo>
                  <a:pt x="46481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77052" y="2932176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64400" y="1752602"/>
            <a:ext cx="33020" cy="1152525"/>
          </a:xfrm>
          <a:custGeom>
            <a:avLst/>
            <a:gdLst/>
            <a:ahLst/>
            <a:cxnLst/>
            <a:rect l="l" t="t" r="r" b="b"/>
            <a:pathLst>
              <a:path w="33020" h="1152525">
                <a:moveTo>
                  <a:pt x="0" y="1152525"/>
                </a:moveTo>
                <a:lnTo>
                  <a:pt x="32639" y="1152525"/>
                </a:lnTo>
                <a:lnTo>
                  <a:pt x="32639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07868" y="1752602"/>
            <a:ext cx="46990" cy="1152525"/>
          </a:xfrm>
          <a:custGeom>
            <a:avLst/>
            <a:gdLst/>
            <a:ahLst/>
            <a:cxnLst/>
            <a:rect l="l" t="t" r="r" b="b"/>
            <a:pathLst>
              <a:path w="46989" h="1152525">
                <a:moveTo>
                  <a:pt x="0" y="1152525"/>
                </a:moveTo>
                <a:lnTo>
                  <a:pt x="46481" y="1152525"/>
                </a:lnTo>
                <a:lnTo>
                  <a:pt x="4648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80130" y="1958911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756" y="214667"/>
                </a:lnTo>
                <a:lnTo>
                  <a:pt x="179466" y="212532"/>
                </a:lnTo>
                <a:lnTo>
                  <a:pt x="191819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65319" y="5276090"/>
            <a:ext cx="263322" cy="3384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76069" y="1845564"/>
            <a:ext cx="263322" cy="339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696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822693" y="5258691"/>
            <a:ext cx="263322" cy="338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264401" y="2957576"/>
            <a:ext cx="29209" cy="1600200"/>
          </a:xfrm>
          <a:custGeom>
            <a:avLst/>
            <a:gdLst/>
            <a:ahLst/>
            <a:cxnLst/>
            <a:rect l="l" t="t" r="r" b="b"/>
            <a:pathLst>
              <a:path w="29209" h="1600200">
                <a:moveTo>
                  <a:pt x="0" y="1600200"/>
                </a:moveTo>
                <a:lnTo>
                  <a:pt x="29209" y="1600200"/>
                </a:lnTo>
                <a:lnTo>
                  <a:pt x="29209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7615173" y="4210559"/>
            <a:ext cx="675640" cy="246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" marR="5080" indent="-17780">
              <a:lnSpc>
                <a:spcPts val="840"/>
              </a:lnSpc>
              <a:spcBef>
                <a:spcPts val="219"/>
              </a:spcBef>
            </a:pP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5" dirty="0">
                <a:latin typeface="Arial"/>
                <a:cs typeface="Arial"/>
              </a:rPr>
              <a:t>fr</a:t>
            </a:r>
            <a:r>
              <a:rPr sz="800" b="1" spc="-15" dirty="0">
                <a:latin typeface="Arial"/>
                <a:cs typeface="Arial"/>
              </a:rPr>
              <a:t>as</a:t>
            </a:r>
            <a:r>
              <a:rPr sz="800" b="1" spc="-5" dirty="0">
                <a:latin typeface="Arial"/>
                <a:cs typeface="Arial"/>
              </a:rPr>
              <a:t>tr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c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re  </a:t>
            </a:r>
            <a:r>
              <a:rPr sz="800" b="1" spc="-10" dirty="0"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3054350" y="1752600"/>
            <a:ext cx="4210050" cy="3200400"/>
          </a:xfrm>
          <a:custGeom>
            <a:avLst/>
            <a:gdLst/>
            <a:ahLst/>
            <a:cxnLst/>
            <a:rect l="l" t="t" r="r" b="b"/>
            <a:pathLst>
              <a:path w="4210050" h="3200400">
                <a:moveTo>
                  <a:pt x="0" y="3200400"/>
                </a:moveTo>
                <a:lnTo>
                  <a:pt x="4210050" y="3200400"/>
                </a:lnTo>
                <a:lnTo>
                  <a:pt x="421005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054350" y="1752600"/>
            <a:ext cx="4210050" cy="3200400"/>
          </a:xfrm>
          <a:custGeom>
            <a:avLst/>
            <a:gdLst/>
            <a:ahLst/>
            <a:cxnLst/>
            <a:rect l="l" t="t" r="r" b="b"/>
            <a:pathLst>
              <a:path w="4210050" h="3200400">
                <a:moveTo>
                  <a:pt x="0" y="3200400"/>
                </a:moveTo>
                <a:lnTo>
                  <a:pt x="4210050" y="3200400"/>
                </a:lnTo>
                <a:lnTo>
                  <a:pt x="421005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3149855" y="2268169"/>
            <a:ext cx="4018915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As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partes interessadas </a:t>
            </a:r>
            <a:r>
              <a:rPr sz="2000" spc="-5" dirty="0">
                <a:latin typeface="Arial"/>
                <a:cs typeface="Arial"/>
              </a:rPr>
              <a:t>são  </a:t>
            </a:r>
            <a:r>
              <a:rPr sz="2000" spc="-10" dirty="0">
                <a:latin typeface="Arial"/>
                <a:cs typeface="Arial"/>
              </a:rPr>
              <a:t>pessoas que </a:t>
            </a:r>
            <a:r>
              <a:rPr sz="2000" spc="-5" dirty="0">
                <a:latin typeface="Arial"/>
                <a:cs typeface="Arial"/>
              </a:rPr>
              <a:t>têm </a:t>
            </a:r>
            <a:r>
              <a:rPr sz="2000" spc="-10" dirty="0">
                <a:latin typeface="Arial"/>
                <a:cs typeface="Arial"/>
              </a:rPr>
              <a:t>papéis chave </a:t>
            </a:r>
            <a:r>
              <a:rPr sz="2000" spc="0" dirty="0">
                <a:latin typeface="Arial"/>
                <a:cs typeface="Arial"/>
              </a:rPr>
              <a:t>em,  </a:t>
            </a:r>
            <a:r>
              <a:rPr sz="2000" spc="-5" dirty="0">
                <a:latin typeface="Arial"/>
                <a:cs typeface="Arial"/>
              </a:rPr>
              <a:t>ou preocupações sobre, 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sistema.</a:t>
            </a:r>
            <a:endParaRPr sz="2000">
              <a:latin typeface="Arial"/>
              <a:cs typeface="Arial"/>
            </a:endParaRPr>
          </a:p>
          <a:p>
            <a:pPr marL="18415" marR="13335" indent="3810"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Por </a:t>
            </a:r>
            <a:r>
              <a:rPr sz="2000" spc="-5" dirty="0">
                <a:latin typeface="Arial"/>
                <a:cs typeface="Arial"/>
              </a:rPr>
              <a:t>exemplo, os </a:t>
            </a:r>
            <a:r>
              <a:rPr sz="2000" spc="-10" dirty="0">
                <a:latin typeface="Arial"/>
                <a:cs typeface="Arial"/>
              </a:rPr>
              <a:t>usuários,  desenvolvedores </a:t>
            </a:r>
            <a:r>
              <a:rPr sz="2000" spc="-5" dirty="0">
                <a:latin typeface="Arial"/>
                <a:cs typeface="Arial"/>
              </a:rPr>
              <a:t>etc. </a:t>
            </a:r>
            <a:r>
              <a:rPr sz="2000" spc="-10" dirty="0">
                <a:latin typeface="Arial"/>
                <a:cs typeface="Arial"/>
              </a:rPr>
              <a:t>Partes  interessadas podem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indivíduos,  equipes, organizações,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2217" y="362453"/>
            <a:ext cx="593979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dirty="0">
                <a:latin typeface="Arial"/>
                <a:cs typeface="Arial"/>
              </a:rPr>
              <a:t>Preocupações</a:t>
            </a:r>
            <a:r>
              <a:rPr sz="3600" i="0" spc="-75" dirty="0">
                <a:latin typeface="Arial"/>
                <a:cs typeface="Arial"/>
              </a:rPr>
              <a:t> </a:t>
            </a:r>
            <a:r>
              <a:rPr sz="3600" i="0" spc="0" dirty="0">
                <a:latin typeface="Arial"/>
                <a:cs typeface="Arial"/>
              </a:rPr>
              <a:t>(</a:t>
            </a:r>
            <a:r>
              <a:rPr sz="3600" spc="0" dirty="0"/>
              <a:t>Concerns</a:t>
            </a:r>
            <a:r>
              <a:rPr sz="3600" i="0" spc="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1597" y="0"/>
                </a:moveTo>
                <a:lnTo>
                  <a:pt x="0" y="169544"/>
                </a:lnTo>
                <a:lnTo>
                  <a:pt x="182359" y="371475"/>
                </a:lnTo>
                <a:lnTo>
                  <a:pt x="181597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59" y="371475"/>
                </a:moveTo>
                <a:lnTo>
                  <a:pt x="0" y="169544"/>
                </a:lnTo>
                <a:lnTo>
                  <a:pt x="181597" y="0"/>
                </a:lnTo>
                <a:lnTo>
                  <a:pt x="182359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704" y="0"/>
                </a:moveTo>
                <a:lnTo>
                  <a:pt x="0" y="178435"/>
                </a:lnTo>
                <a:lnTo>
                  <a:pt x="182245" y="371475"/>
                </a:lnTo>
                <a:lnTo>
                  <a:pt x="179704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78435"/>
                </a:lnTo>
                <a:lnTo>
                  <a:pt x="179704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816" y="0"/>
                </a:moveTo>
                <a:lnTo>
                  <a:pt x="0" y="270510"/>
                </a:lnTo>
                <a:lnTo>
                  <a:pt x="182245" y="371475"/>
                </a:lnTo>
                <a:lnTo>
                  <a:pt x="17881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270510"/>
                </a:lnTo>
                <a:lnTo>
                  <a:pt x="178816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0848" y="0"/>
                </a:moveTo>
                <a:lnTo>
                  <a:pt x="0" y="132079"/>
                </a:lnTo>
                <a:lnTo>
                  <a:pt x="182371" y="371475"/>
                </a:lnTo>
                <a:lnTo>
                  <a:pt x="18084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71" y="371475"/>
                </a:moveTo>
                <a:lnTo>
                  <a:pt x="0" y="132079"/>
                </a:lnTo>
                <a:lnTo>
                  <a:pt x="180848" y="0"/>
                </a:lnTo>
                <a:lnTo>
                  <a:pt x="182371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943" y="0"/>
                </a:moveTo>
                <a:lnTo>
                  <a:pt x="0" y="162179"/>
                </a:lnTo>
                <a:lnTo>
                  <a:pt x="182245" y="371475"/>
                </a:lnTo>
                <a:lnTo>
                  <a:pt x="17894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62179"/>
                </a:lnTo>
                <a:lnTo>
                  <a:pt x="178943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81152"/>
                </a:lnTo>
                <a:lnTo>
                  <a:pt x="1814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483" y="371475"/>
                </a:moveTo>
                <a:lnTo>
                  <a:pt x="0" y="81152"/>
                </a:lnTo>
                <a:lnTo>
                  <a:pt x="182245" y="0"/>
                </a:lnTo>
                <a:lnTo>
                  <a:pt x="18148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15367"/>
                </a:lnTo>
                <a:lnTo>
                  <a:pt x="798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79883" y="371475"/>
                </a:lnTo>
                <a:lnTo>
                  <a:pt x="0" y="1536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32257"/>
                </a:lnTo>
                <a:lnTo>
                  <a:pt x="99822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99822" y="371475"/>
                </a:lnTo>
                <a:lnTo>
                  <a:pt x="0" y="3225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0" y="17780"/>
                </a:lnTo>
                <a:lnTo>
                  <a:pt x="119253" y="371475"/>
                </a:lnTo>
                <a:lnTo>
                  <a:pt x="1823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119253" y="371475"/>
                </a:lnTo>
                <a:lnTo>
                  <a:pt x="0" y="17780"/>
                </a:lnTo>
                <a:lnTo>
                  <a:pt x="18237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590" y="371475"/>
                </a:lnTo>
                <a:lnTo>
                  <a:pt x="182244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4" y="15493"/>
                </a:moveTo>
                <a:lnTo>
                  <a:pt x="156590" y="371475"/>
                </a:lnTo>
                <a:lnTo>
                  <a:pt x="0" y="0"/>
                </a:lnTo>
                <a:lnTo>
                  <a:pt x="182244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160527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160527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4063" y="371475"/>
                </a:lnTo>
                <a:lnTo>
                  <a:pt x="182372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0" y="371475"/>
                </a:lnTo>
                <a:lnTo>
                  <a:pt x="182372" y="118363"/>
                </a:lnTo>
                <a:lnTo>
                  <a:pt x="18161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182372" y="118363"/>
                </a:lnTo>
                <a:lnTo>
                  <a:pt x="0" y="371475"/>
                </a:lnTo>
                <a:lnTo>
                  <a:pt x="18161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43179"/>
                </a:lnTo>
                <a:lnTo>
                  <a:pt x="102870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2245" y="0"/>
                </a:lnTo>
                <a:lnTo>
                  <a:pt x="102870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674" y="0"/>
                </a:moveTo>
                <a:lnTo>
                  <a:pt x="0" y="353187"/>
                </a:lnTo>
                <a:lnTo>
                  <a:pt x="182244" y="371475"/>
                </a:lnTo>
                <a:lnTo>
                  <a:pt x="5867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674" y="0"/>
                </a:lnTo>
                <a:lnTo>
                  <a:pt x="182244" y="371475"/>
                </a:lnTo>
                <a:lnTo>
                  <a:pt x="0" y="353187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935" y="0"/>
                </a:moveTo>
                <a:lnTo>
                  <a:pt x="0" y="371475"/>
                </a:lnTo>
                <a:lnTo>
                  <a:pt x="182244" y="371475"/>
                </a:lnTo>
                <a:lnTo>
                  <a:pt x="12293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935" y="0"/>
                </a:lnTo>
                <a:lnTo>
                  <a:pt x="182244" y="371475"/>
                </a:lnTo>
                <a:lnTo>
                  <a:pt x="0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7" y="5665115"/>
            <a:ext cx="520700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3180" marR="5080" indent="-31115">
              <a:lnSpc>
                <a:spcPct val="67700"/>
              </a:lnSpc>
              <a:spcBef>
                <a:spcPts val="40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20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e  </a:t>
            </a:r>
            <a:r>
              <a:rPr sz="800" b="1" spc="-10" dirty="0"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328" y="5655667"/>
            <a:ext cx="731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20" dirty="0">
                <a:latin typeface="Arial"/>
                <a:cs typeface="Arial"/>
              </a:rPr>
              <a:t>QA </a:t>
            </a:r>
            <a:r>
              <a:rPr sz="800" b="1" spc="-5" dirty="0">
                <a:latin typeface="Arial"/>
                <a:cs typeface="Arial"/>
              </a:rPr>
              <a:t>/</a:t>
            </a:r>
            <a:r>
              <a:rPr sz="800" b="1" spc="-17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Standards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2748" y="5730343"/>
            <a:ext cx="3829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Gr</a:t>
            </a:r>
            <a:r>
              <a:rPr sz="800" b="1" spc="-10" dirty="0">
                <a:latin typeface="Arial"/>
                <a:cs typeface="Arial"/>
              </a:rPr>
              <a:t>oup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19651" y="5665115"/>
            <a:ext cx="548005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51435">
              <a:lnSpc>
                <a:spcPct val="67700"/>
              </a:lnSpc>
              <a:spcBef>
                <a:spcPts val="405"/>
              </a:spcBef>
            </a:pPr>
            <a:r>
              <a:rPr sz="800" b="1" spc="-15" dirty="0">
                <a:latin typeface="Arial"/>
                <a:cs typeface="Arial"/>
              </a:rPr>
              <a:t>Product  </a:t>
            </a:r>
            <a:r>
              <a:rPr sz="800" b="1" spc="-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pec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li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1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7322" y="5631893"/>
            <a:ext cx="4864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10" dirty="0">
                <a:latin typeface="Arial"/>
                <a:cs typeface="Arial"/>
              </a:rPr>
              <a:t>hni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6494" y="5708093"/>
            <a:ext cx="5480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Specialists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7364" y="1804240"/>
            <a:ext cx="958850" cy="2525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7630" algn="ctr">
              <a:lnSpc>
                <a:spcPts val="935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Programme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sz="800" b="1" spc="-10" dirty="0">
                <a:latin typeface="Arial"/>
                <a:cs typeface="Arial"/>
              </a:rPr>
              <a:t>Management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Office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8685" y="4164280"/>
            <a:ext cx="6381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Procurement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13078" y="3683255"/>
            <a:ext cx="16573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0" dirty="0">
                <a:latin typeface="Arial"/>
                <a:cs typeface="Arial"/>
              </a:rPr>
              <a:t>HR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3117" y="2942921"/>
            <a:ext cx="493396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20" dirty="0">
                <a:latin typeface="Arial"/>
                <a:cs typeface="Arial"/>
              </a:rPr>
              <a:t>x</a:t>
            </a:r>
            <a:r>
              <a:rPr sz="800" b="1" spc="-15" dirty="0">
                <a:latin typeface="Arial"/>
                <a:cs typeface="Arial"/>
              </a:rPr>
              <a:t>ecu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0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6172" y="3665602"/>
            <a:ext cx="638175" cy="2606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89230">
              <a:lnSpc>
                <a:spcPct val="103000"/>
              </a:lnSpc>
              <a:spcBef>
                <a:spcPts val="6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6781" y="4445882"/>
            <a:ext cx="46545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080" indent="-63500" algn="just">
              <a:lnSpc>
                <a:spcPct val="102099"/>
              </a:lnSpc>
              <a:spcBef>
                <a:spcPts val="120"/>
              </a:spcBef>
            </a:pP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es</a:t>
            </a:r>
            <a:r>
              <a:rPr sz="800" b="1" spc="-5" dirty="0">
                <a:latin typeface="Arial"/>
                <a:cs typeface="Arial"/>
              </a:rPr>
              <a:t>s  </a:t>
            </a:r>
            <a:r>
              <a:rPr sz="800" b="1" spc="-30" dirty="0">
                <a:latin typeface="Arial"/>
                <a:cs typeface="Arial"/>
              </a:rPr>
              <a:t>D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-25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5604" y="4451985"/>
            <a:ext cx="638175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1435">
              <a:lnSpc>
                <a:spcPts val="900"/>
              </a:lnSpc>
              <a:spcBef>
                <a:spcPts val="170"/>
              </a:spcBef>
            </a:pPr>
            <a:r>
              <a:rPr sz="800" b="1" spc="-10" dirty="0">
                <a:latin typeface="Arial"/>
                <a:cs typeface="Arial"/>
              </a:rPr>
              <a:t>IT Service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11872" y="3570478"/>
            <a:ext cx="638175" cy="2395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7465">
              <a:lnSpc>
                <a:spcPts val="790"/>
              </a:lnSpc>
              <a:spcBef>
                <a:spcPts val="260"/>
              </a:spcBef>
            </a:pPr>
            <a:r>
              <a:rPr sz="800" b="1" spc="-15" dirty="0">
                <a:latin typeface="Arial"/>
                <a:cs typeface="Arial"/>
              </a:rPr>
              <a:t>Application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93000" y="4860164"/>
            <a:ext cx="836930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49225">
              <a:lnSpc>
                <a:spcPts val="900"/>
              </a:lnSpc>
              <a:spcBef>
                <a:spcPts val="170"/>
              </a:spcBef>
            </a:pPr>
            <a:r>
              <a:rPr sz="1200" b="1" spc="-22" baseline="3472" dirty="0">
                <a:latin typeface="Arial"/>
                <a:cs typeface="Arial"/>
              </a:rPr>
              <a:t>Data </a:t>
            </a:r>
            <a:r>
              <a:rPr sz="1200" b="1" spc="-7" baseline="3472" dirty="0">
                <a:latin typeface="Arial"/>
                <a:cs typeface="Arial"/>
              </a:rPr>
              <a:t>/ </a:t>
            </a:r>
            <a:r>
              <a:rPr sz="800" b="1" spc="-10" dirty="0">
                <a:latin typeface="Arial"/>
                <a:cs typeface="Arial"/>
              </a:rPr>
              <a:t>Voice  Co</a:t>
            </a:r>
            <a:r>
              <a:rPr sz="800" b="1" spc="-20" dirty="0">
                <a:latin typeface="Arial"/>
                <a:cs typeface="Arial"/>
              </a:rPr>
              <a:t>mm</a:t>
            </a:r>
            <a:r>
              <a:rPr sz="800" b="1" spc="-10" dirty="0">
                <a:latin typeface="Arial"/>
                <a:cs typeface="Arial"/>
              </a:rPr>
              <a:t>uni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io</a:t>
            </a:r>
            <a:r>
              <a:rPr sz="800" b="1" spc="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46834" y="2209598"/>
            <a:ext cx="638175" cy="27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345">
              <a:lnSpc>
                <a:spcPct val="108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64330" y="1493014"/>
            <a:ext cx="49275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xec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5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00985" y="4380534"/>
            <a:ext cx="595630" cy="523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125"/>
              </a:spcBef>
            </a:pPr>
            <a:r>
              <a:rPr sz="800" b="1" spc="-10" dirty="0">
                <a:latin typeface="Arial"/>
                <a:cs typeface="Arial"/>
              </a:rPr>
              <a:t>Functional</a:t>
            </a:r>
            <a:r>
              <a:rPr sz="800" b="1" spc="-5" dirty="0">
                <a:latin typeface="Arial"/>
                <a:cs typeface="Arial"/>
              </a:rPr>
              <a:t> /  </a:t>
            </a:r>
            <a:r>
              <a:rPr sz="800" b="1" spc="-15" dirty="0">
                <a:latin typeface="Arial"/>
                <a:cs typeface="Arial"/>
              </a:rPr>
              <a:t>Business  Process  </a:t>
            </a:r>
            <a:r>
              <a:rPr sz="800" b="1" spc="-10" dirty="0">
                <a:latin typeface="Arial"/>
                <a:cs typeface="Arial"/>
              </a:rPr>
              <a:t>Experts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72659" y="1497839"/>
            <a:ext cx="23177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DB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15875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5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99170"/>
                </a:lnTo>
                <a:close/>
              </a:path>
              <a:path w="306704" h="344804">
                <a:moveTo>
                  <a:pt x="278728" y="333702"/>
                </a:moveTo>
                <a:lnTo>
                  <a:pt x="253492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5" y="299170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5874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3" y="216585"/>
                </a:lnTo>
                <a:lnTo>
                  <a:pt x="166881" y="215693"/>
                </a:lnTo>
                <a:lnTo>
                  <a:pt x="179577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616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65" y="299234"/>
                </a:move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78714" y="333765"/>
                </a:lnTo>
                <a:lnTo>
                  <a:pt x="283794" y="331146"/>
                </a:lnTo>
                <a:lnTo>
                  <a:pt x="292896" y="324448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99234"/>
                </a:lnTo>
                <a:close/>
              </a:path>
              <a:path w="306705" h="344804">
                <a:moveTo>
                  <a:pt x="278714" y="333765"/>
                </a:moveTo>
                <a:lnTo>
                  <a:pt x="253479" y="333765"/>
                </a:lnTo>
                <a:lnTo>
                  <a:pt x="258305" y="338210"/>
                </a:lnTo>
                <a:lnTo>
                  <a:pt x="266433" y="339226"/>
                </a:lnTo>
                <a:lnTo>
                  <a:pt x="273418" y="336496"/>
                </a:lnTo>
                <a:lnTo>
                  <a:pt x="278714" y="333765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06565" y="299234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8427" y="75161"/>
                </a:lnTo>
                <a:lnTo>
                  <a:pt x="241598" y="46870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456"/>
                </a:move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58305" y="338210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1598" y="46870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4720" y="5599671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81" y="199746"/>
                </a:lnTo>
                <a:lnTo>
                  <a:pt x="74807" y="209230"/>
                </a:lnTo>
                <a:lnTo>
                  <a:pt x="113998" y="214865"/>
                </a:lnTo>
                <a:lnTo>
                  <a:pt x="153873" y="216585"/>
                </a:lnTo>
                <a:lnTo>
                  <a:pt x="166842" y="215693"/>
                </a:lnTo>
                <a:lnTo>
                  <a:pt x="179551" y="213550"/>
                </a:lnTo>
                <a:lnTo>
                  <a:pt x="191876" y="210188"/>
                </a:lnTo>
                <a:lnTo>
                  <a:pt x="203695" y="205638"/>
                </a:lnTo>
                <a:lnTo>
                  <a:pt x="208521" y="210083"/>
                </a:lnTo>
                <a:lnTo>
                  <a:pt x="250689" y="188452"/>
                </a:lnTo>
                <a:lnTo>
                  <a:pt x="256781" y="179628"/>
                </a:lnTo>
                <a:lnTo>
                  <a:pt x="256781" y="97510"/>
                </a:lnTo>
                <a:lnTo>
                  <a:pt x="249219" y="66399"/>
                </a:lnTo>
                <a:lnTo>
                  <a:pt x="231817" y="38749"/>
                </a:lnTo>
                <a:lnTo>
                  <a:pt x="205926" y="16102"/>
                </a:lnTo>
                <a:lnTo>
                  <a:pt x="17289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2141" y="5468239"/>
            <a:ext cx="263309" cy="339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4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99170"/>
                </a:lnTo>
                <a:close/>
              </a:path>
              <a:path w="306705" h="344804">
                <a:moveTo>
                  <a:pt x="278728" y="333702"/>
                </a:moveTo>
                <a:lnTo>
                  <a:pt x="253491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5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4" y="299170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1579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4" y="216585"/>
                </a:lnTo>
                <a:lnTo>
                  <a:pt x="166881" y="215693"/>
                </a:lnTo>
                <a:lnTo>
                  <a:pt x="179578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321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8" y="299170"/>
                </a:move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78610" y="333702"/>
                </a:lnTo>
                <a:lnTo>
                  <a:pt x="283700" y="331083"/>
                </a:lnTo>
                <a:lnTo>
                  <a:pt x="292846" y="324384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99170"/>
                </a:lnTo>
                <a:close/>
              </a:path>
              <a:path w="306705" h="344804">
                <a:moveTo>
                  <a:pt x="278610" y="333702"/>
                </a:moveTo>
                <a:lnTo>
                  <a:pt x="253492" y="333702"/>
                </a:lnTo>
                <a:lnTo>
                  <a:pt x="258318" y="338147"/>
                </a:lnTo>
                <a:lnTo>
                  <a:pt x="266445" y="339175"/>
                </a:lnTo>
                <a:lnTo>
                  <a:pt x="273304" y="336432"/>
                </a:lnTo>
                <a:lnTo>
                  <a:pt x="278610" y="333702"/>
                </a:lnTo>
                <a:close/>
              </a:path>
              <a:path w="306705" h="344804">
                <a:moveTo>
                  <a:pt x="156908" y="0"/>
                </a:move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06578" y="299170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8427" y="75106"/>
                </a:lnTo>
                <a:lnTo>
                  <a:pt x="241567" y="46815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8" y="120405"/>
                </a:move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58318" y="338147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1567" y="46815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31392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57" y="199746"/>
                </a:lnTo>
                <a:lnTo>
                  <a:pt x="74755" y="209230"/>
                </a:lnTo>
                <a:lnTo>
                  <a:pt x="113924" y="214865"/>
                </a:lnTo>
                <a:lnTo>
                  <a:pt x="153796" y="216585"/>
                </a:lnTo>
                <a:lnTo>
                  <a:pt x="166754" y="215693"/>
                </a:lnTo>
                <a:lnTo>
                  <a:pt x="179450" y="213550"/>
                </a:lnTo>
                <a:lnTo>
                  <a:pt x="191766" y="210188"/>
                </a:lnTo>
                <a:lnTo>
                  <a:pt x="203581" y="205638"/>
                </a:lnTo>
                <a:lnTo>
                  <a:pt x="208533" y="210083"/>
                </a:lnTo>
                <a:lnTo>
                  <a:pt x="250630" y="188452"/>
                </a:lnTo>
                <a:lnTo>
                  <a:pt x="256666" y="179628"/>
                </a:lnTo>
                <a:lnTo>
                  <a:pt x="256666" y="97510"/>
                </a:lnTo>
                <a:lnTo>
                  <a:pt x="249177" y="66399"/>
                </a:lnTo>
                <a:lnTo>
                  <a:pt x="231806" y="38749"/>
                </a:lnTo>
                <a:lnTo>
                  <a:pt x="205910" y="16102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78813" y="5479415"/>
            <a:ext cx="263270" cy="3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19985" y="5347463"/>
            <a:ext cx="91884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Stakeholder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Types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98446" y="5811420"/>
            <a:ext cx="5118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End </a:t>
            </a:r>
            <a:r>
              <a:rPr sz="800" b="1" spc="-5" dirty="0">
                <a:latin typeface="Arial"/>
                <a:cs typeface="Arial"/>
              </a:rPr>
              <a:t>-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User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73836" y="5814468"/>
            <a:ext cx="10502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679450" algn="l"/>
              </a:tabLst>
            </a:pPr>
            <a:r>
              <a:rPr sz="800" b="1" spc="-10" dirty="0">
                <a:latin typeface="Arial"/>
                <a:cs typeface="Arial"/>
              </a:rPr>
              <a:t>Co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po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te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S</a:t>
            </a:r>
            <a:r>
              <a:rPr sz="800" b="1" spc="0" dirty="0">
                <a:latin typeface="Arial"/>
                <a:cs typeface="Arial"/>
              </a:rPr>
              <a:t>y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112007" y="5811420"/>
            <a:ext cx="34798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07868" y="2932176"/>
            <a:ext cx="46990" cy="1606550"/>
          </a:xfrm>
          <a:custGeom>
            <a:avLst/>
            <a:gdLst/>
            <a:ahLst/>
            <a:cxnLst/>
            <a:rect l="l" t="t" r="r" b="b"/>
            <a:pathLst>
              <a:path w="46989" h="1606550">
                <a:moveTo>
                  <a:pt x="0" y="1606550"/>
                </a:moveTo>
                <a:lnTo>
                  <a:pt x="46481" y="1606550"/>
                </a:lnTo>
                <a:lnTo>
                  <a:pt x="46481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77052" y="2932176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0130" y="1958911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756" y="214667"/>
                </a:lnTo>
                <a:lnTo>
                  <a:pt x="179466" y="212532"/>
                </a:lnTo>
                <a:lnTo>
                  <a:pt x="191819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65319" y="5276090"/>
            <a:ext cx="263322" cy="3384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076069" y="1845564"/>
            <a:ext cx="263322" cy="339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696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822693" y="5258691"/>
            <a:ext cx="263322" cy="338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64401" y="2957576"/>
            <a:ext cx="29209" cy="1600200"/>
          </a:xfrm>
          <a:custGeom>
            <a:avLst/>
            <a:gdLst/>
            <a:ahLst/>
            <a:cxnLst/>
            <a:rect l="l" t="t" r="r" b="b"/>
            <a:pathLst>
              <a:path w="29209" h="1600200">
                <a:moveTo>
                  <a:pt x="0" y="1600200"/>
                </a:moveTo>
                <a:lnTo>
                  <a:pt x="29209" y="1600200"/>
                </a:lnTo>
                <a:lnTo>
                  <a:pt x="29209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7615173" y="4210559"/>
            <a:ext cx="675640" cy="246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" marR="5080" indent="-17780">
              <a:lnSpc>
                <a:spcPts val="840"/>
              </a:lnSpc>
              <a:spcBef>
                <a:spcPts val="219"/>
              </a:spcBef>
            </a:pP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5" dirty="0">
                <a:latin typeface="Arial"/>
                <a:cs typeface="Arial"/>
              </a:rPr>
              <a:t>fr</a:t>
            </a:r>
            <a:r>
              <a:rPr sz="800" b="1" spc="-15" dirty="0">
                <a:latin typeface="Arial"/>
                <a:cs typeface="Arial"/>
              </a:rPr>
              <a:t>as</a:t>
            </a:r>
            <a:r>
              <a:rPr sz="800" b="1" spc="-5" dirty="0">
                <a:latin typeface="Arial"/>
                <a:cs typeface="Arial"/>
              </a:rPr>
              <a:t>tr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c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re  </a:t>
            </a:r>
            <a:r>
              <a:rPr sz="800" b="1" spc="-10" dirty="0"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3054350" y="1828800"/>
            <a:ext cx="4210050" cy="3124200"/>
          </a:xfrm>
          <a:custGeom>
            <a:avLst/>
            <a:gdLst/>
            <a:ahLst/>
            <a:cxnLst/>
            <a:rect l="l" t="t" r="r" b="b"/>
            <a:pathLst>
              <a:path w="4210050" h="3124200">
                <a:moveTo>
                  <a:pt x="0" y="3124200"/>
                </a:moveTo>
                <a:lnTo>
                  <a:pt x="4210050" y="3124200"/>
                </a:lnTo>
                <a:lnTo>
                  <a:pt x="4210050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054350" y="1828800"/>
            <a:ext cx="4210050" cy="3124200"/>
          </a:xfrm>
          <a:custGeom>
            <a:avLst/>
            <a:gdLst/>
            <a:ahLst/>
            <a:cxnLst/>
            <a:rect l="l" t="t" r="r" b="b"/>
            <a:pathLst>
              <a:path w="4210050" h="3124200">
                <a:moveTo>
                  <a:pt x="0" y="3124200"/>
                </a:moveTo>
                <a:lnTo>
                  <a:pt x="4210050" y="3124200"/>
                </a:lnTo>
                <a:lnTo>
                  <a:pt x="4210050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3134106" y="2123313"/>
            <a:ext cx="4023995" cy="9348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Preocupações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são os </a:t>
            </a:r>
            <a:r>
              <a:rPr sz="2000" spc="-10" dirty="0">
                <a:latin typeface="Arial"/>
                <a:cs typeface="Arial"/>
              </a:rPr>
              <a:t>interesses  chave que </a:t>
            </a:r>
            <a:r>
              <a:rPr sz="2000" spc="-5" dirty="0">
                <a:latin typeface="Arial"/>
                <a:cs typeface="Arial"/>
              </a:rPr>
              <a:t>são de importância  crucial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partes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interessadas,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3134105" y="3038043"/>
            <a:ext cx="3938270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e determinam a </a:t>
            </a:r>
            <a:r>
              <a:rPr sz="2000" spc="-10" dirty="0">
                <a:latin typeface="Arial"/>
                <a:cs typeface="Arial"/>
              </a:rPr>
              <a:t>aceitabilidade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sistema.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- </a:t>
            </a:r>
            <a:r>
              <a:rPr sz="2000" spc="-10" dirty="0">
                <a:latin typeface="Arial"/>
                <a:cs typeface="Arial"/>
              </a:rPr>
              <a:t>Eles podem incluir confiabilidade,  </a:t>
            </a:r>
            <a:r>
              <a:rPr sz="2000" spc="-5" dirty="0">
                <a:latin typeface="Arial"/>
                <a:cs typeface="Arial"/>
              </a:rPr>
              <a:t>desempenho, </a:t>
            </a:r>
            <a:r>
              <a:rPr sz="2000" spc="-10" dirty="0">
                <a:latin typeface="Arial"/>
                <a:cs typeface="Arial"/>
              </a:rPr>
              <a:t>segurança,  distribuição, evolução,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2565" y="331675"/>
            <a:ext cx="28816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Visão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(</a:t>
            </a:r>
            <a:r>
              <a:rPr sz="4000" dirty="0"/>
              <a:t>View</a:t>
            </a:r>
            <a:r>
              <a:rPr sz="4000" i="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143000"/>
            <a:ext cx="9126220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visão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 uma </a:t>
            </a:r>
            <a:r>
              <a:rPr sz="2400" spc="-5" dirty="0">
                <a:latin typeface="Arial"/>
                <a:cs typeface="Arial"/>
              </a:rPr>
              <a:t>representação </a:t>
            </a:r>
            <a:r>
              <a:rPr sz="2400" dirty="0">
                <a:latin typeface="Arial"/>
                <a:cs typeface="Arial"/>
              </a:rPr>
              <a:t>de um sistema a </a:t>
            </a:r>
            <a:r>
              <a:rPr sz="2400" spc="-5" dirty="0">
                <a:latin typeface="Arial"/>
                <a:cs typeface="Arial"/>
              </a:rPr>
              <a:t>partir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perspectiva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conjunto relacionado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preocupações.</a:t>
            </a:r>
            <a:endParaRPr sz="2400" dirty="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arquiteto cria </a:t>
            </a:r>
            <a:r>
              <a:rPr sz="2400" dirty="0">
                <a:latin typeface="Arial"/>
                <a:cs typeface="Arial"/>
              </a:rPr>
              <a:t>modelos de </a:t>
            </a:r>
            <a:r>
              <a:rPr sz="2400" spc="-5" dirty="0">
                <a:latin typeface="Arial"/>
                <a:cs typeface="Arial"/>
              </a:rPr>
              <a:t>arquitetura.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visão consiste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destes, escolhidas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mostrar às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suas preocupações </a:t>
            </a:r>
            <a:r>
              <a:rPr sz="2400" dirty="0">
                <a:latin typeface="Arial"/>
                <a:cs typeface="Arial"/>
              </a:rPr>
              <a:t>estão </a:t>
            </a:r>
            <a:r>
              <a:rPr sz="2400" spc="-5" dirty="0">
                <a:latin typeface="Arial"/>
                <a:cs typeface="Arial"/>
              </a:rPr>
              <a:t>sendo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atendidas</a:t>
            </a:r>
            <a:r>
              <a:rPr sz="2400" dirty="0" smtClean="0">
                <a:latin typeface="Arial"/>
                <a:cs typeface="Arial"/>
              </a:rPr>
              <a:t>.</a:t>
            </a:r>
            <a:endParaRPr lang="pt-BR" sz="2400" dirty="0" smtClean="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lang="pt-BR" sz="2400" dirty="0" err="1" smtClean="0">
                <a:latin typeface="Arial"/>
                <a:cs typeface="Arial"/>
              </a:rPr>
              <a:t>Select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dirty="0" err="1" smtClean="0">
                <a:latin typeface="Arial"/>
                <a:cs typeface="Arial"/>
              </a:rPr>
              <a:t>from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dirty="0" smtClean="0">
                <a:latin typeface="Arial"/>
                <a:cs typeface="Arial"/>
              </a:rPr>
              <a:t>é uma </a:t>
            </a:r>
            <a:r>
              <a:rPr lang="pt-BR" sz="2400" dirty="0" err="1" smtClean="0">
                <a:latin typeface="Arial"/>
                <a:cs typeface="Arial"/>
              </a:rPr>
              <a:t>view</a:t>
            </a:r>
            <a:r>
              <a:rPr lang="pt-BR" sz="2400" dirty="0" smtClean="0">
                <a:latin typeface="Arial"/>
                <a:cs typeface="Arial"/>
              </a:rPr>
              <a:t>. (Banco de Dados)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505200"/>
            <a:ext cx="4131770" cy="3190391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2592" y="331675"/>
            <a:ext cx="60185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Ponto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Vista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(</a:t>
            </a:r>
            <a:r>
              <a:rPr sz="4000" dirty="0"/>
              <a:t>Viewpoint</a:t>
            </a:r>
            <a:r>
              <a:rPr sz="4000" i="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066800"/>
            <a:ext cx="9173210" cy="2745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ponto de vista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define </a:t>
            </a:r>
            <a:r>
              <a:rPr sz="2400" spc="-5" dirty="0">
                <a:latin typeface="Arial"/>
                <a:cs typeface="Arial"/>
              </a:rPr>
              <a:t>a perspectiva de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visão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é</a:t>
            </a:r>
            <a:endParaRPr sz="24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tomada.</a:t>
            </a:r>
          </a:p>
          <a:p>
            <a:pPr marL="356870" marR="50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Ele </a:t>
            </a:r>
            <a:r>
              <a:rPr sz="2400" dirty="0">
                <a:latin typeface="Arial"/>
                <a:cs typeface="Arial"/>
              </a:rPr>
              <a:t>define como </a:t>
            </a:r>
            <a:r>
              <a:rPr sz="2400" spc="-5" dirty="0">
                <a:latin typeface="Arial"/>
                <a:cs typeface="Arial"/>
              </a:rPr>
              <a:t>construir e usar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visão, a </a:t>
            </a:r>
            <a:r>
              <a:rPr sz="2400" dirty="0">
                <a:latin typeface="Arial"/>
                <a:cs typeface="Arial"/>
              </a:rPr>
              <a:t>informação  </a:t>
            </a:r>
            <a:r>
              <a:rPr sz="2400" spc="-5" dirty="0">
                <a:latin typeface="Arial"/>
                <a:cs typeface="Arial"/>
              </a:rPr>
              <a:t>necessária, as </a:t>
            </a:r>
            <a:r>
              <a:rPr sz="2400" dirty="0">
                <a:latin typeface="Arial"/>
                <a:cs typeface="Arial"/>
              </a:rPr>
              <a:t>técnicas </a:t>
            </a:r>
            <a:r>
              <a:rPr sz="2400" spc="-5" dirty="0">
                <a:latin typeface="Arial"/>
                <a:cs typeface="Arial"/>
              </a:rPr>
              <a:t>de modelagem para expressar e </a:t>
            </a:r>
            <a:r>
              <a:rPr sz="2400" spc="0" dirty="0">
                <a:latin typeface="Arial"/>
                <a:cs typeface="Arial"/>
              </a:rPr>
              <a:t>analisá-  </a:t>
            </a:r>
            <a:r>
              <a:rPr sz="2400" dirty="0">
                <a:latin typeface="Arial"/>
                <a:cs typeface="Arial"/>
              </a:rPr>
              <a:t>la e uma justificativa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essas escolhas </a:t>
            </a:r>
            <a:r>
              <a:rPr sz="2400" spc="-5" dirty="0">
                <a:latin typeface="Arial"/>
                <a:cs typeface="Arial"/>
              </a:rPr>
              <a:t>(por exemplo, </a:t>
            </a:r>
            <a:r>
              <a:rPr sz="2400" dirty="0">
                <a:latin typeface="Arial"/>
                <a:cs typeface="Arial"/>
              </a:rPr>
              <a:t>ao  </a:t>
            </a:r>
            <a:r>
              <a:rPr sz="2400" spc="-5" dirty="0">
                <a:latin typeface="Arial"/>
                <a:cs typeface="Arial"/>
              </a:rPr>
              <a:t>descrever a </a:t>
            </a:r>
            <a:r>
              <a:rPr sz="2400" dirty="0">
                <a:latin typeface="Arial"/>
                <a:cs typeface="Arial"/>
              </a:rPr>
              <a:t>finalidade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público-alvo da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visão)</a:t>
            </a:r>
            <a:r>
              <a:rPr sz="2400" spc="-5" dirty="0" smtClean="0">
                <a:latin typeface="Arial"/>
                <a:cs typeface="Arial"/>
              </a:rPr>
              <a:t>.</a:t>
            </a:r>
            <a:endParaRPr lang="pt-BR" sz="2400" spc="-5" dirty="0" smtClean="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lang="pt-BR" sz="2400" spc="-5" dirty="0" smtClean="0">
                <a:latin typeface="Arial"/>
                <a:cs typeface="Arial"/>
              </a:rPr>
              <a:t>Resultado do </a:t>
            </a:r>
            <a:r>
              <a:rPr lang="pt-BR" sz="2400" spc="-5" dirty="0" err="1" smtClean="0">
                <a:latin typeface="Arial"/>
                <a:cs typeface="Arial"/>
              </a:rPr>
              <a:t>select</a:t>
            </a:r>
            <a:r>
              <a:rPr lang="pt-BR" sz="2400" spc="-5" dirty="0" smtClean="0">
                <a:latin typeface="Arial"/>
                <a:cs typeface="Arial"/>
              </a:rPr>
              <a:t> </a:t>
            </a:r>
            <a:r>
              <a:rPr lang="pt-BR" sz="2400" spc="-5" dirty="0" err="1" smtClean="0">
                <a:latin typeface="Arial"/>
                <a:cs typeface="Arial"/>
              </a:rPr>
              <a:t>from</a:t>
            </a:r>
            <a:r>
              <a:rPr lang="pt-BR" sz="2400" spc="-5" dirty="0" smtClean="0">
                <a:latin typeface="Arial"/>
                <a:cs typeface="Arial"/>
              </a:rPr>
              <a:t> </a:t>
            </a:r>
            <a:r>
              <a:rPr lang="pt-BR" sz="2400" spc="-5" dirty="0" smtClean="0">
                <a:latin typeface="Arial"/>
                <a:cs typeface="Arial"/>
              </a:rPr>
              <a:t>é um </a:t>
            </a:r>
            <a:r>
              <a:rPr lang="pt-BR" sz="2400" spc="-5" dirty="0" err="1" smtClean="0">
                <a:latin typeface="Arial"/>
                <a:cs typeface="Arial"/>
              </a:rPr>
              <a:t>viewpoint</a:t>
            </a:r>
            <a:r>
              <a:rPr lang="pt-BR" sz="2400" spc="-5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962400"/>
            <a:ext cx="45720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0" y="152338"/>
            <a:ext cx="9658350" cy="5653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7576" y="5897069"/>
            <a:ext cx="2772410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i="1" spc="-10" dirty="0">
                <a:latin typeface="Arial"/>
                <a:cs typeface="Arial"/>
              </a:rPr>
              <a:t>Source: </a:t>
            </a:r>
            <a:r>
              <a:rPr sz="900" b="1" i="1" spc="-5" dirty="0">
                <a:latin typeface="Arial"/>
                <a:cs typeface="Arial"/>
              </a:rPr>
              <a:t>IEEE </a:t>
            </a:r>
            <a:r>
              <a:rPr sz="900" b="1" i="1" dirty="0">
                <a:latin typeface="Arial"/>
                <a:cs typeface="Arial"/>
              </a:rPr>
              <a:t>Std 1471-2000. </a:t>
            </a:r>
            <a:r>
              <a:rPr sz="900" b="1" i="1" spc="-10" dirty="0">
                <a:latin typeface="Arial"/>
                <a:cs typeface="Arial"/>
              </a:rPr>
              <a:t>Used </a:t>
            </a:r>
            <a:r>
              <a:rPr sz="900" b="1" i="1" dirty="0">
                <a:latin typeface="Arial"/>
                <a:cs typeface="Arial"/>
              </a:rPr>
              <a:t>with</a:t>
            </a:r>
            <a:r>
              <a:rPr sz="900" b="1" i="1" spc="-35" dirty="0">
                <a:latin typeface="Arial"/>
                <a:cs typeface="Arial"/>
              </a:rPr>
              <a:t> </a:t>
            </a:r>
            <a:r>
              <a:rPr sz="900" b="1" i="1" spc="-10" dirty="0">
                <a:latin typeface="Arial"/>
                <a:cs typeface="Arial"/>
              </a:rPr>
              <a:t>permission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328" y="331675"/>
            <a:ext cx="567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Visões </a:t>
            </a:r>
            <a:r>
              <a:rPr sz="4000" i="0" spc="0" dirty="0">
                <a:latin typeface="Arial"/>
                <a:cs typeface="Arial"/>
              </a:rPr>
              <a:t>e </a:t>
            </a:r>
            <a:r>
              <a:rPr sz="4000" i="0" dirty="0">
                <a:latin typeface="Arial"/>
                <a:cs typeface="Arial"/>
              </a:rPr>
              <a:t>Pontos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Vista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221485"/>
            <a:ext cx="9059545" cy="4372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85725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arquiteto usa visões e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 vista nas </a:t>
            </a:r>
            <a:r>
              <a:rPr sz="2400" dirty="0">
                <a:latin typeface="Arial"/>
                <a:cs typeface="Arial"/>
              </a:rPr>
              <a:t>fases A </a:t>
            </a:r>
            <a:r>
              <a:rPr sz="2400" spc="-5" dirty="0">
                <a:latin typeface="Arial"/>
                <a:cs typeface="Arial"/>
              </a:rPr>
              <a:t>a D para o  desenvolvimento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arquiteturas para </a:t>
            </a:r>
            <a:r>
              <a:rPr sz="2400" dirty="0">
                <a:latin typeface="Arial"/>
                <a:cs typeface="Arial"/>
              </a:rPr>
              <a:t>cada </a:t>
            </a:r>
            <a:r>
              <a:rPr sz="2400" spc="-5" dirty="0">
                <a:latin typeface="Arial"/>
                <a:cs typeface="Arial"/>
              </a:rPr>
              <a:t>domínio (negócio,  dados, aplicação,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tecnologia).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i="1" spc="-5" dirty="0">
                <a:latin typeface="Arial"/>
                <a:cs typeface="Arial"/>
              </a:rPr>
              <a:t>visão </a:t>
            </a:r>
            <a:r>
              <a:rPr sz="2400" spc="-5" dirty="0">
                <a:latin typeface="Arial"/>
                <a:cs typeface="Arial"/>
              </a:rPr>
              <a:t>é o </a:t>
            </a:r>
            <a:r>
              <a:rPr sz="2400" spc="-10" dirty="0">
                <a:latin typeface="Arial"/>
                <a:cs typeface="Arial"/>
              </a:rPr>
              <a:t>que você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vê.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i="1" dirty="0">
                <a:latin typeface="Arial"/>
                <a:cs typeface="Arial"/>
              </a:rPr>
              <a:t>ponto de vista </a:t>
            </a:r>
            <a:r>
              <a:rPr sz="2400" dirty="0">
                <a:latin typeface="Arial"/>
                <a:cs typeface="Arial"/>
              </a:rPr>
              <a:t>é de onde </a:t>
            </a:r>
            <a:r>
              <a:rPr sz="2400" spc="-10" dirty="0">
                <a:latin typeface="Arial"/>
                <a:cs typeface="Arial"/>
              </a:rPr>
              <a:t>você </a:t>
            </a:r>
            <a:r>
              <a:rPr sz="2400" dirty="0">
                <a:latin typeface="Arial"/>
                <a:cs typeface="Arial"/>
              </a:rPr>
              <a:t>está olhando, a </a:t>
            </a:r>
            <a:r>
              <a:rPr sz="2400" spc="-5" dirty="0">
                <a:latin typeface="Arial"/>
                <a:cs typeface="Arial"/>
              </a:rPr>
              <a:t>visada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perspectiva que </a:t>
            </a:r>
            <a:r>
              <a:rPr sz="2400" dirty="0">
                <a:latin typeface="Arial"/>
                <a:cs typeface="Arial"/>
              </a:rPr>
              <a:t>determina </a:t>
            </a:r>
            <a:r>
              <a:rPr sz="2400" spc="-5" dirty="0">
                <a:latin typeface="Arial"/>
                <a:cs typeface="Arial"/>
              </a:rPr>
              <a:t>o que </a:t>
            </a:r>
            <a:r>
              <a:rPr sz="2400" spc="-10" dirty="0">
                <a:latin typeface="Arial"/>
                <a:cs typeface="Arial"/>
              </a:rPr>
              <a:t>você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vê.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Cada </a:t>
            </a:r>
            <a:r>
              <a:rPr sz="2400" spc="-5" dirty="0">
                <a:latin typeface="Arial"/>
                <a:cs typeface="Arial"/>
              </a:rPr>
              <a:t>visão </a:t>
            </a:r>
            <a:r>
              <a:rPr sz="2400" dirty="0">
                <a:latin typeface="Arial"/>
                <a:cs typeface="Arial"/>
              </a:rPr>
              <a:t>possui um ponto de </a:t>
            </a:r>
            <a:r>
              <a:rPr sz="2400" spc="-5" dirty="0">
                <a:latin typeface="Arial"/>
                <a:cs typeface="Arial"/>
              </a:rPr>
              <a:t>vista </a:t>
            </a:r>
            <a:r>
              <a:rPr sz="2400" dirty="0">
                <a:latin typeface="Arial"/>
                <a:cs typeface="Arial"/>
              </a:rPr>
              <a:t>associado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descreve,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pelo </a:t>
            </a:r>
            <a:r>
              <a:rPr sz="2400" dirty="0">
                <a:latin typeface="Arial"/>
                <a:cs typeface="Arial"/>
              </a:rPr>
              <a:t>menos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implicitamente.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Pontos de </a:t>
            </a:r>
            <a:r>
              <a:rPr sz="2400" spc="-5" dirty="0">
                <a:latin typeface="Arial"/>
                <a:cs typeface="Arial"/>
              </a:rPr>
              <a:t>vista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genéricos, </a:t>
            </a:r>
            <a:r>
              <a:rPr sz="2400" dirty="0">
                <a:latin typeface="Arial"/>
                <a:cs typeface="Arial"/>
              </a:rPr>
              <a:t>e podem ser </a:t>
            </a:r>
            <a:r>
              <a:rPr sz="2400" spc="-5" dirty="0">
                <a:latin typeface="Arial"/>
                <a:cs typeface="Arial"/>
              </a:rPr>
              <a:t>armazenados </a:t>
            </a:r>
            <a:r>
              <a:rPr sz="2400" dirty="0">
                <a:latin typeface="Arial"/>
                <a:cs typeface="Arial"/>
              </a:rPr>
              <a:t>em  </a:t>
            </a:r>
            <a:r>
              <a:rPr sz="2400" spc="-5" dirty="0">
                <a:latin typeface="Arial"/>
                <a:cs typeface="Arial"/>
              </a:rPr>
              <a:t>bibliotecas para reutilização.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visão </a:t>
            </a:r>
            <a:r>
              <a:rPr sz="2400" dirty="0">
                <a:latin typeface="Arial"/>
                <a:cs typeface="Arial"/>
              </a:rPr>
              <a:t>é sempre específica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arquitetura para a qual </a:t>
            </a:r>
            <a:r>
              <a:rPr sz="2400" spc="0" dirty="0">
                <a:latin typeface="Arial"/>
                <a:cs typeface="Arial"/>
              </a:rPr>
              <a:t>foi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criada.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823" y="331675"/>
            <a:ext cx="810895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lang="pt-BR" sz="4000" i="0" spc="0" dirty="0" err="1" smtClean="0">
                <a:latin typeface="Arial"/>
                <a:cs typeface="Arial"/>
              </a:rPr>
              <a:t>q</a:t>
            </a:r>
            <a:r>
              <a:rPr sz="4000" i="0" spc="0" dirty="0" smtClean="0">
                <a:latin typeface="Arial"/>
                <a:cs typeface="Arial"/>
              </a:rPr>
              <a:t>ue </a:t>
            </a:r>
            <a:r>
              <a:rPr sz="4000" i="0" spc="0" dirty="0">
                <a:latin typeface="Arial"/>
                <a:cs typeface="Arial"/>
              </a:rPr>
              <a:t>é uma </a:t>
            </a:r>
            <a:r>
              <a:rPr sz="4000" i="0" dirty="0">
                <a:latin typeface="Arial"/>
                <a:cs typeface="Arial"/>
              </a:rPr>
              <a:t>Visão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076690" cy="3116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representação </a:t>
            </a:r>
            <a:r>
              <a:rPr sz="2400" dirty="0">
                <a:latin typeface="Arial"/>
                <a:cs typeface="Arial"/>
              </a:rPr>
              <a:t>de uma </a:t>
            </a:r>
            <a:r>
              <a:rPr sz="2400" spc="-5" dirty="0">
                <a:latin typeface="Arial"/>
                <a:cs typeface="Arial"/>
              </a:rPr>
              <a:t>arquitetura global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significado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ou </a:t>
            </a:r>
            <a:r>
              <a:rPr sz="2400" dirty="0">
                <a:latin typeface="Arial"/>
                <a:cs typeface="Arial"/>
              </a:rPr>
              <a:t>mais </a:t>
            </a:r>
            <a:r>
              <a:rPr sz="2400" spc="-5" dirty="0">
                <a:latin typeface="Arial"/>
                <a:cs typeface="Arial"/>
              </a:rPr>
              <a:t>partes interessadas no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sistema</a:t>
            </a:r>
            <a:endParaRPr sz="2400">
              <a:latin typeface="Arial"/>
              <a:cs typeface="Arial"/>
            </a:endParaRPr>
          </a:p>
          <a:p>
            <a:pPr marL="356870" marR="3810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Por </a:t>
            </a:r>
            <a:r>
              <a:rPr sz="2400" spc="-5" dirty="0">
                <a:latin typeface="Arial"/>
                <a:cs typeface="Arial"/>
              </a:rPr>
              <a:t>exemplo,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spc="-10" dirty="0">
                <a:latin typeface="Arial"/>
                <a:cs typeface="Arial"/>
              </a:rPr>
              <a:t>civil </a:t>
            </a:r>
            <a:r>
              <a:rPr sz="2400" dirty="0">
                <a:latin typeface="Arial"/>
                <a:cs typeface="Arial"/>
              </a:rPr>
              <a:t>pode </a:t>
            </a:r>
            <a:r>
              <a:rPr sz="2400" spc="-5" dirty="0">
                <a:latin typeface="Arial"/>
                <a:cs typeface="Arial"/>
              </a:rPr>
              <a:t>criar diagramas elétricos,  </a:t>
            </a:r>
            <a:r>
              <a:rPr sz="2400" dirty="0">
                <a:latin typeface="Arial"/>
                <a:cs typeface="Arial"/>
              </a:rPr>
              <a:t>plantas e </a:t>
            </a:r>
            <a:r>
              <a:rPr sz="2400" spc="-5" dirty="0">
                <a:latin typeface="Arial"/>
                <a:cs typeface="Arial"/>
              </a:rPr>
              <a:t>elevações para descrever </a:t>
            </a:r>
            <a:r>
              <a:rPr sz="2400" dirty="0">
                <a:latin typeface="Arial"/>
                <a:cs typeface="Arial"/>
              </a:rPr>
              <a:t>as diferentes facetas de um  </a:t>
            </a:r>
            <a:r>
              <a:rPr sz="2400" spc="-5" dirty="0">
                <a:latin typeface="Arial"/>
                <a:cs typeface="Arial"/>
              </a:rPr>
              <a:t>edifício para as suas </a:t>
            </a:r>
            <a:r>
              <a:rPr sz="2400" dirty="0">
                <a:latin typeface="Arial"/>
                <a:cs typeface="Arial"/>
              </a:rPr>
              <a:t>diferentes </a:t>
            </a:r>
            <a:r>
              <a:rPr sz="2400" spc="-5" dirty="0">
                <a:latin typeface="Arial"/>
                <a:cs typeface="Arial"/>
              </a:rPr>
              <a:t>partes interessadas (eletricistas,  proprietários, </a:t>
            </a:r>
            <a:r>
              <a:rPr sz="2400" dirty="0">
                <a:latin typeface="Arial"/>
                <a:cs typeface="Arial"/>
              </a:rPr>
              <a:t>funcionários de planejamento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arquiteto corporativo pode criar visões </a:t>
            </a:r>
            <a:r>
              <a:rPr sz="2400" dirty="0">
                <a:latin typeface="Arial"/>
                <a:cs typeface="Arial"/>
              </a:rPr>
              <a:t>física </a:t>
            </a:r>
            <a:r>
              <a:rPr sz="2400" spc="-5" dirty="0">
                <a:latin typeface="Arial"/>
                <a:cs typeface="Arial"/>
              </a:rPr>
              <a:t>e de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de um sistema de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328" y="331675"/>
            <a:ext cx="56762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Visões </a:t>
            </a:r>
            <a:r>
              <a:rPr sz="4000" i="0" spc="0" dirty="0">
                <a:latin typeface="Arial"/>
                <a:cs typeface="Arial"/>
              </a:rPr>
              <a:t>e </a:t>
            </a:r>
            <a:r>
              <a:rPr sz="4000" i="0" dirty="0">
                <a:latin typeface="Arial"/>
                <a:cs typeface="Arial"/>
              </a:rPr>
              <a:t>Pontos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Vista</a:t>
            </a:r>
          </a:p>
        </p:txBody>
      </p:sp>
      <p:sp>
        <p:nvSpPr>
          <p:cNvPr id="3" name="object 3"/>
          <p:cNvSpPr/>
          <p:nvPr/>
        </p:nvSpPr>
        <p:spPr>
          <a:xfrm>
            <a:off x="1754252" y="1222311"/>
            <a:ext cx="6726047" cy="4976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4068445" marR="5080" indent="-3729354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Um </a:t>
            </a:r>
            <a:r>
              <a:rPr sz="4000" i="0" dirty="0">
                <a:latin typeface="Arial"/>
                <a:cs typeface="Arial"/>
              </a:rPr>
              <a:t>Exemplo Simples de </a:t>
            </a:r>
            <a:r>
              <a:rPr sz="4000" i="0" spc="0" dirty="0">
                <a:latin typeface="Arial"/>
                <a:cs typeface="Arial"/>
              </a:rPr>
              <a:t>um </a:t>
            </a:r>
            <a:r>
              <a:rPr sz="4000" i="0" spc="-5" dirty="0">
                <a:latin typeface="Arial"/>
                <a:cs typeface="Arial"/>
              </a:rPr>
              <a:t>Ponto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Vista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565516"/>
            <a:ext cx="5567680" cy="165109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756535" algn="l"/>
              </a:tabLst>
            </a:pPr>
            <a:r>
              <a:rPr sz="2000" b="1" spc="-10" dirty="0">
                <a:latin typeface="Arial"/>
                <a:cs typeface="Arial"/>
              </a:rPr>
              <a:t>Elemento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do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Ponto	Descrição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latin typeface="Arial"/>
                <a:cs typeface="Arial"/>
              </a:rPr>
              <a:t>De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Vista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Comitê </a:t>
            </a:r>
            <a:r>
              <a:rPr sz="2400" spc="-5" dirty="0">
                <a:latin typeface="Arial"/>
                <a:cs typeface="Arial"/>
              </a:rPr>
              <a:t>diretor,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247135"/>
            <a:ext cx="19805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Preocupações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3978908"/>
            <a:ext cx="1619250" cy="899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Técnica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Modelagem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2830" y="3247137"/>
            <a:ext cx="5454015" cy="2888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Mostrar as relações de alto </a:t>
            </a:r>
            <a:r>
              <a:rPr sz="2400" spc="-10" dirty="0">
                <a:latin typeface="Arial"/>
                <a:cs typeface="Arial"/>
              </a:rPr>
              <a:t>nível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locais </a:t>
            </a:r>
            <a:r>
              <a:rPr sz="2400" spc="-5" dirty="0">
                <a:latin typeface="Arial"/>
                <a:cs typeface="Arial"/>
              </a:rPr>
              <a:t>geográficos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0" dirty="0">
                <a:latin typeface="Arial"/>
                <a:cs typeface="Arial"/>
              </a:rPr>
              <a:t>funções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Diagrama com </a:t>
            </a:r>
            <a:r>
              <a:rPr sz="2400" spc="-10" dirty="0">
                <a:latin typeface="Arial"/>
                <a:cs typeface="Arial"/>
              </a:rPr>
              <a:t>caixas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aninhadas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caixas externas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locais;</a:t>
            </a:r>
            <a:endParaRPr sz="2400">
              <a:latin typeface="Arial"/>
              <a:cs typeface="Arial"/>
            </a:endParaRPr>
          </a:p>
          <a:p>
            <a:pPr marL="12700" marR="297180">
              <a:lnSpc>
                <a:spcPct val="110000"/>
              </a:lnSpc>
              <a:spcBef>
                <a:spcPts val="290"/>
              </a:spcBef>
            </a:pPr>
            <a:r>
              <a:rPr sz="2400" spc="-5" dirty="0">
                <a:latin typeface="Arial"/>
                <a:cs typeface="Arial"/>
              </a:rPr>
              <a:t>caixas </a:t>
            </a:r>
            <a:r>
              <a:rPr sz="2400" dirty="0">
                <a:latin typeface="Arial"/>
                <a:cs typeface="Arial"/>
              </a:rPr>
              <a:t>internas = </a:t>
            </a:r>
            <a:r>
              <a:rPr sz="2400" spc="0" dirty="0">
                <a:latin typeface="Arial"/>
                <a:cs typeface="Arial"/>
              </a:rPr>
              <a:t>funções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 </a:t>
            </a:r>
            <a:r>
              <a:rPr sz="2400" dirty="0">
                <a:latin typeface="Arial"/>
                <a:cs typeface="Arial"/>
              </a:rPr>
              <a:t>Semântica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aninhamento =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funções  </a:t>
            </a:r>
            <a:r>
              <a:rPr sz="2400" spc="-5" dirty="0">
                <a:latin typeface="Arial"/>
                <a:cs typeface="Arial"/>
              </a:rPr>
              <a:t>executadas </a:t>
            </a:r>
            <a:r>
              <a:rPr sz="2400" dirty="0">
                <a:latin typeface="Arial"/>
                <a:cs typeface="Arial"/>
              </a:rPr>
              <a:t>nos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locais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7749" y="1285875"/>
            <a:ext cx="3996816" cy="484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02808" y="5300471"/>
            <a:ext cx="2173224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5312" y="5300471"/>
            <a:ext cx="1776984" cy="377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5752" y="5232402"/>
            <a:ext cx="2155190" cy="314325"/>
          </a:xfrm>
          <a:custGeom>
            <a:avLst/>
            <a:gdLst/>
            <a:ahLst/>
            <a:cxnLst/>
            <a:rect l="l" t="t" r="r" b="b"/>
            <a:pathLst>
              <a:path w="2155190" h="314325">
                <a:moveTo>
                  <a:pt x="0" y="314325"/>
                </a:moveTo>
                <a:lnTo>
                  <a:pt x="2154936" y="314325"/>
                </a:lnTo>
                <a:lnTo>
                  <a:pt x="2154936" y="0"/>
                </a:lnTo>
                <a:lnTo>
                  <a:pt x="0" y="0"/>
                </a:lnTo>
                <a:lnTo>
                  <a:pt x="0" y="314325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8299" y="5264608"/>
            <a:ext cx="153479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ZACHMAN </a:t>
            </a:r>
            <a:r>
              <a:rPr sz="1400" b="1" i="1" spc="-15" dirty="0">
                <a:solidFill>
                  <a:srgbClr val="333399"/>
                </a:solidFill>
                <a:latin typeface="Arial"/>
                <a:cs typeface="Arial"/>
              </a:rPr>
              <a:t>linha </a:t>
            </a: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9408" y="5315711"/>
            <a:ext cx="441960" cy="237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2499" y="5364098"/>
            <a:ext cx="321945" cy="114300"/>
          </a:xfrm>
          <a:custGeom>
            <a:avLst/>
            <a:gdLst/>
            <a:ahLst/>
            <a:cxnLst/>
            <a:rect l="l" t="t" r="r" b="b"/>
            <a:pathLst>
              <a:path w="32194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2194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21945" h="114300">
                <a:moveTo>
                  <a:pt x="32169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21690" y="76200"/>
                </a:lnTo>
                <a:lnTo>
                  <a:pt x="32169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06057" y="4736591"/>
            <a:ext cx="975359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929" y="4809744"/>
            <a:ext cx="774192" cy="463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85101" y="4714938"/>
            <a:ext cx="966520" cy="569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85101" y="4806443"/>
            <a:ext cx="96710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9070" marR="167005" indent="15240" algn="just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Modelo de  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ec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n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o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l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o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gi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a 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(FÍSICO)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60591" y="4029457"/>
            <a:ext cx="2270760" cy="332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28817" y="4029457"/>
            <a:ext cx="1776983" cy="377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91251" y="3962401"/>
            <a:ext cx="2254885" cy="314325"/>
          </a:xfrm>
          <a:custGeom>
            <a:avLst/>
            <a:gdLst/>
            <a:ahLst/>
            <a:cxnLst/>
            <a:rect l="l" t="t" r="r" b="b"/>
            <a:pathLst>
              <a:path w="2254884" h="314325">
                <a:moveTo>
                  <a:pt x="0" y="314325"/>
                </a:moveTo>
                <a:lnTo>
                  <a:pt x="2254630" y="314325"/>
                </a:lnTo>
                <a:lnTo>
                  <a:pt x="2254630" y="0"/>
                </a:lnTo>
                <a:lnTo>
                  <a:pt x="0" y="0"/>
                </a:lnTo>
                <a:lnTo>
                  <a:pt x="0" y="314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1251" y="3962401"/>
            <a:ext cx="2254885" cy="314325"/>
          </a:xfrm>
          <a:custGeom>
            <a:avLst/>
            <a:gdLst/>
            <a:ahLst/>
            <a:cxnLst/>
            <a:rect l="l" t="t" r="r" b="b"/>
            <a:pathLst>
              <a:path w="2254884" h="314325">
                <a:moveTo>
                  <a:pt x="0" y="314325"/>
                </a:moveTo>
                <a:lnTo>
                  <a:pt x="2254630" y="314325"/>
                </a:lnTo>
                <a:lnTo>
                  <a:pt x="2254630" y="0"/>
                </a:lnTo>
                <a:lnTo>
                  <a:pt x="0" y="0"/>
                </a:lnTo>
                <a:lnTo>
                  <a:pt x="0" y="314325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52438" y="3994152"/>
            <a:ext cx="153416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i="1" spc="-10" dirty="0">
                <a:solidFill>
                  <a:srgbClr val="333399"/>
                </a:solidFill>
                <a:latin typeface="Arial"/>
                <a:cs typeface="Arial"/>
              </a:rPr>
              <a:t>ZACHMAN </a:t>
            </a:r>
            <a:r>
              <a:rPr sz="1400" b="1" i="1" spc="-15" dirty="0">
                <a:solidFill>
                  <a:srgbClr val="333399"/>
                </a:solidFill>
                <a:latin typeface="Arial"/>
                <a:cs typeface="Arial"/>
              </a:rPr>
              <a:t>linha</a:t>
            </a:r>
            <a:r>
              <a:rPr sz="1400" b="1" i="1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33288" y="4002025"/>
            <a:ext cx="472440" cy="234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6634" y="4049648"/>
            <a:ext cx="351155" cy="114300"/>
          </a:xfrm>
          <a:custGeom>
            <a:avLst/>
            <a:gdLst/>
            <a:ahLst/>
            <a:cxnLst/>
            <a:rect l="l" t="t" r="r" b="b"/>
            <a:pathLst>
              <a:path w="35115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5115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51154" h="114300">
                <a:moveTo>
                  <a:pt x="35090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50900" y="76200"/>
                </a:lnTo>
                <a:lnTo>
                  <a:pt x="35090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41793" y="3474721"/>
            <a:ext cx="975359" cy="5760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75904" y="3547873"/>
            <a:ext cx="743711" cy="4632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20583" y="3452812"/>
            <a:ext cx="968248" cy="569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220583" y="3543682"/>
            <a:ext cx="96837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945" marR="183515" algn="ctr">
              <a:lnSpc>
                <a:spcPct val="100000"/>
              </a:lnSpc>
              <a:spcBef>
                <a:spcPts val="90"/>
              </a:spcBef>
            </a:pP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Modelo de  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Sistema  (LÓGICO)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8255" y="3084576"/>
            <a:ext cx="2136648" cy="3291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2472" y="3084578"/>
            <a:ext cx="1776983" cy="377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0184" y="3016252"/>
            <a:ext cx="2120900" cy="314325"/>
          </a:xfrm>
          <a:custGeom>
            <a:avLst/>
            <a:gdLst/>
            <a:ahLst/>
            <a:cxnLst/>
            <a:rect l="l" t="t" r="r" b="b"/>
            <a:pathLst>
              <a:path w="2120900" h="314325">
                <a:moveTo>
                  <a:pt x="0" y="314325"/>
                </a:moveTo>
                <a:lnTo>
                  <a:pt x="2120900" y="314325"/>
                </a:lnTo>
                <a:lnTo>
                  <a:pt x="2120900" y="0"/>
                </a:lnTo>
                <a:lnTo>
                  <a:pt x="0" y="0"/>
                </a:lnTo>
                <a:lnTo>
                  <a:pt x="0" y="314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0184" y="3016252"/>
            <a:ext cx="2120900" cy="314325"/>
          </a:xfrm>
          <a:custGeom>
            <a:avLst/>
            <a:gdLst/>
            <a:ahLst/>
            <a:cxnLst/>
            <a:rect l="l" t="t" r="r" b="b"/>
            <a:pathLst>
              <a:path w="2120900" h="314325">
                <a:moveTo>
                  <a:pt x="0" y="314325"/>
                </a:moveTo>
                <a:lnTo>
                  <a:pt x="2120900" y="314325"/>
                </a:lnTo>
                <a:lnTo>
                  <a:pt x="2120900" y="0"/>
                </a:lnTo>
                <a:lnTo>
                  <a:pt x="0" y="0"/>
                </a:lnTo>
                <a:lnTo>
                  <a:pt x="0" y="314325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84823" y="3047442"/>
            <a:ext cx="153479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ZACHMAN </a:t>
            </a:r>
            <a:r>
              <a:rPr sz="1400" b="1" i="1" spc="-15" dirty="0">
                <a:solidFill>
                  <a:srgbClr val="333399"/>
                </a:solidFill>
                <a:latin typeface="Arial"/>
                <a:cs typeface="Arial"/>
              </a:rPr>
              <a:t>linha </a:t>
            </a: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48655" y="3096769"/>
            <a:ext cx="502920" cy="2377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39970" y="3145154"/>
            <a:ext cx="384175" cy="114300"/>
          </a:xfrm>
          <a:custGeom>
            <a:avLst/>
            <a:gdLst/>
            <a:ahLst/>
            <a:cxnLst/>
            <a:rect l="l" t="t" r="r" b="b"/>
            <a:pathLst>
              <a:path w="38417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8417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84175" h="114300">
                <a:moveTo>
                  <a:pt x="384175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84175" y="76200"/>
                </a:lnTo>
                <a:lnTo>
                  <a:pt x="384175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96783" y="2575560"/>
            <a:ext cx="972312" cy="5760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96783" y="2648711"/>
            <a:ext cx="1008887" cy="4632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3416" y="2554353"/>
            <a:ext cx="966520" cy="5683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824598" y="2643964"/>
            <a:ext cx="87185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Modelo de  Negócio  (C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ON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C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E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I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U</a:t>
            </a:r>
            <a:r>
              <a:rPr sz="800" b="1" i="1" spc="-5" dirty="0">
                <a:solidFill>
                  <a:srgbClr val="FFFF00"/>
                </a:solidFill>
                <a:latin typeface="Verdana"/>
                <a:cs typeface="Verdana"/>
              </a:rPr>
              <a:t>A</a:t>
            </a: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L)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39054" y="2301239"/>
            <a:ext cx="2103121" cy="3322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28033" y="2301241"/>
            <a:ext cx="1776984" cy="3779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127" y="2233612"/>
            <a:ext cx="2087245" cy="316230"/>
          </a:xfrm>
          <a:custGeom>
            <a:avLst/>
            <a:gdLst/>
            <a:ahLst/>
            <a:cxnLst/>
            <a:rect l="l" t="t" r="r" b="b"/>
            <a:pathLst>
              <a:path w="2087245" h="316230">
                <a:moveTo>
                  <a:pt x="0" y="315912"/>
                </a:moveTo>
                <a:lnTo>
                  <a:pt x="2086863" y="315912"/>
                </a:lnTo>
                <a:lnTo>
                  <a:pt x="2086863" y="0"/>
                </a:lnTo>
                <a:lnTo>
                  <a:pt x="0" y="0"/>
                </a:lnTo>
                <a:lnTo>
                  <a:pt x="0" y="31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127" y="2233612"/>
            <a:ext cx="2087245" cy="316230"/>
          </a:xfrm>
          <a:custGeom>
            <a:avLst/>
            <a:gdLst/>
            <a:ahLst/>
            <a:cxnLst/>
            <a:rect l="l" t="t" r="r" b="b"/>
            <a:pathLst>
              <a:path w="2087245" h="316230">
                <a:moveTo>
                  <a:pt x="0" y="315912"/>
                </a:moveTo>
                <a:lnTo>
                  <a:pt x="2086863" y="315912"/>
                </a:lnTo>
                <a:lnTo>
                  <a:pt x="2086863" y="0"/>
                </a:lnTo>
                <a:lnTo>
                  <a:pt x="0" y="0"/>
                </a:lnTo>
                <a:lnTo>
                  <a:pt x="0" y="315912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850638" y="2264487"/>
            <a:ext cx="153479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ZACHMAN </a:t>
            </a:r>
            <a:r>
              <a:rPr sz="1400" b="1" i="1" spc="-15" dirty="0">
                <a:solidFill>
                  <a:srgbClr val="333399"/>
                </a:solidFill>
                <a:latin typeface="Arial"/>
                <a:cs typeface="Arial"/>
              </a:rPr>
              <a:t>linha </a:t>
            </a:r>
            <a:r>
              <a:rPr sz="1400" b="1" i="1" spc="-5" dirty="0">
                <a:solidFill>
                  <a:srgbClr val="33339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27577" y="2404872"/>
            <a:ext cx="240791" cy="426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06748" y="2413507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>
                <a:moveTo>
                  <a:pt x="23393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59353" y="2395729"/>
            <a:ext cx="298703" cy="3017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52696" y="2387473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40386" y="56641"/>
                </a:moveTo>
                <a:lnTo>
                  <a:pt x="0" y="177800"/>
                </a:lnTo>
                <a:lnTo>
                  <a:pt x="121285" y="137413"/>
                </a:lnTo>
                <a:lnTo>
                  <a:pt x="107801" y="123951"/>
                </a:lnTo>
                <a:lnTo>
                  <a:pt x="80772" y="123951"/>
                </a:lnTo>
                <a:lnTo>
                  <a:pt x="53848" y="97027"/>
                </a:lnTo>
                <a:lnTo>
                  <a:pt x="67331" y="83544"/>
                </a:lnTo>
                <a:lnTo>
                  <a:pt x="40386" y="56641"/>
                </a:lnTo>
                <a:close/>
              </a:path>
              <a:path w="177800" h="177800">
                <a:moveTo>
                  <a:pt x="67331" y="83544"/>
                </a:moveTo>
                <a:lnTo>
                  <a:pt x="53848" y="97027"/>
                </a:lnTo>
                <a:lnTo>
                  <a:pt x="80772" y="123951"/>
                </a:lnTo>
                <a:lnTo>
                  <a:pt x="94276" y="110447"/>
                </a:lnTo>
                <a:lnTo>
                  <a:pt x="67331" y="83544"/>
                </a:lnTo>
                <a:close/>
              </a:path>
              <a:path w="177800" h="177800">
                <a:moveTo>
                  <a:pt x="94276" y="110447"/>
                </a:moveTo>
                <a:lnTo>
                  <a:pt x="80772" y="123951"/>
                </a:lnTo>
                <a:lnTo>
                  <a:pt x="107801" y="123951"/>
                </a:lnTo>
                <a:lnTo>
                  <a:pt x="94276" y="110447"/>
                </a:lnTo>
                <a:close/>
              </a:path>
              <a:path w="177800" h="177800">
                <a:moveTo>
                  <a:pt x="150875" y="0"/>
                </a:moveTo>
                <a:lnTo>
                  <a:pt x="67331" y="83544"/>
                </a:lnTo>
                <a:lnTo>
                  <a:pt x="94276" y="110447"/>
                </a:lnTo>
                <a:lnTo>
                  <a:pt x="177800" y="26924"/>
                </a:lnTo>
                <a:lnTo>
                  <a:pt x="15087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44056" y="1807464"/>
            <a:ext cx="972311" cy="5760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01968" y="1938529"/>
            <a:ext cx="886968" cy="3413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21450" y="1784413"/>
            <a:ext cx="966520" cy="5699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30162" y="1935608"/>
            <a:ext cx="75057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4465">
              <a:lnSpc>
                <a:spcPct val="100000"/>
              </a:lnSpc>
              <a:spcBef>
                <a:spcPts val="90"/>
              </a:spcBef>
            </a:pPr>
            <a:r>
              <a:rPr sz="800" b="1" i="1" spc="-10" dirty="0">
                <a:solidFill>
                  <a:srgbClr val="FFFF00"/>
                </a:solidFill>
                <a:latin typeface="Verdana"/>
                <a:cs typeface="Verdana"/>
              </a:rPr>
              <a:t>Escopo  (C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ON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TE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X</a:t>
            </a:r>
            <a:r>
              <a:rPr sz="800" b="1" i="1" dirty="0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r>
              <a:rPr sz="800" b="1" i="1" spc="-15" dirty="0">
                <a:solidFill>
                  <a:srgbClr val="FFFF00"/>
                </a:solidFill>
                <a:latin typeface="Verdana"/>
                <a:cs typeface="Verdana"/>
              </a:rPr>
              <a:t>O)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54323" y="331675"/>
            <a:ext cx="21990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TOGAF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9</a:t>
            </a:r>
          </a:p>
        </p:txBody>
      </p:sp>
      <p:sp>
        <p:nvSpPr>
          <p:cNvPr id="49" name="object 49"/>
          <p:cNvSpPr/>
          <p:nvPr/>
        </p:nvSpPr>
        <p:spPr>
          <a:xfrm>
            <a:off x="485851" y="1364945"/>
            <a:ext cx="1231252" cy="274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7634" y="1609089"/>
            <a:ext cx="1360805" cy="2743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0067" y="1852929"/>
            <a:ext cx="800456" cy="2743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06917" y="5809794"/>
            <a:ext cx="1008761" cy="9610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1" y="362453"/>
            <a:ext cx="641032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spc="0" dirty="0">
                <a:latin typeface="Arial"/>
                <a:cs typeface="Arial"/>
              </a:rPr>
              <a:t>A </a:t>
            </a:r>
            <a:r>
              <a:rPr sz="3600" i="0" dirty="0">
                <a:latin typeface="Arial"/>
                <a:cs typeface="Arial"/>
              </a:rPr>
              <a:t>Simple Example of </a:t>
            </a:r>
            <a:r>
              <a:rPr sz="3600" i="0" spc="0" dirty="0">
                <a:latin typeface="Arial"/>
                <a:cs typeface="Arial"/>
              </a:rPr>
              <a:t>a</a:t>
            </a:r>
            <a:r>
              <a:rPr sz="3600" i="0" spc="-130" dirty="0">
                <a:latin typeface="Arial"/>
                <a:cs typeface="Arial"/>
              </a:rPr>
              <a:t> </a:t>
            </a:r>
            <a:r>
              <a:rPr sz="3600" i="0" spc="0" dirty="0">
                <a:latin typeface="Arial"/>
                <a:cs typeface="Arial"/>
              </a:rPr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117" y="5763870"/>
            <a:ext cx="90671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Figura 1: </a:t>
            </a:r>
            <a:r>
              <a:rPr sz="1800" b="1" i="1" dirty="0">
                <a:latin typeface="Arial"/>
                <a:cs typeface="Arial"/>
              </a:rPr>
              <a:t>Exemplo da visão - </a:t>
            </a:r>
            <a:r>
              <a:rPr sz="1800" b="1" i="1" spc="-10" dirty="0">
                <a:latin typeface="Arial"/>
                <a:cs typeface="Arial"/>
              </a:rPr>
              <a:t>Os </a:t>
            </a:r>
            <a:r>
              <a:rPr sz="1800" b="1" i="1" dirty="0">
                <a:latin typeface="Arial"/>
                <a:cs typeface="Arial"/>
              </a:rPr>
              <a:t>Domínios de Negócio do The </a:t>
            </a:r>
            <a:r>
              <a:rPr sz="1800" b="1" i="1" spc="-5" dirty="0">
                <a:latin typeface="Arial"/>
                <a:cs typeface="Arial"/>
              </a:rPr>
              <a:t>Open Group </a:t>
            </a:r>
            <a:r>
              <a:rPr sz="1800" b="1" i="1" dirty="0">
                <a:latin typeface="Arial"/>
                <a:cs typeface="Arial"/>
              </a:rPr>
              <a:t>em</a:t>
            </a:r>
            <a:r>
              <a:rPr sz="1800" b="1" i="1" spc="-1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2008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0802" y="990648"/>
            <a:ext cx="6931025" cy="4800600"/>
          </a:xfrm>
          <a:custGeom>
            <a:avLst/>
            <a:gdLst/>
            <a:ahLst/>
            <a:cxnLst/>
            <a:rect l="l" t="t" r="r" b="b"/>
            <a:pathLst>
              <a:path w="6931025" h="4800600">
                <a:moveTo>
                  <a:pt x="0" y="4800551"/>
                </a:moveTo>
                <a:lnTo>
                  <a:pt x="6930711" y="4800551"/>
                </a:lnTo>
                <a:lnTo>
                  <a:pt x="6930711" y="0"/>
                </a:lnTo>
                <a:lnTo>
                  <a:pt x="0" y="0"/>
                </a:lnTo>
                <a:lnTo>
                  <a:pt x="0" y="4800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7115" y="4522135"/>
            <a:ext cx="560070" cy="180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50" spc="55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1250" spc="40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250" spc="30" dirty="0">
                <a:solidFill>
                  <a:srgbClr val="808080"/>
                </a:solidFill>
                <a:latin typeface="Arial"/>
                <a:cs typeface="Arial"/>
              </a:rPr>
              <a:t>-site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9561" y="4473264"/>
            <a:ext cx="2375536" cy="807085"/>
          </a:xfrm>
          <a:custGeom>
            <a:avLst/>
            <a:gdLst/>
            <a:ahLst/>
            <a:cxnLst/>
            <a:rect l="l" t="t" r="r" b="b"/>
            <a:pathLst>
              <a:path w="2375535" h="807085">
                <a:moveTo>
                  <a:pt x="0" y="806882"/>
                </a:moveTo>
                <a:lnTo>
                  <a:pt x="2375447" y="806882"/>
                </a:lnTo>
                <a:lnTo>
                  <a:pt x="2375447" y="0"/>
                </a:lnTo>
                <a:lnTo>
                  <a:pt x="0" y="0"/>
                </a:lnTo>
                <a:lnTo>
                  <a:pt x="0" y="80688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2744" y="4457762"/>
            <a:ext cx="2351405" cy="784860"/>
          </a:xfrm>
          <a:custGeom>
            <a:avLst/>
            <a:gdLst/>
            <a:ahLst/>
            <a:cxnLst/>
            <a:rect l="l" t="t" r="r" b="b"/>
            <a:pathLst>
              <a:path w="2351404" h="784860">
                <a:moveTo>
                  <a:pt x="0" y="784296"/>
                </a:moveTo>
                <a:lnTo>
                  <a:pt x="2351041" y="784296"/>
                </a:lnTo>
                <a:lnTo>
                  <a:pt x="2351041" y="0"/>
                </a:lnTo>
                <a:lnTo>
                  <a:pt x="0" y="0"/>
                </a:lnTo>
                <a:lnTo>
                  <a:pt x="0" y="78429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2745" y="4457762"/>
            <a:ext cx="2351405" cy="784860"/>
          </a:xfrm>
          <a:custGeom>
            <a:avLst/>
            <a:gdLst/>
            <a:ahLst/>
            <a:cxnLst/>
            <a:rect l="l" t="t" r="r" b="b"/>
            <a:pathLst>
              <a:path w="2351404" h="784860">
                <a:moveTo>
                  <a:pt x="0" y="784296"/>
                </a:moveTo>
                <a:lnTo>
                  <a:pt x="2351042" y="784296"/>
                </a:lnTo>
                <a:lnTo>
                  <a:pt x="2351042" y="0"/>
                </a:lnTo>
                <a:lnTo>
                  <a:pt x="0" y="0"/>
                </a:lnTo>
                <a:lnTo>
                  <a:pt x="0" y="784296"/>
                </a:lnTo>
                <a:close/>
              </a:path>
            </a:pathLst>
          </a:custGeom>
          <a:ln w="6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87437" y="4476140"/>
            <a:ext cx="573405" cy="2058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50" spc="55" dirty="0">
                <a:latin typeface="Arial"/>
                <a:cs typeface="Arial"/>
              </a:rPr>
              <a:t>Of</a:t>
            </a:r>
            <a:r>
              <a:rPr sz="1250" spc="45" dirty="0">
                <a:latin typeface="Arial"/>
                <a:cs typeface="Arial"/>
              </a:rPr>
              <a:t>f</a:t>
            </a:r>
            <a:r>
              <a:rPr sz="1250" spc="30" dirty="0">
                <a:latin typeface="Arial"/>
                <a:cs typeface="Arial"/>
              </a:rPr>
              <a:t>-site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18048" y="4857660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72" y="0"/>
                </a:moveTo>
                <a:lnTo>
                  <a:pt x="72506" y="0"/>
                </a:lnTo>
                <a:lnTo>
                  <a:pt x="0" y="66871"/>
                </a:lnTo>
                <a:lnTo>
                  <a:pt x="0" y="266598"/>
                </a:lnTo>
                <a:lnTo>
                  <a:pt x="1025299" y="266598"/>
                </a:lnTo>
                <a:lnTo>
                  <a:pt x="1097172" y="200170"/>
                </a:lnTo>
                <a:lnTo>
                  <a:pt x="1097172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8048" y="4857660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72" y="0"/>
                </a:moveTo>
                <a:lnTo>
                  <a:pt x="72506" y="0"/>
                </a:lnTo>
                <a:lnTo>
                  <a:pt x="0" y="66871"/>
                </a:lnTo>
                <a:lnTo>
                  <a:pt x="1025299" y="66871"/>
                </a:lnTo>
                <a:lnTo>
                  <a:pt x="1097172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3348" y="4857660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871"/>
                </a:lnTo>
                <a:lnTo>
                  <a:pt x="0" y="266598"/>
                </a:lnTo>
                <a:lnTo>
                  <a:pt x="71872" y="200170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8049" y="4857660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506" y="0"/>
                </a:moveTo>
                <a:lnTo>
                  <a:pt x="0" y="66871"/>
                </a:lnTo>
                <a:lnTo>
                  <a:pt x="0" y="266598"/>
                </a:lnTo>
                <a:lnTo>
                  <a:pt x="1025299" y="266598"/>
                </a:lnTo>
                <a:lnTo>
                  <a:pt x="1097172" y="200170"/>
                </a:lnTo>
                <a:lnTo>
                  <a:pt x="1097172" y="0"/>
                </a:lnTo>
                <a:lnTo>
                  <a:pt x="72506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8049" y="4857660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871"/>
                </a:moveTo>
                <a:lnTo>
                  <a:pt x="1025299" y="66871"/>
                </a:lnTo>
                <a:lnTo>
                  <a:pt x="1097172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3348" y="4924533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727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98595" y="4947305"/>
            <a:ext cx="6858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IT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Infrastructure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32935" y="1479714"/>
            <a:ext cx="69278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100" spc="75" dirty="0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sz="1100" spc="60" dirty="0">
                <a:solidFill>
                  <a:srgbClr val="808080"/>
                </a:solidFill>
                <a:latin typeface="Arial"/>
                <a:cs typeface="Arial"/>
              </a:rPr>
              <a:t>u</a:t>
            </a:r>
            <a:r>
              <a:rPr sz="1100" spc="2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100" spc="20" dirty="0">
                <a:solidFill>
                  <a:srgbClr val="808080"/>
                </a:solidFill>
                <a:latin typeface="Arial"/>
                <a:cs typeface="Arial"/>
              </a:rPr>
              <a:t>li</a:t>
            </a:r>
            <a:r>
              <a:rPr sz="1100" spc="55" dirty="0">
                <a:solidFill>
                  <a:srgbClr val="808080"/>
                </a:solidFill>
                <a:latin typeface="Arial"/>
                <a:cs typeface="Arial"/>
              </a:rPr>
              <a:t>ng</a:t>
            </a:r>
            <a:r>
              <a:rPr sz="1100" spc="10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100" spc="55" dirty="0">
                <a:solidFill>
                  <a:srgbClr val="808080"/>
                </a:solidFill>
                <a:latin typeface="Arial"/>
                <a:cs typeface="Arial"/>
              </a:rPr>
              <a:t>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99561" y="1433062"/>
            <a:ext cx="1162685" cy="2994025"/>
          </a:xfrm>
          <a:custGeom>
            <a:avLst/>
            <a:gdLst/>
            <a:ahLst/>
            <a:cxnLst/>
            <a:rect l="l" t="t" r="r" b="b"/>
            <a:pathLst>
              <a:path w="1162685" h="2994025">
                <a:moveTo>
                  <a:pt x="0" y="2993702"/>
                </a:moveTo>
                <a:lnTo>
                  <a:pt x="1162549" y="2993702"/>
                </a:lnTo>
                <a:lnTo>
                  <a:pt x="1162549" y="0"/>
                </a:lnTo>
                <a:lnTo>
                  <a:pt x="0" y="0"/>
                </a:lnTo>
                <a:lnTo>
                  <a:pt x="0" y="29937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2744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5" h="2971800">
                <a:moveTo>
                  <a:pt x="0" y="2971204"/>
                </a:moveTo>
                <a:lnTo>
                  <a:pt x="1138546" y="2971204"/>
                </a:lnTo>
                <a:lnTo>
                  <a:pt x="1138546" y="0"/>
                </a:lnTo>
                <a:lnTo>
                  <a:pt x="0" y="0"/>
                </a:lnTo>
                <a:lnTo>
                  <a:pt x="0" y="2971204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82745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5" h="2971800">
                <a:moveTo>
                  <a:pt x="0" y="2971205"/>
                </a:moveTo>
                <a:lnTo>
                  <a:pt x="1138546" y="2971205"/>
                </a:lnTo>
                <a:lnTo>
                  <a:pt x="1138546" y="0"/>
                </a:lnTo>
                <a:lnTo>
                  <a:pt x="0" y="0"/>
                </a:lnTo>
                <a:lnTo>
                  <a:pt x="0" y="2971205"/>
                </a:lnTo>
                <a:close/>
              </a:path>
            </a:pathLst>
          </a:custGeom>
          <a:ln w="7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13718" y="1435842"/>
            <a:ext cx="705485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40" dirty="0">
                <a:latin typeface="Arial"/>
                <a:cs typeface="Arial"/>
              </a:rPr>
              <a:t>Burlington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11551" y="408443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1097729" y="0"/>
                </a:moveTo>
                <a:lnTo>
                  <a:pt x="72526" y="0"/>
                </a:lnTo>
                <a:lnTo>
                  <a:pt x="0" y="66428"/>
                </a:lnTo>
                <a:lnTo>
                  <a:pt x="0" y="266598"/>
                </a:lnTo>
                <a:lnTo>
                  <a:pt x="1025222" y="266598"/>
                </a:lnTo>
                <a:lnTo>
                  <a:pt x="1097729" y="199727"/>
                </a:lnTo>
                <a:lnTo>
                  <a:pt x="1097729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11551" y="408443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4" h="66675">
                <a:moveTo>
                  <a:pt x="1097729" y="0"/>
                </a:moveTo>
                <a:lnTo>
                  <a:pt x="72526" y="0"/>
                </a:lnTo>
                <a:lnTo>
                  <a:pt x="0" y="66428"/>
                </a:lnTo>
                <a:lnTo>
                  <a:pt x="1025222" y="66428"/>
                </a:lnTo>
                <a:lnTo>
                  <a:pt x="1097729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6775" y="4084435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506" y="0"/>
                </a:moveTo>
                <a:lnTo>
                  <a:pt x="0" y="66428"/>
                </a:lnTo>
                <a:lnTo>
                  <a:pt x="0" y="266598"/>
                </a:lnTo>
                <a:lnTo>
                  <a:pt x="72506" y="199727"/>
                </a:lnTo>
                <a:lnTo>
                  <a:pt x="72506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1551" y="408443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72526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222" y="266598"/>
                </a:lnTo>
                <a:lnTo>
                  <a:pt x="1097729" y="199727"/>
                </a:lnTo>
                <a:lnTo>
                  <a:pt x="1097729" y="0"/>
                </a:lnTo>
                <a:lnTo>
                  <a:pt x="72526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11551" y="408443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4" h="66675">
                <a:moveTo>
                  <a:pt x="0" y="66428"/>
                </a:moveTo>
                <a:lnTo>
                  <a:pt x="1025222" y="66428"/>
                </a:lnTo>
                <a:lnTo>
                  <a:pt x="1097729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36774" y="4150863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049729" y="4173637"/>
            <a:ext cx="567691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5946" y="1479714"/>
            <a:ext cx="57340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100" spc="65" dirty="0">
                <a:solidFill>
                  <a:srgbClr val="808080"/>
                </a:solidFill>
                <a:latin typeface="Arial"/>
                <a:cs typeface="Arial"/>
              </a:rPr>
              <a:t>Re</a:t>
            </a:r>
            <a:r>
              <a:rPr sz="1100" spc="6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100" spc="55" dirty="0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100" spc="55" dirty="0">
                <a:solidFill>
                  <a:srgbClr val="808080"/>
                </a:solidFill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12536" y="1433062"/>
            <a:ext cx="1162685" cy="2994025"/>
          </a:xfrm>
          <a:custGeom>
            <a:avLst/>
            <a:gdLst/>
            <a:ahLst/>
            <a:cxnLst/>
            <a:rect l="l" t="t" r="r" b="b"/>
            <a:pathLst>
              <a:path w="1162685" h="2994025">
                <a:moveTo>
                  <a:pt x="0" y="2993702"/>
                </a:moveTo>
                <a:lnTo>
                  <a:pt x="1162549" y="2993702"/>
                </a:lnTo>
                <a:lnTo>
                  <a:pt x="1162549" y="0"/>
                </a:lnTo>
                <a:lnTo>
                  <a:pt x="0" y="0"/>
                </a:lnTo>
                <a:lnTo>
                  <a:pt x="0" y="29937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95720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4"/>
                </a:moveTo>
                <a:lnTo>
                  <a:pt x="1138066" y="2971204"/>
                </a:lnTo>
                <a:lnTo>
                  <a:pt x="1138066" y="0"/>
                </a:lnTo>
                <a:lnTo>
                  <a:pt x="0" y="0"/>
                </a:lnTo>
                <a:lnTo>
                  <a:pt x="0" y="2971204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95720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5"/>
                </a:moveTo>
                <a:lnTo>
                  <a:pt x="1138066" y="2971205"/>
                </a:lnTo>
                <a:lnTo>
                  <a:pt x="1138066" y="0"/>
                </a:lnTo>
                <a:lnTo>
                  <a:pt x="0" y="0"/>
                </a:lnTo>
                <a:lnTo>
                  <a:pt x="0" y="2971205"/>
                </a:lnTo>
                <a:close/>
              </a:path>
            </a:pathLst>
          </a:custGeom>
          <a:ln w="7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86727" y="1435842"/>
            <a:ext cx="586105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65" dirty="0">
                <a:latin typeface="Arial"/>
                <a:cs typeface="Arial"/>
              </a:rPr>
              <a:t>Re</a:t>
            </a:r>
            <a:r>
              <a:rPr sz="1100" spc="60" dirty="0">
                <a:latin typeface="Arial"/>
                <a:cs typeface="Arial"/>
              </a:rPr>
              <a:t>a</a:t>
            </a:r>
            <a:r>
              <a:rPr sz="1100" spc="5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55" dirty="0"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14275" y="1479714"/>
            <a:ext cx="98361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100" spc="60" dirty="0">
                <a:solidFill>
                  <a:srgbClr val="808080"/>
                </a:solidFill>
                <a:latin typeface="Arial"/>
                <a:cs typeface="Arial"/>
              </a:rPr>
              <a:t>San</a:t>
            </a:r>
            <a:r>
              <a:rPr sz="11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808080"/>
                </a:solidFill>
                <a:latin typeface="Arial"/>
                <a:cs typeface="Arial"/>
              </a:rPr>
              <a:t>Francisco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25492" y="1433062"/>
            <a:ext cx="1162685" cy="2994025"/>
          </a:xfrm>
          <a:custGeom>
            <a:avLst/>
            <a:gdLst/>
            <a:ahLst/>
            <a:cxnLst/>
            <a:rect l="l" t="t" r="r" b="b"/>
            <a:pathLst>
              <a:path w="1162685" h="2994025">
                <a:moveTo>
                  <a:pt x="0" y="2993702"/>
                </a:moveTo>
                <a:lnTo>
                  <a:pt x="1162068" y="2993702"/>
                </a:lnTo>
                <a:lnTo>
                  <a:pt x="1162068" y="0"/>
                </a:lnTo>
                <a:lnTo>
                  <a:pt x="0" y="0"/>
                </a:lnTo>
                <a:lnTo>
                  <a:pt x="0" y="29937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08773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4"/>
                </a:moveTo>
                <a:lnTo>
                  <a:pt x="1138066" y="2971204"/>
                </a:lnTo>
                <a:lnTo>
                  <a:pt x="1138066" y="0"/>
                </a:lnTo>
                <a:lnTo>
                  <a:pt x="0" y="0"/>
                </a:lnTo>
                <a:lnTo>
                  <a:pt x="0" y="2971204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08773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5"/>
                </a:moveTo>
                <a:lnTo>
                  <a:pt x="1138066" y="2971205"/>
                </a:lnTo>
                <a:lnTo>
                  <a:pt x="1138066" y="0"/>
                </a:lnTo>
                <a:lnTo>
                  <a:pt x="0" y="0"/>
                </a:lnTo>
                <a:lnTo>
                  <a:pt x="0" y="2971205"/>
                </a:lnTo>
                <a:close/>
              </a:path>
            </a:pathLst>
          </a:custGeom>
          <a:ln w="7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295060" y="1435842"/>
            <a:ext cx="996315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60" dirty="0">
                <a:latin typeface="Arial"/>
                <a:cs typeface="Arial"/>
              </a:rPr>
              <a:t>San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Francisco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60010" y="1479714"/>
            <a:ext cx="112268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100" spc="50" dirty="0">
                <a:solidFill>
                  <a:srgbClr val="808080"/>
                </a:solidFill>
                <a:latin typeface="Arial"/>
                <a:cs typeface="Arial"/>
              </a:rPr>
              <a:t>Dynamic/</a:t>
            </a:r>
            <a:r>
              <a:rPr sz="11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808080"/>
                </a:solidFill>
                <a:latin typeface="Arial"/>
                <a:cs typeface="Arial"/>
              </a:rPr>
              <a:t>Virtual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38486" y="1433062"/>
            <a:ext cx="1162685" cy="2994025"/>
          </a:xfrm>
          <a:custGeom>
            <a:avLst/>
            <a:gdLst/>
            <a:ahLst/>
            <a:cxnLst/>
            <a:rect l="l" t="t" r="r" b="b"/>
            <a:pathLst>
              <a:path w="1162684" h="2994025">
                <a:moveTo>
                  <a:pt x="0" y="2993702"/>
                </a:moveTo>
                <a:lnTo>
                  <a:pt x="1162068" y="2993702"/>
                </a:lnTo>
                <a:lnTo>
                  <a:pt x="1162068" y="0"/>
                </a:lnTo>
                <a:lnTo>
                  <a:pt x="0" y="0"/>
                </a:lnTo>
                <a:lnTo>
                  <a:pt x="0" y="29937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21191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4"/>
                </a:moveTo>
                <a:lnTo>
                  <a:pt x="1138546" y="2971204"/>
                </a:lnTo>
                <a:lnTo>
                  <a:pt x="1138546" y="0"/>
                </a:lnTo>
                <a:lnTo>
                  <a:pt x="0" y="0"/>
                </a:lnTo>
                <a:lnTo>
                  <a:pt x="0" y="2971204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21192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5"/>
                </a:moveTo>
                <a:lnTo>
                  <a:pt x="1138546" y="2971205"/>
                </a:lnTo>
                <a:lnTo>
                  <a:pt x="1138546" y="0"/>
                </a:lnTo>
                <a:lnTo>
                  <a:pt x="0" y="0"/>
                </a:lnTo>
                <a:lnTo>
                  <a:pt x="0" y="2971205"/>
                </a:lnTo>
                <a:close/>
              </a:path>
            </a:pathLst>
          </a:custGeom>
          <a:ln w="7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440793" y="1435842"/>
            <a:ext cx="1135380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50" dirty="0">
                <a:latin typeface="Arial"/>
                <a:cs typeface="Arial"/>
              </a:rPr>
              <a:t>Dynamic/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Virtual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64289" y="1479714"/>
            <a:ext cx="93535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100" spc="75" dirty="0">
                <a:solidFill>
                  <a:srgbClr val="808080"/>
                </a:solidFill>
                <a:latin typeface="Arial"/>
                <a:cs typeface="Arial"/>
              </a:rPr>
              <a:t>Home</a:t>
            </a:r>
            <a:r>
              <a:rPr sz="1100" spc="-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808080"/>
                </a:solidFill>
                <a:latin typeface="Arial"/>
                <a:cs typeface="Arial"/>
              </a:rPr>
              <a:t>Offices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0904" y="1433062"/>
            <a:ext cx="1162685" cy="2994025"/>
          </a:xfrm>
          <a:custGeom>
            <a:avLst/>
            <a:gdLst/>
            <a:ahLst/>
            <a:cxnLst/>
            <a:rect l="l" t="t" r="r" b="b"/>
            <a:pathLst>
              <a:path w="1162684" h="2994025">
                <a:moveTo>
                  <a:pt x="0" y="2993702"/>
                </a:moveTo>
                <a:lnTo>
                  <a:pt x="1162549" y="2993702"/>
                </a:lnTo>
                <a:lnTo>
                  <a:pt x="1162549" y="0"/>
                </a:lnTo>
                <a:lnTo>
                  <a:pt x="0" y="0"/>
                </a:lnTo>
                <a:lnTo>
                  <a:pt x="0" y="29937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34185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4"/>
                </a:moveTo>
                <a:lnTo>
                  <a:pt x="1138546" y="2971204"/>
                </a:lnTo>
                <a:lnTo>
                  <a:pt x="1138546" y="0"/>
                </a:lnTo>
                <a:lnTo>
                  <a:pt x="0" y="0"/>
                </a:lnTo>
                <a:lnTo>
                  <a:pt x="0" y="2971204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34185" y="1417472"/>
            <a:ext cx="1138555" cy="2971800"/>
          </a:xfrm>
          <a:custGeom>
            <a:avLst/>
            <a:gdLst/>
            <a:ahLst/>
            <a:cxnLst/>
            <a:rect l="l" t="t" r="r" b="b"/>
            <a:pathLst>
              <a:path w="1138554" h="2971800">
                <a:moveTo>
                  <a:pt x="0" y="2971205"/>
                </a:moveTo>
                <a:lnTo>
                  <a:pt x="1138546" y="2971205"/>
                </a:lnTo>
                <a:lnTo>
                  <a:pt x="1138546" y="0"/>
                </a:lnTo>
                <a:lnTo>
                  <a:pt x="0" y="0"/>
                </a:lnTo>
                <a:lnTo>
                  <a:pt x="0" y="2971205"/>
                </a:lnTo>
                <a:close/>
              </a:path>
            </a:pathLst>
          </a:custGeom>
          <a:ln w="7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745070" y="1435842"/>
            <a:ext cx="948055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75" dirty="0">
                <a:latin typeface="Arial"/>
                <a:cs typeface="Arial"/>
              </a:rPr>
              <a:t>Home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Offices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24527" y="408443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727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24527" y="4084435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1025318" y="66428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49844" y="4084435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71872" y="199727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24527" y="408443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727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24527" y="4084435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318" y="66428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49845" y="4150863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262705" y="4173637"/>
            <a:ext cx="567691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237598" y="408443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14" y="0"/>
                </a:moveTo>
                <a:lnTo>
                  <a:pt x="71872" y="0"/>
                </a:lnTo>
                <a:lnTo>
                  <a:pt x="0" y="66428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199727"/>
                </a:lnTo>
                <a:lnTo>
                  <a:pt x="1097114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37598" y="4084435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14" y="0"/>
                </a:moveTo>
                <a:lnTo>
                  <a:pt x="71872" y="0"/>
                </a:lnTo>
                <a:lnTo>
                  <a:pt x="0" y="66428"/>
                </a:lnTo>
                <a:lnTo>
                  <a:pt x="1025049" y="66428"/>
                </a:lnTo>
                <a:lnTo>
                  <a:pt x="1097114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62648" y="4084435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428"/>
                </a:lnTo>
                <a:lnTo>
                  <a:pt x="0" y="266598"/>
                </a:lnTo>
                <a:lnTo>
                  <a:pt x="72064" y="199727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37598" y="408443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199727"/>
                </a:lnTo>
                <a:lnTo>
                  <a:pt x="1097114" y="0"/>
                </a:lnTo>
                <a:lnTo>
                  <a:pt x="71872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37598" y="4084435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049" y="66428"/>
                </a:lnTo>
                <a:lnTo>
                  <a:pt x="1097114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62648" y="4150863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475699" y="4173637"/>
            <a:ext cx="567691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450402" y="408443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306" y="0"/>
                </a:moveTo>
                <a:lnTo>
                  <a:pt x="72064" y="0"/>
                </a:lnTo>
                <a:lnTo>
                  <a:pt x="0" y="66428"/>
                </a:lnTo>
                <a:lnTo>
                  <a:pt x="0" y="266598"/>
                </a:lnTo>
                <a:lnTo>
                  <a:pt x="1024857" y="266598"/>
                </a:lnTo>
                <a:lnTo>
                  <a:pt x="1097306" y="199727"/>
                </a:lnTo>
                <a:lnTo>
                  <a:pt x="1097306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50402" y="408443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1097306" y="0"/>
                </a:moveTo>
                <a:lnTo>
                  <a:pt x="72064" y="0"/>
                </a:lnTo>
                <a:lnTo>
                  <a:pt x="0" y="66428"/>
                </a:lnTo>
                <a:lnTo>
                  <a:pt x="1024857" y="66428"/>
                </a:lnTo>
                <a:lnTo>
                  <a:pt x="1097306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75259" y="4084435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72449" y="199727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50402" y="408443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064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4857" y="266598"/>
                </a:lnTo>
                <a:lnTo>
                  <a:pt x="1097306" y="199727"/>
                </a:lnTo>
                <a:lnTo>
                  <a:pt x="1097306" y="0"/>
                </a:lnTo>
                <a:lnTo>
                  <a:pt x="72064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50402" y="408443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0" y="66428"/>
                </a:moveTo>
                <a:lnTo>
                  <a:pt x="1024857" y="66428"/>
                </a:lnTo>
                <a:lnTo>
                  <a:pt x="1097306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75259" y="4150863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688695" y="4173637"/>
            <a:ext cx="567691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41684" y="4522135"/>
            <a:ext cx="952500" cy="180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50" spc="75" dirty="0">
                <a:solidFill>
                  <a:srgbClr val="808080"/>
                </a:solidFill>
                <a:latin typeface="Arial"/>
                <a:cs typeface="Arial"/>
              </a:rPr>
              <a:t>Ou</a:t>
            </a:r>
            <a:r>
              <a:rPr sz="1250" spc="2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250" spc="3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250" spc="50" dirty="0">
                <a:solidFill>
                  <a:srgbClr val="808080"/>
                </a:solidFill>
                <a:latin typeface="Arial"/>
                <a:cs typeface="Arial"/>
              </a:rPr>
              <a:t>sourced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225492" y="4473264"/>
            <a:ext cx="3588385" cy="807085"/>
          </a:xfrm>
          <a:custGeom>
            <a:avLst/>
            <a:gdLst/>
            <a:ahLst/>
            <a:cxnLst/>
            <a:rect l="l" t="t" r="r" b="b"/>
            <a:pathLst>
              <a:path w="3588384" h="807085">
                <a:moveTo>
                  <a:pt x="0" y="806882"/>
                </a:moveTo>
                <a:lnTo>
                  <a:pt x="3588058" y="806882"/>
                </a:lnTo>
                <a:lnTo>
                  <a:pt x="3588058" y="0"/>
                </a:lnTo>
                <a:lnTo>
                  <a:pt x="0" y="0"/>
                </a:lnTo>
                <a:lnTo>
                  <a:pt x="0" y="80688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08772" y="4457762"/>
            <a:ext cx="3564254" cy="784860"/>
          </a:xfrm>
          <a:custGeom>
            <a:avLst/>
            <a:gdLst/>
            <a:ahLst/>
            <a:cxnLst/>
            <a:rect l="l" t="t" r="r" b="b"/>
            <a:pathLst>
              <a:path w="3564254" h="784860">
                <a:moveTo>
                  <a:pt x="0" y="784296"/>
                </a:moveTo>
                <a:lnTo>
                  <a:pt x="3564036" y="784296"/>
                </a:lnTo>
                <a:lnTo>
                  <a:pt x="3564036" y="0"/>
                </a:lnTo>
                <a:lnTo>
                  <a:pt x="0" y="0"/>
                </a:lnTo>
                <a:lnTo>
                  <a:pt x="0" y="78429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08772" y="4457762"/>
            <a:ext cx="3564254" cy="784860"/>
          </a:xfrm>
          <a:custGeom>
            <a:avLst/>
            <a:gdLst/>
            <a:ahLst/>
            <a:cxnLst/>
            <a:rect l="l" t="t" r="r" b="b"/>
            <a:pathLst>
              <a:path w="3564254" h="784860">
                <a:moveTo>
                  <a:pt x="0" y="784296"/>
                </a:moveTo>
                <a:lnTo>
                  <a:pt x="3564036" y="784296"/>
                </a:lnTo>
                <a:lnTo>
                  <a:pt x="3564036" y="0"/>
                </a:lnTo>
                <a:lnTo>
                  <a:pt x="0" y="0"/>
                </a:lnTo>
                <a:lnTo>
                  <a:pt x="0" y="784296"/>
                </a:lnTo>
                <a:close/>
              </a:path>
            </a:pathLst>
          </a:custGeom>
          <a:ln w="66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522466" y="4476140"/>
            <a:ext cx="965200" cy="2058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50" spc="50" dirty="0">
                <a:latin typeface="Arial"/>
                <a:cs typeface="Arial"/>
              </a:rPr>
              <a:t>Out-sourced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323885" y="4857660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1097306" y="0"/>
                </a:moveTo>
                <a:lnTo>
                  <a:pt x="72641" y="0"/>
                </a:lnTo>
                <a:lnTo>
                  <a:pt x="0" y="66871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306" y="200170"/>
                </a:lnTo>
                <a:lnTo>
                  <a:pt x="1097306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23885" y="4857660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4" h="67310">
                <a:moveTo>
                  <a:pt x="1097306" y="0"/>
                </a:moveTo>
                <a:lnTo>
                  <a:pt x="72641" y="0"/>
                </a:lnTo>
                <a:lnTo>
                  <a:pt x="0" y="66871"/>
                </a:lnTo>
                <a:lnTo>
                  <a:pt x="1025241" y="66871"/>
                </a:lnTo>
                <a:lnTo>
                  <a:pt x="1097306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49126" y="4857660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871"/>
                </a:lnTo>
                <a:lnTo>
                  <a:pt x="0" y="266598"/>
                </a:lnTo>
                <a:lnTo>
                  <a:pt x="72064" y="200170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23885" y="4857660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72641" y="0"/>
                </a:moveTo>
                <a:lnTo>
                  <a:pt x="0" y="66871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306" y="200170"/>
                </a:lnTo>
                <a:lnTo>
                  <a:pt x="1097306" y="0"/>
                </a:lnTo>
                <a:lnTo>
                  <a:pt x="72641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3885" y="4857660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4" h="67310">
                <a:moveTo>
                  <a:pt x="0" y="66871"/>
                </a:moveTo>
                <a:lnTo>
                  <a:pt x="1025241" y="66871"/>
                </a:lnTo>
                <a:lnTo>
                  <a:pt x="1097306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49126" y="4924533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727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773953" y="4947305"/>
            <a:ext cx="14795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35" dirty="0">
                <a:latin typeface="Arial"/>
                <a:cs typeface="Arial"/>
              </a:rPr>
              <a:t>PR</a:t>
            </a:r>
            <a:endParaRPr sz="7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237598" y="3460009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14" y="0"/>
                </a:moveTo>
                <a:lnTo>
                  <a:pt x="71872" y="0"/>
                </a:lnTo>
                <a:lnTo>
                  <a:pt x="0" y="66428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199639"/>
                </a:lnTo>
                <a:lnTo>
                  <a:pt x="1097114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237598" y="3460011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14" y="0"/>
                </a:moveTo>
                <a:lnTo>
                  <a:pt x="71872" y="0"/>
                </a:lnTo>
                <a:lnTo>
                  <a:pt x="0" y="66428"/>
                </a:lnTo>
                <a:lnTo>
                  <a:pt x="1025049" y="66428"/>
                </a:lnTo>
                <a:lnTo>
                  <a:pt x="1097114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62648" y="3460009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428"/>
                </a:lnTo>
                <a:lnTo>
                  <a:pt x="0" y="266598"/>
                </a:lnTo>
                <a:lnTo>
                  <a:pt x="72064" y="199639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237598" y="3460009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199639"/>
                </a:lnTo>
                <a:lnTo>
                  <a:pt x="1097114" y="0"/>
                </a:lnTo>
                <a:lnTo>
                  <a:pt x="71872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37598" y="3460011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049" y="66428"/>
                </a:lnTo>
                <a:lnTo>
                  <a:pt x="1097114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262648" y="3526437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639433" y="3549122"/>
            <a:ext cx="2451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latin typeface="Arial"/>
                <a:cs typeface="Arial"/>
              </a:rPr>
              <a:t>Legal</a:t>
            </a:r>
            <a:endParaRPr sz="7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237598" y="2217357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14" y="0"/>
                </a:moveTo>
                <a:lnTo>
                  <a:pt x="71872" y="0"/>
                </a:lnTo>
                <a:lnTo>
                  <a:pt x="0" y="66782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200170"/>
                </a:lnTo>
                <a:lnTo>
                  <a:pt x="1097114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37598" y="2217357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14" y="0"/>
                </a:moveTo>
                <a:lnTo>
                  <a:pt x="71872" y="0"/>
                </a:lnTo>
                <a:lnTo>
                  <a:pt x="0" y="66782"/>
                </a:lnTo>
                <a:lnTo>
                  <a:pt x="1025049" y="66782"/>
                </a:lnTo>
                <a:lnTo>
                  <a:pt x="1097114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62648" y="2217357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782"/>
                </a:lnTo>
                <a:lnTo>
                  <a:pt x="0" y="266598"/>
                </a:lnTo>
                <a:lnTo>
                  <a:pt x="72064" y="200170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237598" y="2217357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1872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200170"/>
                </a:lnTo>
                <a:lnTo>
                  <a:pt x="1097114" y="0"/>
                </a:lnTo>
                <a:lnTo>
                  <a:pt x="71872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37598" y="2217357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782"/>
                </a:moveTo>
                <a:lnTo>
                  <a:pt x="1025049" y="66782"/>
                </a:lnTo>
                <a:lnTo>
                  <a:pt x="1097114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62648" y="2284142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340796" y="2307002"/>
            <a:ext cx="8388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Event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811551" y="3764162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1097729" y="0"/>
                </a:moveTo>
                <a:lnTo>
                  <a:pt x="72526" y="0"/>
                </a:lnTo>
                <a:lnTo>
                  <a:pt x="0" y="66959"/>
                </a:lnTo>
                <a:lnTo>
                  <a:pt x="0" y="266687"/>
                </a:lnTo>
                <a:lnTo>
                  <a:pt x="1025222" y="266687"/>
                </a:lnTo>
                <a:lnTo>
                  <a:pt x="1097729" y="200170"/>
                </a:lnTo>
                <a:lnTo>
                  <a:pt x="1097729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811551" y="3764162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4" h="67310">
                <a:moveTo>
                  <a:pt x="1097729" y="0"/>
                </a:moveTo>
                <a:lnTo>
                  <a:pt x="72526" y="0"/>
                </a:lnTo>
                <a:lnTo>
                  <a:pt x="0" y="66959"/>
                </a:lnTo>
                <a:lnTo>
                  <a:pt x="1025222" y="66959"/>
                </a:lnTo>
                <a:lnTo>
                  <a:pt x="1097729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6775" y="3764162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506" y="0"/>
                </a:moveTo>
                <a:lnTo>
                  <a:pt x="0" y="66959"/>
                </a:lnTo>
                <a:lnTo>
                  <a:pt x="0" y="266687"/>
                </a:lnTo>
                <a:lnTo>
                  <a:pt x="72506" y="200170"/>
                </a:lnTo>
                <a:lnTo>
                  <a:pt x="72506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11551" y="3764162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72526" y="0"/>
                </a:moveTo>
                <a:lnTo>
                  <a:pt x="0" y="66959"/>
                </a:lnTo>
                <a:lnTo>
                  <a:pt x="0" y="266687"/>
                </a:lnTo>
                <a:lnTo>
                  <a:pt x="1025222" y="266687"/>
                </a:lnTo>
                <a:lnTo>
                  <a:pt x="1097729" y="200170"/>
                </a:lnTo>
                <a:lnTo>
                  <a:pt x="1097729" y="0"/>
                </a:lnTo>
                <a:lnTo>
                  <a:pt x="72526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811551" y="3764162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4" h="67310">
                <a:moveTo>
                  <a:pt x="0" y="66959"/>
                </a:moveTo>
                <a:lnTo>
                  <a:pt x="1025222" y="66959"/>
                </a:lnTo>
                <a:lnTo>
                  <a:pt x="1097729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36774" y="3831124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727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259103" y="3853807"/>
            <a:ext cx="1524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30" dirty="0">
                <a:latin typeface="Arial"/>
                <a:cs typeface="Arial"/>
              </a:rPr>
              <a:t>HR</a:t>
            </a:r>
            <a:endParaRPr sz="7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024527" y="3773019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959"/>
                </a:lnTo>
                <a:lnTo>
                  <a:pt x="0" y="266687"/>
                </a:lnTo>
                <a:lnTo>
                  <a:pt x="1025318" y="266687"/>
                </a:lnTo>
                <a:lnTo>
                  <a:pt x="1097191" y="200170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24527" y="3773019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91" y="0"/>
                </a:moveTo>
                <a:lnTo>
                  <a:pt x="72045" y="0"/>
                </a:lnTo>
                <a:lnTo>
                  <a:pt x="0" y="66959"/>
                </a:lnTo>
                <a:lnTo>
                  <a:pt x="1025318" y="66959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049844" y="3773019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959"/>
                </a:lnTo>
                <a:lnTo>
                  <a:pt x="0" y="266687"/>
                </a:lnTo>
                <a:lnTo>
                  <a:pt x="71872" y="200170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024527" y="3773019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959"/>
                </a:lnTo>
                <a:lnTo>
                  <a:pt x="0" y="266687"/>
                </a:lnTo>
                <a:lnTo>
                  <a:pt x="1025318" y="266687"/>
                </a:lnTo>
                <a:lnTo>
                  <a:pt x="1097191" y="200170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24527" y="3773019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959"/>
                </a:moveTo>
                <a:lnTo>
                  <a:pt x="1025318" y="66959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049845" y="3839981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727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3471982" y="3862664"/>
            <a:ext cx="1524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30" dirty="0">
                <a:latin typeface="Arial"/>
                <a:cs typeface="Arial"/>
              </a:rPr>
              <a:t>HR</a:t>
            </a:r>
            <a:endParaRPr sz="7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237598" y="3764162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14" y="0"/>
                </a:moveTo>
                <a:lnTo>
                  <a:pt x="71872" y="0"/>
                </a:lnTo>
                <a:lnTo>
                  <a:pt x="0" y="66959"/>
                </a:lnTo>
                <a:lnTo>
                  <a:pt x="0" y="266687"/>
                </a:lnTo>
                <a:lnTo>
                  <a:pt x="1025049" y="266687"/>
                </a:lnTo>
                <a:lnTo>
                  <a:pt x="1097114" y="200170"/>
                </a:lnTo>
                <a:lnTo>
                  <a:pt x="1097114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37598" y="3764162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14" y="0"/>
                </a:moveTo>
                <a:lnTo>
                  <a:pt x="71872" y="0"/>
                </a:lnTo>
                <a:lnTo>
                  <a:pt x="0" y="66959"/>
                </a:lnTo>
                <a:lnTo>
                  <a:pt x="1025049" y="66959"/>
                </a:lnTo>
                <a:lnTo>
                  <a:pt x="1097114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62648" y="3764162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959"/>
                </a:lnTo>
                <a:lnTo>
                  <a:pt x="0" y="266687"/>
                </a:lnTo>
                <a:lnTo>
                  <a:pt x="72064" y="200170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237598" y="3764162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1872" y="0"/>
                </a:moveTo>
                <a:lnTo>
                  <a:pt x="0" y="66959"/>
                </a:lnTo>
                <a:lnTo>
                  <a:pt x="0" y="266687"/>
                </a:lnTo>
                <a:lnTo>
                  <a:pt x="1025049" y="266687"/>
                </a:lnTo>
                <a:lnTo>
                  <a:pt x="1097114" y="200170"/>
                </a:lnTo>
                <a:lnTo>
                  <a:pt x="1097114" y="0"/>
                </a:lnTo>
                <a:lnTo>
                  <a:pt x="71872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237598" y="3764162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959"/>
                </a:moveTo>
                <a:lnTo>
                  <a:pt x="1025049" y="66959"/>
                </a:lnTo>
                <a:lnTo>
                  <a:pt x="1097114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62648" y="3831124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727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4684977" y="3853807"/>
            <a:ext cx="1524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30" dirty="0">
                <a:latin typeface="Arial"/>
                <a:cs typeface="Arial"/>
              </a:rPr>
              <a:t>HR</a:t>
            </a:r>
            <a:endParaRPr sz="7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024527" y="346213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816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024527" y="3462137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1025318" y="66428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49844" y="3462135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71872" y="199816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24527" y="346213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816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024527" y="3462137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318" y="66428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49845" y="3528563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3371284" y="3551425"/>
            <a:ext cx="35242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Finance</a:t>
            </a:r>
            <a:endParaRPr sz="7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3024527" y="2217357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782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200170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024527" y="2217357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91" y="0"/>
                </a:moveTo>
                <a:lnTo>
                  <a:pt x="72045" y="0"/>
                </a:lnTo>
                <a:lnTo>
                  <a:pt x="0" y="66782"/>
                </a:lnTo>
                <a:lnTo>
                  <a:pt x="1025318" y="66782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49844" y="2217357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782"/>
                </a:lnTo>
                <a:lnTo>
                  <a:pt x="0" y="266598"/>
                </a:lnTo>
                <a:lnTo>
                  <a:pt x="71872" y="200170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024527" y="2217357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200170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24527" y="2217357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782"/>
                </a:moveTo>
                <a:lnTo>
                  <a:pt x="1025318" y="66782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49845" y="2284142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3055755" y="2307002"/>
            <a:ext cx="98298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Enterprise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Architecture</a:t>
            </a:r>
            <a:endParaRPr sz="700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024527" y="2528596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816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24527" y="2528598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1025318" y="66428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049844" y="2528596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71872" y="199816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024527" y="2528596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816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024527" y="2528598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318" y="66428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049845" y="2595024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3205093" y="2617886"/>
            <a:ext cx="68516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IT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Development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024527" y="2839482"/>
            <a:ext cx="1097280" cy="267335"/>
          </a:xfrm>
          <a:custGeom>
            <a:avLst/>
            <a:gdLst/>
            <a:ahLst/>
            <a:cxnLst/>
            <a:rect l="l" t="t" r="r" b="b"/>
            <a:pathLst>
              <a:path w="1097279" h="267335">
                <a:moveTo>
                  <a:pt x="1097191" y="0"/>
                </a:moveTo>
                <a:lnTo>
                  <a:pt x="72045" y="0"/>
                </a:lnTo>
                <a:lnTo>
                  <a:pt x="0" y="66959"/>
                </a:lnTo>
                <a:lnTo>
                  <a:pt x="0" y="267130"/>
                </a:lnTo>
                <a:lnTo>
                  <a:pt x="1025318" y="267130"/>
                </a:lnTo>
                <a:lnTo>
                  <a:pt x="1097191" y="200170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024527" y="2839480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91" y="0"/>
                </a:moveTo>
                <a:lnTo>
                  <a:pt x="72045" y="0"/>
                </a:lnTo>
                <a:lnTo>
                  <a:pt x="0" y="66959"/>
                </a:lnTo>
                <a:lnTo>
                  <a:pt x="1025318" y="66959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049844" y="2839482"/>
            <a:ext cx="72391" cy="267335"/>
          </a:xfrm>
          <a:custGeom>
            <a:avLst/>
            <a:gdLst/>
            <a:ahLst/>
            <a:cxnLst/>
            <a:rect l="l" t="t" r="r" b="b"/>
            <a:pathLst>
              <a:path w="72389" h="267335">
                <a:moveTo>
                  <a:pt x="71872" y="0"/>
                </a:moveTo>
                <a:lnTo>
                  <a:pt x="0" y="66959"/>
                </a:lnTo>
                <a:lnTo>
                  <a:pt x="0" y="267130"/>
                </a:lnTo>
                <a:lnTo>
                  <a:pt x="71872" y="200170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024527" y="2839482"/>
            <a:ext cx="1097280" cy="267335"/>
          </a:xfrm>
          <a:custGeom>
            <a:avLst/>
            <a:gdLst/>
            <a:ahLst/>
            <a:cxnLst/>
            <a:rect l="l" t="t" r="r" b="b"/>
            <a:pathLst>
              <a:path w="1097279" h="267335">
                <a:moveTo>
                  <a:pt x="72045" y="0"/>
                </a:moveTo>
                <a:lnTo>
                  <a:pt x="0" y="66959"/>
                </a:lnTo>
                <a:lnTo>
                  <a:pt x="0" y="267130"/>
                </a:lnTo>
                <a:lnTo>
                  <a:pt x="1025318" y="267130"/>
                </a:lnTo>
                <a:lnTo>
                  <a:pt x="1097191" y="200170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24527" y="2839480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959"/>
                </a:moveTo>
                <a:lnTo>
                  <a:pt x="1025318" y="66959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049845" y="2906440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3317860" y="2929125"/>
            <a:ext cx="4572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IT</a:t>
            </a:r>
            <a:r>
              <a:rPr sz="700" spc="-5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Support</a:t>
            </a:r>
            <a:endParaRPr sz="70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450402" y="189761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306" y="0"/>
                </a:moveTo>
                <a:lnTo>
                  <a:pt x="72064" y="0"/>
                </a:lnTo>
                <a:lnTo>
                  <a:pt x="0" y="66428"/>
                </a:lnTo>
                <a:lnTo>
                  <a:pt x="0" y="266598"/>
                </a:lnTo>
                <a:lnTo>
                  <a:pt x="1024857" y="266598"/>
                </a:lnTo>
                <a:lnTo>
                  <a:pt x="1097306" y="199639"/>
                </a:lnTo>
                <a:lnTo>
                  <a:pt x="1097306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50402" y="1897617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1097306" y="0"/>
                </a:moveTo>
                <a:lnTo>
                  <a:pt x="72064" y="0"/>
                </a:lnTo>
                <a:lnTo>
                  <a:pt x="0" y="66428"/>
                </a:lnTo>
                <a:lnTo>
                  <a:pt x="1024857" y="66428"/>
                </a:lnTo>
                <a:lnTo>
                  <a:pt x="1097306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75259" y="1897615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72449" y="199639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50402" y="189761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064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4857" y="266598"/>
                </a:lnTo>
                <a:lnTo>
                  <a:pt x="1097306" y="199639"/>
                </a:lnTo>
                <a:lnTo>
                  <a:pt x="1097306" y="0"/>
                </a:lnTo>
                <a:lnTo>
                  <a:pt x="72064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450402" y="1897617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0" y="66428"/>
                </a:moveTo>
                <a:lnTo>
                  <a:pt x="1024857" y="66428"/>
                </a:lnTo>
                <a:lnTo>
                  <a:pt x="1097306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475259" y="1964044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5491335" y="1986728"/>
            <a:ext cx="96139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Arial"/>
                <a:cs typeface="Arial"/>
              </a:rPr>
              <a:t>Program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663011" y="189761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690" y="0"/>
                </a:moveTo>
                <a:lnTo>
                  <a:pt x="72449" y="0"/>
                </a:lnTo>
                <a:lnTo>
                  <a:pt x="0" y="66428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0" y="199639"/>
                </a:lnTo>
                <a:lnTo>
                  <a:pt x="1097690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63011" y="1897617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1097690" y="0"/>
                </a:moveTo>
                <a:lnTo>
                  <a:pt x="72449" y="0"/>
                </a:lnTo>
                <a:lnTo>
                  <a:pt x="0" y="66428"/>
                </a:lnTo>
                <a:lnTo>
                  <a:pt x="1025241" y="66428"/>
                </a:lnTo>
                <a:lnTo>
                  <a:pt x="1097690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688253" y="1897615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72449" y="199639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63011" y="189761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1" y="199639"/>
                </a:lnTo>
                <a:lnTo>
                  <a:pt x="1097691" y="0"/>
                </a:lnTo>
                <a:lnTo>
                  <a:pt x="72449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663011" y="1897617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0" y="66428"/>
                </a:moveTo>
                <a:lnTo>
                  <a:pt x="1025241" y="66428"/>
                </a:lnTo>
                <a:lnTo>
                  <a:pt x="10976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688253" y="1964044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6704328" y="1986728"/>
            <a:ext cx="96139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Arial"/>
                <a:cs typeface="Arial"/>
              </a:rPr>
              <a:t>Program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663011" y="408443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690" y="0"/>
                </a:moveTo>
                <a:lnTo>
                  <a:pt x="72449" y="0"/>
                </a:lnTo>
                <a:lnTo>
                  <a:pt x="0" y="66428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0" y="199727"/>
                </a:lnTo>
                <a:lnTo>
                  <a:pt x="1097690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663011" y="408443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1097690" y="0"/>
                </a:moveTo>
                <a:lnTo>
                  <a:pt x="72449" y="0"/>
                </a:lnTo>
                <a:lnTo>
                  <a:pt x="0" y="66428"/>
                </a:lnTo>
                <a:lnTo>
                  <a:pt x="1025241" y="66428"/>
                </a:lnTo>
                <a:lnTo>
                  <a:pt x="1097690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688253" y="4084435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72449" y="199727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63011" y="408443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1" y="199727"/>
                </a:lnTo>
                <a:lnTo>
                  <a:pt x="1097691" y="0"/>
                </a:lnTo>
                <a:lnTo>
                  <a:pt x="72449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63011" y="408443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0" y="66428"/>
                </a:moveTo>
                <a:lnTo>
                  <a:pt x="1025241" y="66428"/>
                </a:lnTo>
                <a:lnTo>
                  <a:pt x="10976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688253" y="4150863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6877093" y="4173637"/>
            <a:ext cx="62039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Miscellaneous</a:t>
            </a:r>
            <a:endParaRPr sz="7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6663011" y="317746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690" y="0"/>
                </a:moveTo>
                <a:lnTo>
                  <a:pt x="72449" y="0"/>
                </a:lnTo>
                <a:lnTo>
                  <a:pt x="0" y="66782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0" y="200170"/>
                </a:lnTo>
                <a:lnTo>
                  <a:pt x="1097690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63011" y="317746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1097690" y="0"/>
                </a:moveTo>
                <a:lnTo>
                  <a:pt x="72449" y="0"/>
                </a:lnTo>
                <a:lnTo>
                  <a:pt x="0" y="66782"/>
                </a:lnTo>
                <a:lnTo>
                  <a:pt x="1025241" y="66782"/>
                </a:lnTo>
                <a:lnTo>
                  <a:pt x="1097690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688253" y="3177467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782"/>
                </a:lnTo>
                <a:lnTo>
                  <a:pt x="0" y="266598"/>
                </a:lnTo>
                <a:lnTo>
                  <a:pt x="72449" y="200170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63011" y="317746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449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1" y="200170"/>
                </a:lnTo>
                <a:lnTo>
                  <a:pt x="1097691" y="0"/>
                </a:lnTo>
                <a:lnTo>
                  <a:pt x="72449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63011" y="317746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0" y="66782"/>
                </a:moveTo>
                <a:lnTo>
                  <a:pt x="1025241" y="66782"/>
                </a:lnTo>
                <a:lnTo>
                  <a:pt x="10976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688253" y="3244252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7060043" y="3267112"/>
            <a:ext cx="25336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Sales</a:t>
            </a:r>
            <a:endParaRPr sz="700">
              <a:latin typeface="Arial"/>
              <a:cs typeface="Arial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1811551" y="189761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1097729" y="0"/>
                </a:moveTo>
                <a:lnTo>
                  <a:pt x="72526" y="0"/>
                </a:lnTo>
                <a:lnTo>
                  <a:pt x="0" y="66428"/>
                </a:lnTo>
                <a:lnTo>
                  <a:pt x="0" y="266598"/>
                </a:lnTo>
                <a:lnTo>
                  <a:pt x="1025222" y="266598"/>
                </a:lnTo>
                <a:lnTo>
                  <a:pt x="1097729" y="199639"/>
                </a:lnTo>
                <a:lnTo>
                  <a:pt x="1097729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811551" y="1897617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4" h="66675">
                <a:moveTo>
                  <a:pt x="1097729" y="0"/>
                </a:moveTo>
                <a:lnTo>
                  <a:pt x="72526" y="0"/>
                </a:lnTo>
                <a:lnTo>
                  <a:pt x="0" y="66428"/>
                </a:lnTo>
                <a:lnTo>
                  <a:pt x="1025222" y="66428"/>
                </a:lnTo>
                <a:lnTo>
                  <a:pt x="1097729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836775" y="1897615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506" y="0"/>
                </a:moveTo>
                <a:lnTo>
                  <a:pt x="0" y="66428"/>
                </a:lnTo>
                <a:lnTo>
                  <a:pt x="0" y="266598"/>
                </a:lnTo>
                <a:lnTo>
                  <a:pt x="72506" y="199639"/>
                </a:lnTo>
                <a:lnTo>
                  <a:pt x="72506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11551" y="1897615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72526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222" y="266598"/>
                </a:lnTo>
                <a:lnTo>
                  <a:pt x="1097729" y="199639"/>
                </a:lnTo>
                <a:lnTo>
                  <a:pt x="1097729" y="0"/>
                </a:lnTo>
                <a:lnTo>
                  <a:pt x="72526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811551" y="1897617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4" h="66675">
                <a:moveTo>
                  <a:pt x="0" y="66428"/>
                </a:moveTo>
                <a:lnTo>
                  <a:pt x="1025222" y="66428"/>
                </a:lnTo>
                <a:lnTo>
                  <a:pt x="1097729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836774" y="1964044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1852849" y="1986728"/>
            <a:ext cx="96139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Arial"/>
                <a:cs typeface="Arial"/>
              </a:rPr>
              <a:t>Program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811551" y="221735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1097729" y="0"/>
                </a:moveTo>
                <a:lnTo>
                  <a:pt x="72526" y="0"/>
                </a:lnTo>
                <a:lnTo>
                  <a:pt x="0" y="66782"/>
                </a:lnTo>
                <a:lnTo>
                  <a:pt x="0" y="266598"/>
                </a:lnTo>
                <a:lnTo>
                  <a:pt x="1025222" y="266598"/>
                </a:lnTo>
                <a:lnTo>
                  <a:pt x="1097729" y="200170"/>
                </a:lnTo>
                <a:lnTo>
                  <a:pt x="1097729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811551" y="221735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4" h="67310">
                <a:moveTo>
                  <a:pt x="1097729" y="0"/>
                </a:moveTo>
                <a:lnTo>
                  <a:pt x="72526" y="0"/>
                </a:lnTo>
                <a:lnTo>
                  <a:pt x="0" y="66782"/>
                </a:lnTo>
                <a:lnTo>
                  <a:pt x="1025222" y="66782"/>
                </a:lnTo>
                <a:lnTo>
                  <a:pt x="1097729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836775" y="2217357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506" y="0"/>
                </a:moveTo>
                <a:lnTo>
                  <a:pt x="0" y="66782"/>
                </a:lnTo>
                <a:lnTo>
                  <a:pt x="0" y="266598"/>
                </a:lnTo>
                <a:lnTo>
                  <a:pt x="72506" y="200170"/>
                </a:lnTo>
                <a:lnTo>
                  <a:pt x="72506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811551" y="221735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4" h="266700">
                <a:moveTo>
                  <a:pt x="72526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222" y="266598"/>
                </a:lnTo>
                <a:lnTo>
                  <a:pt x="1097729" y="200170"/>
                </a:lnTo>
                <a:lnTo>
                  <a:pt x="1097729" y="0"/>
                </a:lnTo>
                <a:lnTo>
                  <a:pt x="72526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811551" y="221735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4" h="67310">
                <a:moveTo>
                  <a:pt x="0" y="66782"/>
                </a:moveTo>
                <a:lnTo>
                  <a:pt x="1025222" y="66782"/>
                </a:lnTo>
                <a:lnTo>
                  <a:pt x="1097729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836774" y="2284142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2124639" y="2307002"/>
            <a:ext cx="42418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Arial"/>
                <a:cs typeface="Arial"/>
              </a:rPr>
              <a:t>Research</a:t>
            </a:r>
            <a:endParaRPr sz="7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6634186" y="4857660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306" y="0"/>
                </a:moveTo>
                <a:lnTo>
                  <a:pt x="72449" y="0"/>
                </a:lnTo>
                <a:lnTo>
                  <a:pt x="0" y="66871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306" y="200170"/>
                </a:lnTo>
                <a:lnTo>
                  <a:pt x="1097306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634186" y="4857660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1097306" y="0"/>
                </a:moveTo>
                <a:lnTo>
                  <a:pt x="72449" y="0"/>
                </a:lnTo>
                <a:lnTo>
                  <a:pt x="0" y="66871"/>
                </a:lnTo>
                <a:lnTo>
                  <a:pt x="1025241" y="66871"/>
                </a:lnTo>
                <a:lnTo>
                  <a:pt x="1097306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59426" y="4857660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90" h="266700">
                <a:moveTo>
                  <a:pt x="72064" y="0"/>
                </a:moveTo>
                <a:lnTo>
                  <a:pt x="0" y="66871"/>
                </a:lnTo>
                <a:lnTo>
                  <a:pt x="0" y="266598"/>
                </a:lnTo>
                <a:lnTo>
                  <a:pt x="72064" y="200170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634186" y="4857660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449" y="0"/>
                </a:moveTo>
                <a:lnTo>
                  <a:pt x="0" y="66871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306" y="200170"/>
                </a:lnTo>
                <a:lnTo>
                  <a:pt x="1097306" y="0"/>
                </a:lnTo>
                <a:lnTo>
                  <a:pt x="72449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634186" y="4857660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0" y="66871"/>
                </a:moveTo>
                <a:lnTo>
                  <a:pt x="1025241" y="66871"/>
                </a:lnTo>
                <a:lnTo>
                  <a:pt x="1097306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59427" y="4924533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727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6795419" y="4947305"/>
            <a:ext cx="72136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Desktop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Support</a:t>
            </a:r>
            <a:endParaRPr sz="700">
              <a:latin typeface="Arial"/>
              <a:cs typeface="Arial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237598" y="315532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14" y="0"/>
                </a:moveTo>
                <a:lnTo>
                  <a:pt x="71872" y="0"/>
                </a:lnTo>
                <a:lnTo>
                  <a:pt x="0" y="66782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200170"/>
                </a:lnTo>
                <a:lnTo>
                  <a:pt x="1097114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237598" y="3155325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14" y="0"/>
                </a:moveTo>
                <a:lnTo>
                  <a:pt x="71872" y="0"/>
                </a:lnTo>
                <a:lnTo>
                  <a:pt x="0" y="66782"/>
                </a:lnTo>
                <a:lnTo>
                  <a:pt x="1025049" y="66782"/>
                </a:lnTo>
                <a:lnTo>
                  <a:pt x="1097114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62648" y="3155325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782"/>
                </a:lnTo>
                <a:lnTo>
                  <a:pt x="0" y="266598"/>
                </a:lnTo>
                <a:lnTo>
                  <a:pt x="72064" y="200170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237598" y="315532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1872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200170"/>
                </a:lnTo>
                <a:lnTo>
                  <a:pt x="1097114" y="0"/>
                </a:lnTo>
                <a:lnTo>
                  <a:pt x="71872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237598" y="3155325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782"/>
                </a:moveTo>
                <a:lnTo>
                  <a:pt x="1025049" y="66782"/>
                </a:lnTo>
                <a:lnTo>
                  <a:pt x="1097114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262648" y="3222109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/>
          <p:nvPr/>
        </p:nvSpPr>
        <p:spPr>
          <a:xfrm>
            <a:off x="4545268" y="3244970"/>
            <a:ext cx="4318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Marketing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3024527" y="3150896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782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200170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024527" y="3150896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1097191" y="0"/>
                </a:moveTo>
                <a:lnTo>
                  <a:pt x="72045" y="0"/>
                </a:lnTo>
                <a:lnTo>
                  <a:pt x="0" y="66782"/>
                </a:lnTo>
                <a:lnTo>
                  <a:pt x="1025318" y="66782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49844" y="3150896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782"/>
                </a:lnTo>
                <a:lnTo>
                  <a:pt x="0" y="266598"/>
                </a:lnTo>
                <a:lnTo>
                  <a:pt x="71872" y="200170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024527" y="3150896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200170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024527" y="3150896"/>
            <a:ext cx="1097280" cy="67310"/>
          </a:xfrm>
          <a:custGeom>
            <a:avLst/>
            <a:gdLst/>
            <a:ahLst/>
            <a:cxnLst/>
            <a:rect l="l" t="t" r="r" b="b"/>
            <a:pathLst>
              <a:path w="1097279" h="67310">
                <a:moveTo>
                  <a:pt x="0" y="66782"/>
                </a:moveTo>
                <a:lnTo>
                  <a:pt x="1025318" y="66782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49845" y="3217680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 txBox="1"/>
          <p:nvPr/>
        </p:nvSpPr>
        <p:spPr>
          <a:xfrm>
            <a:off x="3332850" y="3240541"/>
            <a:ext cx="4318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Marketing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450402" y="221735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306" y="0"/>
                </a:moveTo>
                <a:lnTo>
                  <a:pt x="72064" y="0"/>
                </a:lnTo>
                <a:lnTo>
                  <a:pt x="0" y="66782"/>
                </a:lnTo>
                <a:lnTo>
                  <a:pt x="0" y="266598"/>
                </a:lnTo>
                <a:lnTo>
                  <a:pt x="1024857" y="266598"/>
                </a:lnTo>
                <a:lnTo>
                  <a:pt x="1097306" y="200170"/>
                </a:lnTo>
                <a:lnTo>
                  <a:pt x="1097306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450402" y="221735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1097306" y="0"/>
                </a:moveTo>
                <a:lnTo>
                  <a:pt x="72064" y="0"/>
                </a:lnTo>
                <a:lnTo>
                  <a:pt x="0" y="66782"/>
                </a:lnTo>
                <a:lnTo>
                  <a:pt x="1024857" y="66782"/>
                </a:lnTo>
                <a:lnTo>
                  <a:pt x="1097306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475259" y="2217357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782"/>
                </a:lnTo>
                <a:lnTo>
                  <a:pt x="0" y="266598"/>
                </a:lnTo>
                <a:lnTo>
                  <a:pt x="72449" y="200170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50402" y="221735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064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4857" y="266598"/>
                </a:lnTo>
                <a:lnTo>
                  <a:pt x="1097306" y="200170"/>
                </a:lnTo>
                <a:lnTo>
                  <a:pt x="1097306" y="0"/>
                </a:lnTo>
                <a:lnTo>
                  <a:pt x="72064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50402" y="221735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0" y="66782"/>
                </a:moveTo>
                <a:lnTo>
                  <a:pt x="1024857" y="66782"/>
                </a:lnTo>
                <a:lnTo>
                  <a:pt x="1097306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475259" y="2284142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 txBox="1"/>
          <p:nvPr/>
        </p:nvSpPr>
        <p:spPr>
          <a:xfrm>
            <a:off x="5553791" y="2307002"/>
            <a:ext cx="8388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Event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3024527" y="189761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639"/>
                </a:lnTo>
                <a:lnTo>
                  <a:pt x="1097191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024527" y="1897617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91" y="0"/>
                </a:moveTo>
                <a:lnTo>
                  <a:pt x="72045" y="0"/>
                </a:lnTo>
                <a:lnTo>
                  <a:pt x="0" y="66428"/>
                </a:lnTo>
                <a:lnTo>
                  <a:pt x="1025318" y="66428"/>
                </a:lnTo>
                <a:lnTo>
                  <a:pt x="1097191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049844" y="1897615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71872" y="199639"/>
                </a:lnTo>
                <a:lnTo>
                  <a:pt x="71872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024527" y="189761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2045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318" y="266598"/>
                </a:lnTo>
                <a:lnTo>
                  <a:pt x="1097191" y="199639"/>
                </a:lnTo>
                <a:lnTo>
                  <a:pt x="1097191" y="0"/>
                </a:lnTo>
                <a:lnTo>
                  <a:pt x="72045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024527" y="1897617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318" y="66428"/>
                </a:lnTo>
                <a:lnTo>
                  <a:pt x="10971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049845" y="1964044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3065344" y="1986728"/>
            <a:ext cx="96139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Arial"/>
                <a:cs typeface="Arial"/>
              </a:rPr>
              <a:t>Program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4237598" y="189761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1097114" y="0"/>
                </a:moveTo>
                <a:lnTo>
                  <a:pt x="71872" y="0"/>
                </a:lnTo>
                <a:lnTo>
                  <a:pt x="0" y="66428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199639"/>
                </a:lnTo>
                <a:lnTo>
                  <a:pt x="1097114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237598" y="1897617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1097114" y="0"/>
                </a:moveTo>
                <a:lnTo>
                  <a:pt x="71872" y="0"/>
                </a:lnTo>
                <a:lnTo>
                  <a:pt x="0" y="66428"/>
                </a:lnTo>
                <a:lnTo>
                  <a:pt x="1025049" y="66428"/>
                </a:lnTo>
                <a:lnTo>
                  <a:pt x="1097114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262648" y="1897615"/>
            <a:ext cx="72391" cy="266700"/>
          </a:xfrm>
          <a:custGeom>
            <a:avLst/>
            <a:gdLst/>
            <a:ahLst/>
            <a:cxnLst/>
            <a:rect l="l" t="t" r="r" b="b"/>
            <a:pathLst>
              <a:path w="72389" h="266700">
                <a:moveTo>
                  <a:pt x="72064" y="0"/>
                </a:moveTo>
                <a:lnTo>
                  <a:pt x="0" y="66428"/>
                </a:lnTo>
                <a:lnTo>
                  <a:pt x="0" y="266598"/>
                </a:lnTo>
                <a:lnTo>
                  <a:pt x="72064" y="199639"/>
                </a:lnTo>
                <a:lnTo>
                  <a:pt x="72064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237598" y="1897615"/>
            <a:ext cx="1097280" cy="266700"/>
          </a:xfrm>
          <a:custGeom>
            <a:avLst/>
            <a:gdLst/>
            <a:ahLst/>
            <a:cxnLst/>
            <a:rect l="l" t="t" r="r" b="b"/>
            <a:pathLst>
              <a:path w="1097279" h="266700">
                <a:moveTo>
                  <a:pt x="71872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049" y="266598"/>
                </a:lnTo>
                <a:lnTo>
                  <a:pt x="1097114" y="199639"/>
                </a:lnTo>
                <a:lnTo>
                  <a:pt x="1097114" y="0"/>
                </a:lnTo>
                <a:lnTo>
                  <a:pt x="71872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237598" y="1897617"/>
            <a:ext cx="1097280" cy="66675"/>
          </a:xfrm>
          <a:custGeom>
            <a:avLst/>
            <a:gdLst/>
            <a:ahLst/>
            <a:cxnLst/>
            <a:rect l="l" t="t" r="r" b="b"/>
            <a:pathLst>
              <a:path w="1097279" h="66675">
                <a:moveTo>
                  <a:pt x="0" y="66428"/>
                </a:moveTo>
                <a:lnTo>
                  <a:pt x="1025049" y="66428"/>
                </a:lnTo>
                <a:lnTo>
                  <a:pt x="1097114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262648" y="1964044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4278340" y="1986728"/>
            <a:ext cx="96139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Arial"/>
                <a:cs typeface="Arial"/>
              </a:rPr>
              <a:t>Program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663011" y="221735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690" y="0"/>
                </a:moveTo>
                <a:lnTo>
                  <a:pt x="72449" y="0"/>
                </a:lnTo>
                <a:lnTo>
                  <a:pt x="0" y="66782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0" y="200170"/>
                </a:lnTo>
                <a:lnTo>
                  <a:pt x="1097690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663011" y="221735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1097690" y="0"/>
                </a:moveTo>
                <a:lnTo>
                  <a:pt x="72449" y="0"/>
                </a:lnTo>
                <a:lnTo>
                  <a:pt x="0" y="66782"/>
                </a:lnTo>
                <a:lnTo>
                  <a:pt x="1025241" y="66782"/>
                </a:lnTo>
                <a:lnTo>
                  <a:pt x="1097690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688253" y="2217357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782"/>
                </a:lnTo>
                <a:lnTo>
                  <a:pt x="0" y="266598"/>
                </a:lnTo>
                <a:lnTo>
                  <a:pt x="72449" y="200170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663011" y="2217357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449" y="0"/>
                </a:moveTo>
                <a:lnTo>
                  <a:pt x="0" y="66782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1" y="200170"/>
                </a:lnTo>
                <a:lnTo>
                  <a:pt x="1097691" y="0"/>
                </a:lnTo>
                <a:lnTo>
                  <a:pt x="72449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663011" y="2217357"/>
            <a:ext cx="1097915" cy="67310"/>
          </a:xfrm>
          <a:custGeom>
            <a:avLst/>
            <a:gdLst/>
            <a:ahLst/>
            <a:cxnLst/>
            <a:rect l="l" t="t" r="r" b="b"/>
            <a:pathLst>
              <a:path w="1097915" h="67310">
                <a:moveTo>
                  <a:pt x="0" y="66782"/>
                </a:moveTo>
                <a:lnTo>
                  <a:pt x="1025241" y="66782"/>
                </a:lnTo>
                <a:lnTo>
                  <a:pt x="10976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688253" y="2284142"/>
            <a:ext cx="0" cy="200025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16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6766786" y="2307002"/>
            <a:ext cx="8388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Event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25" dirty="0">
                <a:latin typeface="Arial"/>
                <a:cs typeface="Arial"/>
              </a:rPr>
              <a:t>Management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6663011" y="2537453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1097690" y="0"/>
                </a:moveTo>
                <a:lnTo>
                  <a:pt x="72449" y="0"/>
                </a:lnTo>
                <a:lnTo>
                  <a:pt x="0" y="66428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0" y="200170"/>
                </a:lnTo>
                <a:lnTo>
                  <a:pt x="1097690" y="0"/>
                </a:lnTo>
                <a:close/>
              </a:path>
            </a:pathLst>
          </a:custGeom>
          <a:solidFill>
            <a:srgbClr val="FDD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663011" y="253745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1097690" y="0"/>
                </a:moveTo>
                <a:lnTo>
                  <a:pt x="72449" y="0"/>
                </a:lnTo>
                <a:lnTo>
                  <a:pt x="0" y="66428"/>
                </a:lnTo>
                <a:lnTo>
                  <a:pt x="1025241" y="66428"/>
                </a:lnTo>
                <a:lnTo>
                  <a:pt x="1097690" y="0"/>
                </a:lnTo>
                <a:close/>
              </a:path>
            </a:pathLst>
          </a:custGeom>
          <a:solidFill>
            <a:srgbClr val="FFE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688253" y="2537453"/>
            <a:ext cx="73025" cy="266700"/>
          </a:xfrm>
          <a:custGeom>
            <a:avLst/>
            <a:gdLst/>
            <a:ahLst/>
            <a:cxnLst/>
            <a:rect l="l" t="t" r="r" b="b"/>
            <a:pathLst>
              <a:path w="7302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72449" y="200170"/>
                </a:lnTo>
                <a:lnTo>
                  <a:pt x="72449" y="0"/>
                </a:lnTo>
                <a:close/>
              </a:path>
            </a:pathLst>
          </a:custGeom>
          <a:solidFill>
            <a:srgbClr val="CCB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663011" y="2537453"/>
            <a:ext cx="1097915" cy="266700"/>
          </a:xfrm>
          <a:custGeom>
            <a:avLst/>
            <a:gdLst/>
            <a:ahLst/>
            <a:cxnLst/>
            <a:rect l="l" t="t" r="r" b="b"/>
            <a:pathLst>
              <a:path w="1097915" h="266700">
                <a:moveTo>
                  <a:pt x="72449" y="0"/>
                </a:moveTo>
                <a:lnTo>
                  <a:pt x="0" y="66428"/>
                </a:lnTo>
                <a:lnTo>
                  <a:pt x="0" y="266598"/>
                </a:lnTo>
                <a:lnTo>
                  <a:pt x="1025241" y="266598"/>
                </a:lnTo>
                <a:lnTo>
                  <a:pt x="1097691" y="200170"/>
                </a:lnTo>
                <a:lnTo>
                  <a:pt x="1097691" y="0"/>
                </a:lnTo>
                <a:lnTo>
                  <a:pt x="72449" y="0"/>
                </a:lnTo>
                <a:close/>
              </a:path>
            </a:pathLst>
          </a:custGeom>
          <a:ln w="6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663011" y="2537455"/>
            <a:ext cx="1097915" cy="66675"/>
          </a:xfrm>
          <a:custGeom>
            <a:avLst/>
            <a:gdLst/>
            <a:ahLst/>
            <a:cxnLst/>
            <a:rect l="l" t="t" r="r" b="b"/>
            <a:pathLst>
              <a:path w="1097915" h="66675">
                <a:moveTo>
                  <a:pt x="0" y="66428"/>
                </a:moveTo>
                <a:lnTo>
                  <a:pt x="1025241" y="66428"/>
                </a:lnTo>
                <a:lnTo>
                  <a:pt x="1097691" y="0"/>
                </a:lnTo>
              </a:path>
            </a:pathLst>
          </a:custGeom>
          <a:ln w="6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688253" y="2603881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170"/>
                </a:lnTo>
              </a:path>
            </a:pathLst>
          </a:custGeom>
          <a:ln w="7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 txBox="1"/>
          <p:nvPr/>
        </p:nvSpPr>
        <p:spPr>
          <a:xfrm>
            <a:off x="6843462" y="2626743"/>
            <a:ext cx="68516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15" dirty="0">
                <a:latin typeface="Arial"/>
                <a:cs typeface="Arial"/>
              </a:rPr>
              <a:t>IT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Development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6267" y="331675"/>
            <a:ext cx="717295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Desenvolvendo Visões </a:t>
            </a:r>
            <a:r>
              <a:rPr sz="4000" i="0" spc="0" dirty="0">
                <a:latin typeface="Arial"/>
                <a:cs typeface="Arial"/>
              </a:rPr>
              <a:t>no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9110980" cy="3931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escolha de </a:t>
            </a:r>
            <a:r>
              <a:rPr sz="2400" spc="-5" dirty="0">
                <a:latin typeface="Arial"/>
                <a:cs typeface="Arial"/>
              </a:rPr>
              <a:t>quais visões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em </a:t>
            </a:r>
            <a:r>
              <a:rPr sz="2400" spc="-5" dirty="0">
                <a:latin typeface="Arial"/>
                <a:cs typeface="Arial"/>
              </a:rPr>
              <a:t>particular </a:t>
            </a:r>
            <a:r>
              <a:rPr sz="2400" dirty="0">
                <a:latin typeface="Arial"/>
                <a:cs typeface="Arial"/>
              </a:rPr>
              <a:t>serão  </a:t>
            </a:r>
            <a:r>
              <a:rPr sz="2400" spc="-5" dirty="0">
                <a:latin typeface="Arial"/>
                <a:cs typeface="Arial"/>
              </a:rPr>
              <a:t>desenvolvidas é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das </a:t>
            </a:r>
            <a:r>
              <a:rPr sz="2400" dirty="0">
                <a:latin typeface="Arial"/>
                <a:cs typeface="Arial"/>
              </a:rPr>
              <a:t>decisões </a:t>
            </a:r>
            <a:r>
              <a:rPr sz="2400" spc="-10" dirty="0">
                <a:latin typeface="Arial"/>
                <a:cs typeface="Arial"/>
              </a:rPr>
              <a:t>chave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spc="-10" dirty="0">
                <a:latin typeface="Arial"/>
                <a:cs typeface="Arial"/>
              </a:rPr>
              <a:t>deve  </a:t>
            </a:r>
            <a:r>
              <a:rPr sz="2400" spc="-5" dirty="0">
                <a:latin typeface="Arial"/>
                <a:cs typeface="Arial"/>
              </a:rPr>
              <a:t>fazer.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dirty="0">
                <a:latin typeface="Arial"/>
                <a:cs typeface="Arial"/>
              </a:rPr>
              <a:t>tem </a:t>
            </a:r>
            <a:r>
              <a:rPr sz="2400" spc="-5" dirty="0">
                <a:latin typeface="Arial"/>
                <a:cs typeface="Arial"/>
              </a:rPr>
              <a:t>a responsabilidade 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garantir: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completude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Ela atende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todas as preocupações das partes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interessadas?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integridade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As visões podem </a:t>
            </a:r>
            <a:r>
              <a:rPr sz="2000" spc="-5" dirty="0">
                <a:latin typeface="Arial"/>
                <a:cs typeface="Arial"/>
              </a:rPr>
              <a:t>ser conectadas </a:t>
            </a:r>
            <a:r>
              <a:rPr sz="2000" dirty="0">
                <a:latin typeface="Arial"/>
                <a:cs typeface="Arial"/>
              </a:rPr>
              <a:t>umas </a:t>
            </a:r>
            <a:r>
              <a:rPr sz="2000" spc="-10" dirty="0">
                <a:latin typeface="Arial"/>
                <a:cs typeface="Arial"/>
              </a:rPr>
              <a:t>às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outras?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As preocupações em conflito podem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reconciliadas?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Quais </a:t>
            </a:r>
            <a:r>
              <a:rPr sz="2000" spc="-5" dirty="0">
                <a:latin typeface="Arial"/>
                <a:cs typeface="Arial"/>
              </a:rPr>
              <a:t>“trocas” foram feitas (exemplo: </a:t>
            </a:r>
            <a:r>
              <a:rPr sz="2000" spc="-10" dirty="0">
                <a:latin typeface="Arial"/>
                <a:cs typeface="Arial"/>
              </a:rPr>
              <a:t>entre segurança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performance)?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22" y="1551532"/>
            <a:ext cx="9108440" cy="42188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Arial"/>
                <a:cs typeface="Arial"/>
              </a:rPr>
              <a:t>Se não </a:t>
            </a:r>
            <a:r>
              <a:rPr sz="2400" spc="-5" dirty="0">
                <a:latin typeface="Arial"/>
                <a:cs typeface="Arial"/>
              </a:rPr>
              <a:t>existem bibliotecas </a:t>
            </a:r>
            <a:r>
              <a:rPr sz="2400" dirty="0">
                <a:latin typeface="Arial"/>
                <a:cs typeface="Arial"/>
              </a:rPr>
              <a:t>de pontos de </a:t>
            </a:r>
            <a:r>
              <a:rPr sz="2400" spc="-5" dirty="0">
                <a:latin typeface="Arial"/>
                <a:cs typeface="Arial"/>
              </a:rPr>
              <a:t>vista,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então: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Selecione as principais partes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Analise suas preocupações e as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documente.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735"/>
              </a:lnSpc>
              <a:spcBef>
                <a:spcPts val="2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Desenvolva </a:t>
            </a:r>
            <a:r>
              <a:rPr sz="2400" spc="-5" dirty="0">
                <a:latin typeface="Arial"/>
                <a:cs typeface="Arial"/>
              </a:rPr>
              <a:t>novos </a:t>
            </a:r>
            <a:r>
              <a:rPr sz="2400" dirty="0">
                <a:latin typeface="Arial"/>
                <a:cs typeface="Arial"/>
              </a:rPr>
              <a:t>pontos de </a:t>
            </a:r>
            <a:r>
              <a:rPr sz="2400" spc="-5" dirty="0">
                <a:latin typeface="Arial"/>
                <a:cs typeface="Arial"/>
              </a:rPr>
              <a:t>vista </a:t>
            </a:r>
            <a:r>
              <a:rPr sz="2400" dirty="0">
                <a:latin typeface="Arial"/>
                <a:cs typeface="Arial"/>
              </a:rPr>
              <a:t>(baseados nas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partes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interessadas e </a:t>
            </a:r>
            <a:r>
              <a:rPr sz="2400" dirty="0">
                <a:latin typeface="Arial"/>
                <a:cs typeface="Arial"/>
              </a:rPr>
              <a:t>suas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preocupações).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735"/>
              </a:lnSpc>
              <a:spcBef>
                <a:spcPts val="290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Gere visões </a:t>
            </a:r>
            <a:r>
              <a:rPr sz="2400" dirty="0">
                <a:latin typeface="Arial"/>
                <a:cs typeface="Arial"/>
              </a:rPr>
              <a:t>do sistema usando os </a:t>
            </a:r>
            <a:r>
              <a:rPr sz="2400" spc="-5" dirty="0">
                <a:latin typeface="Arial"/>
                <a:cs typeface="Arial"/>
              </a:rPr>
              <a:t>novos </a:t>
            </a:r>
            <a:r>
              <a:rPr sz="2400" dirty="0">
                <a:latin typeface="Arial"/>
                <a:cs typeface="Arial"/>
              </a:rPr>
              <a:t>pontos de </a:t>
            </a:r>
            <a:r>
              <a:rPr sz="2400" spc="-5" dirty="0">
                <a:latin typeface="Arial"/>
                <a:cs typeface="Arial"/>
              </a:rPr>
              <a:t>vista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modelos.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5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259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Alternativamente crie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visão </a:t>
            </a:r>
            <a:r>
              <a:rPr sz="2400" i="1" spc="-5" dirty="0">
                <a:latin typeface="Arial"/>
                <a:cs typeface="Arial"/>
              </a:rPr>
              <a:t>ad hoc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então </a:t>
            </a:r>
            <a:r>
              <a:rPr sz="2400" spc="-5" dirty="0">
                <a:latin typeface="Arial"/>
                <a:cs typeface="Arial"/>
              </a:rPr>
              <a:t>verifique se </a:t>
            </a:r>
            <a:r>
              <a:rPr sz="2400" dirty="0">
                <a:latin typeface="Arial"/>
                <a:cs typeface="Arial"/>
              </a:rPr>
              <a:t>uma  </a:t>
            </a:r>
            <a:r>
              <a:rPr sz="2400" spc="0" dirty="0">
                <a:latin typeface="Arial"/>
                <a:cs typeface="Arial"/>
              </a:rPr>
              <a:t>forma </a:t>
            </a:r>
            <a:r>
              <a:rPr sz="2400" spc="-5" dirty="0">
                <a:latin typeface="Arial"/>
                <a:cs typeface="Arial"/>
              </a:rPr>
              <a:t>generalizada </a:t>
            </a:r>
            <a:r>
              <a:rPr sz="2400" dirty="0">
                <a:latin typeface="Arial"/>
                <a:cs typeface="Arial"/>
              </a:rPr>
              <a:t>do ponto de </a:t>
            </a:r>
            <a:r>
              <a:rPr sz="2400" spc="-5" dirty="0">
                <a:latin typeface="Arial"/>
                <a:cs typeface="Arial"/>
              </a:rPr>
              <a:t>vista implícito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definida  </a:t>
            </a:r>
            <a:r>
              <a:rPr sz="2400" spc="-5" dirty="0">
                <a:latin typeface="Arial"/>
                <a:cs typeface="Arial"/>
              </a:rPr>
              <a:t>explicitamente 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salva.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0391" y="331675"/>
            <a:ext cx="73983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Processo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Criação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Visão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0690" y="300898"/>
            <a:ext cx="272631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Bene</a:t>
            </a:r>
            <a:r>
              <a:rPr i="0" spc="-20" dirty="0">
                <a:latin typeface="Arial"/>
                <a:cs typeface="Arial"/>
              </a:rPr>
              <a:t>f</a:t>
            </a:r>
            <a:r>
              <a:rPr i="0" dirty="0">
                <a:latin typeface="Arial"/>
                <a:cs typeface="Arial"/>
              </a:rPr>
              <a:t>ícios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057005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Menos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arquitetos (os </a:t>
            </a:r>
            <a:r>
              <a:rPr sz="2400" dirty="0">
                <a:latin typeface="Arial"/>
                <a:cs typeface="Arial"/>
              </a:rPr>
              <a:t>pontos de </a:t>
            </a:r>
            <a:r>
              <a:rPr sz="2400" spc="-5" dirty="0">
                <a:latin typeface="Arial"/>
                <a:cs typeface="Arial"/>
              </a:rPr>
              <a:t>vista </a:t>
            </a:r>
            <a:r>
              <a:rPr sz="2400" dirty="0">
                <a:latin typeface="Arial"/>
                <a:cs typeface="Arial"/>
              </a:rPr>
              <a:t>já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foram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definidos </a:t>
            </a:r>
            <a:r>
              <a:rPr sz="2400" spc="-5" dirty="0">
                <a:latin typeface="Arial"/>
                <a:cs typeface="Arial"/>
              </a:rPr>
              <a:t>e por isso as visões podem ser criadas </a:t>
            </a:r>
            <a:r>
              <a:rPr sz="2400" dirty="0">
                <a:latin typeface="Arial"/>
                <a:cs typeface="Arial"/>
              </a:rPr>
              <a:t>mais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rápido)</a:t>
            </a:r>
            <a:endParaRPr sz="2400">
              <a:latin typeface="Arial"/>
              <a:cs typeface="Arial"/>
            </a:endParaRPr>
          </a:p>
          <a:p>
            <a:pPr marL="356870" marR="5270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Melhor </a:t>
            </a:r>
            <a:r>
              <a:rPr sz="2400" dirty="0">
                <a:latin typeface="Arial"/>
                <a:cs typeface="Arial"/>
              </a:rPr>
              <a:t>compreensão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</a:t>
            </a:r>
            <a:r>
              <a:rPr sz="2400" spc="-5" dirty="0">
                <a:latin typeface="Arial"/>
                <a:cs typeface="Arial"/>
              </a:rPr>
              <a:t>(os </a:t>
            </a:r>
            <a:r>
              <a:rPr sz="2400" dirty="0">
                <a:latin typeface="Arial"/>
                <a:cs typeface="Arial"/>
              </a:rPr>
              <a:t>pontos de  </a:t>
            </a:r>
            <a:r>
              <a:rPr sz="2400" spc="-5" dirty="0">
                <a:latin typeface="Arial"/>
                <a:cs typeface="Arial"/>
              </a:rPr>
              <a:t>vista </a:t>
            </a:r>
            <a:r>
              <a:rPr sz="2400" dirty="0">
                <a:latin typeface="Arial"/>
                <a:cs typeface="Arial"/>
              </a:rPr>
              <a:t>já são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familiares)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Maior </a:t>
            </a:r>
            <a:r>
              <a:rPr sz="2400" dirty="0">
                <a:latin typeface="Arial"/>
                <a:cs typeface="Arial"/>
              </a:rPr>
              <a:t>confiança </a:t>
            </a:r>
            <a:r>
              <a:rPr sz="2400" spc="-5" dirty="0">
                <a:latin typeface="Arial"/>
                <a:cs typeface="Arial"/>
              </a:rPr>
              <a:t>na validade </a:t>
            </a:r>
            <a:r>
              <a:rPr sz="2400" dirty="0">
                <a:latin typeface="Arial"/>
                <a:cs typeface="Arial"/>
              </a:rPr>
              <a:t>das </a:t>
            </a:r>
            <a:r>
              <a:rPr sz="2400" spc="-5" dirty="0">
                <a:latin typeface="Arial"/>
                <a:cs typeface="Arial"/>
              </a:rPr>
              <a:t>visões (os </a:t>
            </a:r>
            <a:r>
              <a:rPr sz="2400" dirty="0">
                <a:latin typeface="Arial"/>
                <a:cs typeface="Arial"/>
              </a:rPr>
              <a:t>seus pontos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vista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têm um </a:t>
            </a:r>
            <a:r>
              <a:rPr sz="2400" spc="-5" dirty="0">
                <a:latin typeface="Arial"/>
                <a:cs typeface="Arial"/>
              </a:rPr>
              <a:t>histórico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conhecido)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161" y="331675"/>
            <a:ext cx="6553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Usando </a:t>
            </a:r>
            <a:r>
              <a:rPr sz="4000" i="0" dirty="0">
                <a:latin typeface="Arial"/>
                <a:cs typeface="Arial"/>
              </a:rPr>
              <a:t>Artefatos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7858759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inclui um conjunto de </a:t>
            </a:r>
            <a:r>
              <a:rPr sz="2400" spc="-5" dirty="0">
                <a:latin typeface="Arial"/>
                <a:cs typeface="Arial"/>
              </a:rPr>
              <a:t>exemplos </a:t>
            </a:r>
            <a:r>
              <a:rPr sz="2400" dirty="0">
                <a:latin typeface="Arial"/>
                <a:cs typeface="Arial"/>
              </a:rPr>
              <a:t>de artefatos  recomendados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 </a:t>
            </a:r>
            <a:r>
              <a:rPr sz="2400" spc="-5" dirty="0">
                <a:latin typeface="Arial"/>
                <a:cs typeface="Arial"/>
              </a:rPr>
              <a:t>ser </a:t>
            </a:r>
            <a:r>
              <a:rPr sz="2400" dirty="0">
                <a:latin typeface="Arial"/>
                <a:cs typeface="Arial"/>
              </a:rPr>
              <a:t>adotados, melhorados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  </a:t>
            </a:r>
            <a:r>
              <a:rPr sz="2400" dirty="0">
                <a:latin typeface="Arial"/>
                <a:cs typeface="Arial"/>
              </a:rPr>
              <a:t>combinados </a:t>
            </a:r>
            <a:r>
              <a:rPr sz="2400" spc="-5" dirty="0">
                <a:latin typeface="Arial"/>
                <a:cs typeface="Arial"/>
              </a:rPr>
              <a:t>para produzir visões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Três classes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artefatos </a:t>
            </a:r>
            <a:r>
              <a:rPr sz="2400" spc="-5" dirty="0">
                <a:latin typeface="Arial"/>
                <a:cs typeface="Arial"/>
              </a:rPr>
              <a:t>são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definidos: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Catálogos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Matrizes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Diagramas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3363" y="331675"/>
            <a:ext cx="2607437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Catálogos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7994015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Catálogos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listas </a:t>
            </a:r>
            <a:r>
              <a:rPr sz="2400" dirty="0">
                <a:latin typeface="Arial"/>
                <a:cs typeface="Arial"/>
              </a:rPr>
              <a:t>de blocos de construção de um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tipo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específico, </a:t>
            </a:r>
            <a:r>
              <a:rPr sz="2400" spc="-5" dirty="0">
                <a:latin typeface="Arial"/>
                <a:cs typeface="Arial"/>
              </a:rPr>
              <a:t>ou de tipos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relacionados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exemplo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Catálogo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Princípios criado </a:t>
            </a:r>
            <a:r>
              <a:rPr sz="2000" spc="-5" dirty="0">
                <a:latin typeface="Arial"/>
                <a:cs typeface="Arial"/>
              </a:rPr>
              <a:t>na Fase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Preliminar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Catálogo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Organização/Ator criado </a:t>
            </a:r>
            <a:r>
              <a:rPr sz="2000" spc="-5" dirty="0">
                <a:latin typeface="Arial"/>
                <a:cs typeface="Arial"/>
              </a:rPr>
              <a:t>na Fase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Catálogo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Direcionador/Meta/Objetivo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6243" y="331675"/>
            <a:ext cx="2119757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Matrizes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004935" cy="23794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Matrizes </a:t>
            </a:r>
            <a:r>
              <a:rPr sz="2400" dirty="0">
                <a:latin typeface="Arial"/>
                <a:cs typeface="Arial"/>
              </a:rPr>
              <a:t>mostram as relações entre os blocos de construção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tipos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específicos</a:t>
            </a:r>
            <a:endParaRPr sz="2400">
              <a:latin typeface="Arial"/>
              <a:cs typeface="Arial"/>
            </a:endParaRPr>
          </a:p>
          <a:p>
            <a:pPr marL="356870" marR="17145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Matrizes </a:t>
            </a:r>
            <a:r>
              <a:rPr sz="2400" dirty="0">
                <a:latin typeface="Arial"/>
                <a:cs typeface="Arial"/>
              </a:rPr>
              <a:t>são usadas </a:t>
            </a:r>
            <a:r>
              <a:rPr sz="2400" spc="-5" dirty="0">
                <a:latin typeface="Arial"/>
                <a:cs typeface="Arial"/>
              </a:rPr>
              <a:t>para representar </a:t>
            </a:r>
            <a:r>
              <a:rPr sz="2400" dirty="0">
                <a:latin typeface="Arial"/>
                <a:cs typeface="Arial"/>
              </a:rPr>
              <a:t>relacionamentos em um  formato baseado em </a:t>
            </a:r>
            <a:r>
              <a:rPr sz="2400" spc="-5" dirty="0">
                <a:latin typeface="Arial"/>
                <a:cs typeface="Arial"/>
              </a:rPr>
              <a:t>listas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invés </a:t>
            </a:r>
            <a:r>
              <a:rPr sz="2400" dirty="0">
                <a:latin typeface="Arial"/>
                <a:cs typeface="Arial"/>
              </a:rPr>
              <a:t>de baseado em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gráficos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exemplo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A Matriz de </a:t>
            </a:r>
            <a:r>
              <a:rPr sz="2000" spc="-10" dirty="0">
                <a:latin typeface="Arial"/>
                <a:cs typeface="Arial"/>
              </a:rPr>
              <a:t>Mapa </a:t>
            </a:r>
            <a:r>
              <a:rPr sz="2000" spc="-5" dirty="0">
                <a:latin typeface="Arial"/>
                <a:cs typeface="Arial"/>
              </a:rPr>
              <a:t>de Partes Interessadas </a:t>
            </a:r>
            <a:r>
              <a:rPr sz="2000" spc="-10" dirty="0">
                <a:latin typeface="Arial"/>
                <a:cs typeface="Arial"/>
              </a:rPr>
              <a:t>criada </a:t>
            </a:r>
            <a:r>
              <a:rPr sz="2000" spc="-5" dirty="0">
                <a:latin typeface="Arial"/>
                <a:cs typeface="Arial"/>
              </a:rPr>
              <a:t>na Fase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020" y="331675"/>
            <a:ext cx="28451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Diag</a:t>
            </a:r>
            <a:r>
              <a:rPr sz="4000" i="0" spc="10" dirty="0">
                <a:latin typeface="Arial"/>
                <a:cs typeface="Arial"/>
              </a:rPr>
              <a:t>r</a:t>
            </a:r>
            <a:r>
              <a:rPr sz="4000" i="0" spc="0" dirty="0">
                <a:latin typeface="Arial"/>
                <a:cs typeface="Arial"/>
              </a:rPr>
              <a:t>amas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624660"/>
            <a:ext cx="9142095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Diagramas </a:t>
            </a:r>
            <a:r>
              <a:rPr sz="2400" dirty="0">
                <a:latin typeface="Arial"/>
                <a:cs typeface="Arial"/>
              </a:rPr>
              <a:t>representam blocos de construção de uma </a:t>
            </a:r>
            <a:r>
              <a:rPr sz="2400" spc="0" dirty="0">
                <a:latin typeface="Arial"/>
                <a:cs typeface="Arial"/>
              </a:rPr>
              <a:t>forma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rica  e visual, </a:t>
            </a:r>
            <a:r>
              <a:rPr sz="2400" dirty="0">
                <a:latin typeface="Arial"/>
                <a:cs typeface="Arial"/>
              </a:rPr>
              <a:t>especialmente </a:t>
            </a:r>
            <a:r>
              <a:rPr sz="2400" spc="-5" dirty="0">
                <a:latin typeface="Arial"/>
                <a:cs typeface="Arial"/>
              </a:rPr>
              <a:t>adequado para a </a:t>
            </a:r>
            <a:r>
              <a:rPr sz="2400" dirty="0">
                <a:latin typeface="Arial"/>
                <a:cs typeface="Arial"/>
              </a:rPr>
              <a:t>comunicação </a:t>
            </a:r>
            <a:r>
              <a:rPr sz="2400" spc="-5" dirty="0">
                <a:latin typeface="Arial"/>
                <a:cs typeface="Arial"/>
              </a:rPr>
              <a:t>com as  partes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exemplo: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Diagrama </a:t>
            </a:r>
            <a:r>
              <a:rPr sz="2000" spc="-10" dirty="0">
                <a:latin typeface="Arial"/>
                <a:cs typeface="Arial"/>
              </a:rPr>
              <a:t>de Cadeia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Valor criado </a:t>
            </a:r>
            <a:r>
              <a:rPr sz="2000" spc="-5" dirty="0">
                <a:latin typeface="Arial"/>
                <a:cs typeface="Arial"/>
              </a:rPr>
              <a:t>na Fase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Diagrama </a:t>
            </a:r>
            <a:r>
              <a:rPr sz="2000" spc="-10" dirty="0">
                <a:latin typeface="Arial"/>
                <a:cs typeface="Arial"/>
              </a:rPr>
              <a:t>de “Footprint”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criado </a:t>
            </a:r>
            <a:r>
              <a:rPr sz="2000" spc="-5" dirty="0">
                <a:latin typeface="Arial"/>
                <a:cs typeface="Arial"/>
              </a:rPr>
              <a:t>na Fase</a:t>
            </a:r>
            <a:r>
              <a:rPr sz="2000" spc="1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642362"/>
            <a:ext cx="456819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14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Técnicas de Suporte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para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Implementação  da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8750300" cy="27488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Obter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entendimento </a:t>
            </a:r>
            <a:r>
              <a:rPr sz="2400" spc="-5" dirty="0">
                <a:latin typeface="Arial"/>
                <a:cs typeface="Arial"/>
              </a:rPr>
              <a:t>das seguintes </a:t>
            </a:r>
            <a:r>
              <a:rPr sz="2400" dirty="0">
                <a:latin typeface="Arial"/>
                <a:cs typeface="Arial"/>
              </a:rPr>
              <a:t>técnicas </a:t>
            </a:r>
            <a:r>
              <a:rPr sz="2400" spc="-5" dirty="0">
                <a:latin typeface="Arial"/>
                <a:cs typeface="Arial"/>
              </a:rPr>
              <a:t>providas </a:t>
            </a:r>
            <a:r>
              <a:rPr sz="2400" dirty="0">
                <a:latin typeface="Arial"/>
                <a:cs typeface="Arial"/>
              </a:rPr>
              <a:t>pelo  TOGAF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ajudar </a:t>
            </a:r>
            <a:r>
              <a:rPr sz="2400" spc="-5" dirty="0">
                <a:latin typeface="Arial"/>
                <a:cs typeface="Arial"/>
              </a:rPr>
              <a:t>no Desenvolvimento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Gerenciando 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Interoperabilidade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Transformação de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Risco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Planejamento Baseado em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lide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95974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916" y="331675"/>
            <a:ext cx="456768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Interoperabilidade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1" y="1399109"/>
            <a:ext cx="8451850" cy="3348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59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interoperabilidade é </a:t>
            </a:r>
            <a:r>
              <a:rPr sz="2400" spc="-5" dirty="0">
                <a:latin typeface="Arial"/>
                <a:cs typeface="Arial"/>
              </a:rPr>
              <a:t>“</a:t>
            </a:r>
            <a:r>
              <a:rPr sz="2400" i="1" spc="-5" dirty="0">
                <a:latin typeface="Arial"/>
                <a:cs typeface="Arial"/>
              </a:rPr>
              <a:t>a </a:t>
            </a:r>
            <a:r>
              <a:rPr sz="2400" i="1" dirty="0">
                <a:latin typeface="Arial"/>
                <a:cs typeface="Arial"/>
              </a:rPr>
              <a:t>capacidade de</a:t>
            </a:r>
            <a:r>
              <a:rPr sz="2400" i="1" spc="-7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compartilhar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0"/>
              </a:lnSpc>
            </a:pPr>
            <a:r>
              <a:rPr sz="2400" i="1" spc="-5" dirty="0">
                <a:latin typeface="Arial"/>
                <a:cs typeface="Arial"/>
              </a:rPr>
              <a:t>informações e serviços</a:t>
            </a:r>
            <a:r>
              <a:rPr sz="2400" spc="-5" dirty="0">
                <a:latin typeface="Arial"/>
                <a:cs typeface="Arial"/>
              </a:rPr>
              <a:t>”.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fornece técnicas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Definir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interoperabilidade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Refinar 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interoperabilidade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Determinar os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interoperabilidade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2050">
              <a:latin typeface="Times New Roman"/>
              <a:cs typeface="Times New Roman"/>
            </a:endParaRPr>
          </a:p>
          <a:p>
            <a:pPr marL="356870" indent="-344170">
              <a:lnSpc>
                <a:spcPts val="259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determinação </a:t>
            </a: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interoperabilidade </a:t>
            </a:r>
            <a:r>
              <a:rPr sz="2400" spc="-5" dirty="0">
                <a:latin typeface="Arial"/>
                <a:cs typeface="Arial"/>
              </a:rPr>
              <a:t>ocorre </a:t>
            </a:r>
            <a:r>
              <a:rPr sz="2400" dirty="0">
                <a:latin typeface="Arial"/>
                <a:cs typeface="Arial"/>
              </a:rPr>
              <a:t>durante todo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ciclo de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055" y="331675"/>
            <a:ext cx="62153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Interoperabilidade </a:t>
            </a:r>
            <a:r>
              <a:rPr sz="4000" i="0" spc="0" dirty="0">
                <a:latin typeface="Arial"/>
                <a:cs typeface="Arial"/>
              </a:rPr>
              <a:t>e o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609" y="1307974"/>
            <a:ext cx="9087485" cy="42761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determinação da </a:t>
            </a:r>
            <a:r>
              <a:rPr sz="2000" spc="-10" dirty="0">
                <a:latin typeface="Arial"/>
                <a:cs typeface="Arial"/>
              </a:rPr>
              <a:t>interoperabilidade </a:t>
            </a:r>
            <a:r>
              <a:rPr sz="2000" spc="-5" dirty="0">
                <a:latin typeface="Arial"/>
                <a:cs typeface="Arial"/>
              </a:rPr>
              <a:t>ocorre </a:t>
            </a:r>
            <a:r>
              <a:rPr sz="2000" spc="-10" dirty="0">
                <a:latin typeface="Arial"/>
                <a:cs typeface="Arial"/>
              </a:rPr>
              <a:t>ao </a:t>
            </a:r>
            <a:r>
              <a:rPr sz="2000" spc="-15" dirty="0">
                <a:latin typeface="Arial"/>
                <a:cs typeface="Arial"/>
              </a:rPr>
              <a:t>longo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356870" marR="38100" indent="-344170">
              <a:lnSpc>
                <a:spcPct val="8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arquitetura: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considerações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5" dirty="0">
                <a:latin typeface="Arial"/>
                <a:cs typeface="Arial"/>
              </a:rPr>
              <a:t>natureza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de  intercâmbios de </a:t>
            </a:r>
            <a:r>
              <a:rPr sz="2000" dirty="0">
                <a:latin typeface="Arial"/>
                <a:cs typeface="Arial"/>
              </a:rPr>
              <a:t>informações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encontradas </a:t>
            </a:r>
            <a:r>
              <a:rPr sz="2000" spc="-5" dirty="0">
                <a:latin typeface="Arial"/>
                <a:cs typeface="Arial"/>
              </a:rPr>
              <a:t>usando </a:t>
            </a:r>
            <a:r>
              <a:rPr sz="2000" spc="-10" dirty="0">
                <a:latin typeface="Arial"/>
                <a:cs typeface="Arial"/>
              </a:rPr>
              <a:t>cenários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negócios.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16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Negócio: </a:t>
            </a:r>
            <a:r>
              <a:rPr sz="2000" spc="-5" dirty="0">
                <a:latin typeface="Arial"/>
                <a:cs typeface="Arial"/>
              </a:rPr>
              <a:t>trocas de informações 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definidas</a:t>
            </a:r>
            <a:r>
              <a:rPr sz="2000" spc="2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em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termos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16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Dados: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conteúdo </a:t>
            </a:r>
            <a:r>
              <a:rPr sz="2000" spc="-5" dirty="0">
                <a:latin typeface="Arial"/>
                <a:cs typeface="Arial"/>
              </a:rPr>
              <a:t>do intercâmbio de informações é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detalhado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spc="-15" dirty="0">
                <a:latin typeface="Arial"/>
                <a:cs typeface="Arial"/>
              </a:rPr>
              <a:t>utilizando </a:t>
            </a:r>
            <a:r>
              <a:rPr sz="2000" spc="-5" dirty="0">
                <a:latin typeface="Arial"/>
                <a:cs typeface="Arial"/>
              </a:rPr>
              <a:t>modelo de intercâmbio de </a:t>
            </a:r>
            <a:r>
              <a:rPr sz="2000" spc="-10" dirty="0">
                <a:latin typeface="Arial"/>
                <a:cs typeface="Arial"/>
              </a:rPr>
              <a:t>dados corporativos e/ou</a:t>
            </a:r>
            <a:r>
              <a:rPr sz="2000" spc="2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informações.</a:t>
            </a:r>
            <a:endParaRPr sz="2000">
              <a:latin typeface="Arial"/>
              <a:cs typeface="Arial"/>
            </a:endParaRPr>
          </a:p>
          <a:p>
            <a:pPr marL="356870" marR="363855" indent="-344170">
              <a:lnSpc>
                <a:spcPct val="8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Aplicação: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forma como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aplicações devem </a:t>
            </a:r>
            <a:r>
              <a:rPr sz="2000" spc="-5" dirty="0">
                <a:latin typeface="Arial"/>
                <a:cs typeface="Arial"/>
              </a:rPr>
              <a:t>compartilhar  informações 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é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especificada.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16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Tecnológica: </a:t>
            </a:r>
            <a:r>
              <a:rPr sz="2000" dirty="0">
                <a:latin typeface="Arial"/>
                <a:cs typeface="Arial"/>
              </a:rPr>
              <a:t>mecanismos </a:t>
            </a:r>
            <a:r>
              <a:rPr sz="2000" spc="-10" dirty="0">
                <a:latin typeface="Arial"/>
                <a:cs typeface="Arial"/>
              </a:rPr>
              <a:t>técnicos apropriados que </a:t>
            </a:r>
            <a:r>
              <a:rPr sz="2000" spc="-5" dirty="0">
                <a:latin typeface="Arial"/>
                <a:cs typeface="Arial"/>
              </a:rPr>
              <a:t>permitam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intercâmbio de informações e </a:t>
            </a:r>
            <a:r>
              <a:rPr sz="2000" spc="-10" dirty="0">
                <a:latin typeface="Arial"/>
                <a:cs typeface="Arial"/>
              </a:rPr>
              <a:t>de serviços </a:t>
            </a:r>
            <a:r>
              <a:rPr sz="2000" spc="-5" dirty="0">
                <a:latin typeface="Arial"/>
                <a:cs typeface="Arial"/>
              </a:rPr>
              <a:t>são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especificados.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Oportunidades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Soluções: </a:t>
            </a:r>
            <a:r>
              <a:rPr sz="2000" spc="-5" dirty="0">
                <a:latin typeface="Arial"/>
                <a:cs typeface="Arial"/>
              </a:rPr>
              <a:t>as soluções </a:t>
            </a:r>
            <a:r>
              <a:rPr sz="2000" spc="-10" dirty="0">
                <a:latin typeface="Arial"/>
                <a:cs typeface="Arial"/>
              </a:rPr>
              <a:t>reais </a:t>
            </a:r>
            <a:r>
              <a:rPr sz="2000" spc="-5" dirty="0">
                <a:latin typeface="Arial"/>
                <a:cs typeface="Arial"/>
              </a:rPr>
              <a:t>são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selecionadas.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Migração: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interoperabilidade </a:t>
            </a:r>
            <a:r>
              <a:rPr sz="2000" spc="-5" dirty="0">
                <a:latin typeface="Arial"/>
                <a:cs typeface="Arial"/>
              </a:rPr>
              <a:t>é implementada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0" dirty="0">
                <a:latin typeface="Arial"/>
                <a:cs typeface="Arial"/>
              </a:rPr>
              <a:t>forma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lógica.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3842" y="300898"/>
            <a:ext cx="257695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E</a:t>
            </a:r>
            <a:r>
              <a:rPr i="0" spc="-20" dirty="0">
                <a:latin typeface="Arial"/>
                <a:cs typeface="Arial"/>
              </a:rPr>
              <a:t>x</a:t>
            </a:r>
            <a:r>
              <a:rPr i="0" spc="0" dirty="0">
                <a:latin typeface="Arial"/>
                <a:cs typeface="Arial"/>
              </a:rPr>
              <a:t>emplos</a:t>
            </a:r>
          </a:p>
        </p:txBody>
      </p:sp>
      <p:sp>
        <p:nvSpPr>
          <p:cNvPr id="3" name="object 3"/>
          <p:cNvSpPr/>
          <p:nvPr/>
        </p:nvSpPr>
        <p:spPr>
          <a:xfrm>
            <a:off x="2393950" y="1066800"/>
            <a:ext cx="5283200" cy="239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3161" y="3581400"/>
            <a:ext cx="5253990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4974"/>
          </a:xfrm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3587115" marR="5080" indent="-2811145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Requisitos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Interoperabilidade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e  </a:t>
            </a:r>
            <a:r>
              <a:rPr sz="4000" i="0" dirty="0">
                <a:latin typeface="Arial"/>
                <a:cs typeface="Arial"/>
              </a:rPr>
              <a:t>Soluções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2" y="1542364"/>
            <a:ext cx="9380220" cy="393505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117475" indent="-457200">
              <a:lnSpc>
                <a:spcPct val="90000"/>
              </a:lnSpc>
              <a:spcBef>
                <a:spcPts val="39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garantir que </a:t>
            </a:r>
            <a:r>
              <a:rPr sz="2400" dirty="0">
                <a:latin typeface="Arial"/>
                <a:cs typeface="Arial"/>
              </a:rPr>
              <a:t>não há conflitos de </a:t>
            </a:r>
            <a:r>
              <a:rPr sz="2400" spc="-5" dirty="0">
                <a:latin typeface="Arial"/>
                <a:cs typeface="Arial"/>
              </a:rPr>
              <a:t>interoperabilidade,  </a:t>
            </a:r>
            <a:r>
              <a:rPr sz="2400" dirty="0">
                <a:latin typeface="Arial"/>
                <a:cs typeface="Arial"/>
              </a:rPr>
              <a:t>especialmente </a:t>
            </a:r>
            <a:r>
              <a:rPr sz="2400" spc="-5" dirty="0">
                <a:latin typeface="Arial"/>
                <a:cs typeface="Arial"/>
              </a:rPr>
              <a:t>se reutilizando </a:t>
            </a:r>
            <a:r>
              <a:rPr sz="2400" dirty="0">
                <a:latin typeface="Arial"/>
                <a:cs typeface="Arial"/>
              </a:rPr>
              <a:t>BCSs </a:t>
            </a:r>
            <a:r>
              <a:rPr sz="2400" spc="-5" dirty="0">
                <a:latin typeface="Arial"/>
                <a:cs typeface="Arial"/>
              </a:rPr>
              <a:t>existentes ou usando </a:t>
            </a:r>
            <a:r>
              <a:rPr sz="2400" dirty="0">
                <a:latin typeface="Arial"/>
                <a:cs typeface="Arial"/>
              </a:rPr>
              <a:t>COTS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têm os seus </a:t>
            </a:r>
            <a:r>
              <a:rPr sz="2400" spc="-5" dirty="0">
                <a:latin typeface="Arial"/>
                <a:cs typeface="Arial"/>
              </a:rPr>
              <a:t>próprios </a:t>
            </a:r>
            <a:r>
              <a:rPr sz="2400" dirty="0">
                <a:latin typeface="Arial"/>
                <a:cs typeface="Arial"/>
              </a:rPr>
              <a:t>processos de </a:t>
            </a:r>
            <a:r>
              <a:rPr sz="2400" spc="-5" dirty="0">
                <a:latin typeface="Arial"/>
                <a:cs typeface="Arial"/>
              </a:rPr>
              <a:t>negócios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arquiteturas 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informação.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Arial"/>
                <a:cs typeface="Arial"/>
              </a:rPr>
              <a:t>Mudanças </a:t>
            </a:r>
            <a:r>
              <a:rPr sz="2400" dirty="0">
                <a:latin typeface="Arial"/>
                <a:cs typeface="Arial"/>
              </a:rPr>
              <a:t>nos </a:t>
            </a:r>
            <a:r>
              <a:rPr sz="2400" spc="-5" dirty="0">
                <a:latin typeface="Arial"/>
                <a:cs typeface="Arial"/>
              </a:rPr>
              <a:t>processos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serão as mais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difíceis.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28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workflow </a:t>
            </a:r>
            <a:r>
              <a:rPr sz="2400" spc="-5" dirty="0">
                <a:latin typeface="Arial"/>
                <a:cs typeface="Arial"/>
              </a:rPr>
              <a:t>entre os </a:t>
            </a:r>
            <a:r>
              <a:rPr sz="2400" spc="-10" dirty="0">
                <a:latin typeface="Arial"/>
                <a:cs typeface="Arial"/>
              </a:rPr>
              <a:t>vários </a:t>
            </a:r>
            <a:r>
              <a:rPr sz="2400" dirty="0">
                <a:latin typeface="Arial"/>
                <a:cs typeface="Arial"/>
              </a:rPr>
              <a:t>sistemas também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levado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conta.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901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arquiteto corporativo </a:t>
            </a:r>
            <a:r>
              <a:rPr sz="2400" dirty="0">
                <a:latin typeface="Arial"/>
                <a:cs typeface="Arial"/>
              </a:rPr>
              <a:t>também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garantir que qualquer alteração  </a:t>
            </a:r>
            <a:r>
              <a:rPr sz="2400" dirty="0">
                <a:latin typeface="Arial"/>
                <a:cs typeface="Arial"/>
              </a:rPr>
              <a:t>dos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interoperabilidade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seja acordada  </a:t>
            </a:r>
            <a:r>
              <a:rPr sz="2400" spc="-5" dirty="0">
                <a:latin typeface="Arial"/>
                <a:cs typeface="Arial"/>
              </a:rPr>
              <a:t>pelos arquitetos de negócio e patrocinadores em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Declaração  </a:t>
            </a:r>
            <a:r>
              <a:rPr sz="2400" dirty="0">
                <a:latin typeface="Arial"/>
                <a:cs typeface="Arial"/>
              </a:rPr>
              <a:t>de Trabalho de </a:t>
            </a:r>
            <a:r>
              <a:rPr sz="2400" spc="-5" dirty="0">
                <a:latin typeface="Arial"/>
                <a:cs typeface="Arial"/>
              </a:rPr>
              <a:t>Arquitetura devidamente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revisada.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4974"/>
          </a:xfrm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3587115" marR="5080" indent="-2811145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Requisitos </a:t>
            </a:r>
            <a:r>
              <a:rPr i="0" spc="0" dirty="0">
                <a:latin typeface="Arial"/>
                <a:cs typeface="Arial"/>
              </a:rPr>
              <a:t>de </a:t>
            </a:r>
            <a:r>
              <a:rPr i="0" dirty="0">
                <a:latin typeface="Arial"/>
                <a:cs typeface="Arial"/>
              </a:rPr>
              <a:t>Interoperabilidade</a:t>
            </a:r>
            <a:r>
              <a:rPr i="0" spc="-95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e  </a:t>
            </a:r>
            <a:r>
              <a:rPr i="0" dirty="0">
                <a:latin typeface="Arial"/>
                <a:cs typeface="Arial"/>
              </a:rPr>
              <a:t>Soluções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1" y="1505776"/>
            <a:ext cx="9211945" cy="296876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encontrar </a:t>
            </a:r>
            <a:r>
              <a:rPr sz="2400" spc="-5" dirty="0">
                <a:latin typeface="Arial"/>
                <a:cs typeface="Arial"/>
              </a:rPr>
              <a:t>restrições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interoperabilidade,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considere: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Visão da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  <a:tab pos="175450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Matriz	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e Dedução de </a:t>
            </a:r>
            <a:r>
              <a:rPr sz="2400" spc="-5" dirty="0">
                <a:latin typeface="Arial"/>
                <a:cs typeface="Arial"/>
              </a:rPr>
              <a:t>Fatores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Implementation </a:t>
            </a:r>
            <a:r>
              <a:rPr sz="2400" i="1" dirty="0">
                <a:latin typeface="Arial"/>
                <a:cs typeface="Arial"/>
              </a:rPr>
              <a:t>Factor </a:t>
            </a:r>
            <a:r>
              <a:rPr sz="2400" i="1" spc="-5" dirty="0">
                <a:latin typeface="Arial"/>
                <a:cs typeface="Arial"/>
              </a:rPr>
              <a:t>Assessment and </a:t>
            </a:r>
            <a:r>
              <a:rPr sz="2400" i="1" dirty="0">
                <a:latin typeface="Arial"/>
                <a:cs typeface="Arial"/>
              </a:rPr>
              <a:t>Deduction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matrix)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Matriz </a:t>
            </a:r>
            <a:r>
              <a:rPr sz="2400" dirty="0">
                <a:latin typeface="Arial"/>
                <a:cs typeface="Arial"/>
              </a:rPr>
              <a:t>Consolidada de Lacunas, Soluções 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Dependências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Consolidated </a:t>
            </a:r>
            <a:r>
              <a:rPr sz="2400" i="1" dirty="0">
                <a:latin typeface="Arial"/>
                <a:cs typeface="Arial"/>
              </a:rPr>
              <a:t>Gaps, Solutions, </a:t>
            </a:r>
            <a:r>
              <a:rPr sz="2400" i="1" spc="-5" dirty="0">
                <a:latin typeface="Arial"/>
                <a:cs typeface="Arial"/>
              </a:rPr>
              <a:t>and </a:t>
            </a:r>
            <a:r>
              <a:rPr sz="2400" i="1" dirty="0">
                <a:latin typeface="Arial"/>
                <a:cs typeface="Arial"/>
              </a:rPr>
              <a:t>Dependencies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matrix</a:t>
            </a:r>
            <a:r>
              <a:rPr sz="2400" spc="-1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565275" marR="5080" indent="-12509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Avaliação de Prontidão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para  </a:t>
            </a:r>
            <a:r>
              <a:rPr sz="4000" i="0" spc="0" dirty="0">
                <a:latin typeface="Arial"/>
                <a:cs typeface="Arial"/>
              </a:rPr>
              <a:t>Transformação </a:t>
            </a:r>
            <a:r>
              <a:rPr sz="4000" i="0" dirty="0">
                <a:latin typeface="Arial"/>
                <a:cs typeface="Arial"/>
              </a:rPr>
              <a:t>do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1" y="1399109"/>
            <a:ext cx="8486140" cy="32016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59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Arquitetura </a:t>
            </a:r>
            <a:r>
              <a:rPr sz="2400" spc="-5" dirty="0">
                <a:latin typeface="Arial"/>
                <a:cs typeface="Arial"/>
              </a:rPr>
              <a:t>Corporativa </a:t>
            </a:r>
            <a:r>
              <a:rPr sz="2400" dirty="0">
                <a:latin typeface="Arial"/>
                <a:cs typeface="Arial"/>
              </a:rPr>
              <a:t>muitas </a:t>
            </a:r>
            <a:r>
              <a:rPr sz="2400" spc="-10" dirty="0">
                <a:latin typeface="Arial"/>
                <a:cs typeface="Arial"/>
              </a:rPr>
              <a:t>vezes envolve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0"/>
              </a:lnSpc>
            </a:pPr>
            <a:r>
              <a:rPr sz="2400" spc="-5" dirty="0">
                <a:latin typeface="Arial"/>
                <a:cs typeface="Arial"/>
              </a:rPr>
              <a:t>consideráveis.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8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Compreender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prontidão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organização para </a:t>
            </a:r>
            <a:r>
              <a:rPr sz="2400" dirty="0">
                <a:latin typeface="Arial"/>
                <a:cs typeface="Arial"/>
              </a:rPr>
              <a:t>aceitar 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mudança, identificando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problemas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lidar com </a:t>
            </a:r>
            <a:r>
              <a:rPr sz="2400" spc="-5" dirty="0">
                <a:latin typeface="Arial"/>
                <a:cs typeface="Arial"/>
              </a:rPr>
              <a:t>eles nos  planos de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e migração é a chave </a:t>
            </a:r>
            <a:r>
              <a:rPr sz="2400" dirty="0">
                <a:latin typeface="Arial"/>
                <a:cs typeface="Arial"/>
              </a:rPr>
              <a:t>de sucesso  para a transformação 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nas Fases E e F. Uma 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inicial </a:t>
            </a:r>
            <a:r>
              <a:rPr sz="2400" spc="-5" dirty="0">
                <a:latin typeface="Arial"/>
                <a:cs typeface="Arial"/>
              </a:rPr>
              <a:t>é realizada </a:t>
            </a:r>
            <a:r>
              <a:rPr sz="2400" dirty="0">
                <a:latin typeface="Arial"/>
                <a:cs typeface="Arial"/>
              </a:rPr>
              <a:t>na </a:t>
            </a:r>
            <a:r>
              <a:rPr sz="2400" spc="-5" dirty="0">
                <a:latin typeface="Arial"/>
                <a:cs typeface="Arial"/>
              </a:rPr>
              <a:t>Fase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A.</a:t>
            </a:r>
            <a:endParaRPr sz="2400">
              <a:latin typeface="Arial"/>
              <a:cs typeface="Arial"/>
            </a:endParaRPr>
          </a:p>
          <a:p>
            <a:pPr marL="356870" marR="531495" indent="-344170">
              <a:lnSpc>
                <a:spcPct val="801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Este é um esforço conjunto entre o </a:t>
            </a:r>
            <a:r>
              <a:rPr sz="2400" i="1" dirty="0">
                <a:latin typeface="Arial"/>
                <a:cs typeface="Arial"/>
              </a:rPr>
              <a:t>staff </a:t>
            </a:r>
            <a:r>
              <a:rPr sz="2400" spc="-5" dirty="0">
                <a:latin typeface="Arial"/>
                <a:cs typeface="Arial"/>
              </a:rPr>
              <a:t>corporativo  (recursos </a:t>
            </a:r>
            <a:r>
              <a:rPr sz="2400" dirty="0">
                <a:latin typeface="Arial"/>
                <a:cs typeface="Arial"/>
              </a:rPr>
              <a:t>humanos principalmente), </a:t>
            </a:r>
            <a:r>
              <a:rPr sz="2400" spc="-5" dirty="0">
                <a:latin typeface="Arial"/>
                <a:cs typeface="Arial"/>
              </a:rPr>
              <a:t>linhas de negócio e  </a:t>
            </a:r>
            <a:r>
              <a:rPr sz="2400" dirty="0">
                <a:latin typeface="Arial"/>
                <a:cs typeface="Arial"/>
              </a:rPr>
              <a:t>planejadores 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565275" marR="5080" indent="-36639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Avaliação de Prontidão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para  </a:t>
            </a:r>
            <a:r>
              <a:rPr sz="4000" i="0" spc="0" dirty="0">
                <a:latin typeface="Arial"/>
                <a:cs typeface="Arial"/>
              </a:rPr>
              <a:t>Transformação </a:t>
            </a:r>
            <a:r>
              <a:rPr sz="4000" i="0" dirty="0">
                <a:latin typeface="Arial"/>
                <a:cs typeface="Arial"/>
              </a:rPr>
              <a:t>do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1" y="1399109"/>
            <a:ext cx="8276590" cy="3711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Atividades </a:t>
            </a:r>
            <a:r>
              <a:rPr sz="2400" dirty="0">
                <a:latin typeface="Arial"/>
                <a:cs typeface="Arial"/>
              </a:rPr>
              <a:t>recomendadas para </a:t>
            </a:r>
            <a:r>
              <a:rPr sz="2400" spc="-5" dirty="0">
                <a:latin typeface="Arial"/>
                <a:cs typeface="Arial"/>
              </a:rPr>
              <a:t>avaliar </a:t>
            </a:r>
            <a:r>
              <a:rPr sz="2400" dirty="0">
                <a:latin typeface="Arial"/>
                <a:cs typeface="Arial"/>
              </a:rPr>
              <a:t>a Prontidão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Transformação </a:t>
            </a:r>
            <a:r>
              <a:rPr sz="2400" spc="-5" dirty="0">
                <a:latin typeface="Arial"/>
                <a:cs typeface="Arial"/>
              </a:rPr>
              <a:t>do Negócio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fatores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prontidão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59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Apresentar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fatores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prontidão usando modelos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maturidade</a:t>
            </a:r>
            <a:endParaRPr sz="2400">
              <a:latin typeface="Arial"/>
              <a:cs typeface="Arial"/>
            </a:endParaRPr>
          </a:p>
          <a:p>
            <a:pPr marL="469900" marR="488950" indent="-457200">
              <a:lnSpc>
                <a:spcPct val="80000"/>
              </a:lnSpc>
              <a:spcBef>
                <a:spcPts val="575"/>
              </a:spcBef>
              <a:buAutoNum type="arabicPeriod" startAt="3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Avaliar os </a:t>
            </a:r>
            <a:r>
              <a:rPr sz="2400" dirty="0">
                <a:latin typeface="Arial"/>
                <a:cs typeface="Arial"/>
              </a:rPr>
              <a:t>fatores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prontidão,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spc="-10" dirty="0">
                <a:latin typeface="Arial"/>
                <a:cs typeface="Arial"/>
              </a:rPr>
              <a:t>níveis  </a:t>
            </a:r>
            <a:r>
              <a:rPr sz="2400" spc="-5" dirty="0">
                <a:latin typeface="Arial"/>
                <a:cs typeface="Arial"/>
              </a:rPr>
              <a:t>destes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fatores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590"/>
              </a:lnSpc>
              <a:spcBef>
                <a:spcPts val="5"/>
              </a:spcBef>
              <a:buAutoNum type="arabicPeriod" startAt="3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Avaliar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para cada </a:t>
            </a:r>
            <a:r>
              <a:rPr sz="2400" spc="0" dirty="0">
                <a:latin typeface="Arial"/>
                <a:cs typeface="Arial"/>
              </a:rPr>
              <a:t>fator </a:t>
            </a:r>
            <a:r>
              <a:rPr sz="2400" dirty="0">
                <a:latin typeface="Arial"/>
                <a:cs typeface="Arial"/>
              </a:rPr>
              <a:t>de prontidão 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identificar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ações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mitigação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590"/>
              </a:lnSpc>
              <a:buAutoNum type="arabicPeriod" startAt="5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Incluir ações de </a:t>
            </a:r>
            <a:r>
              <a:rPr sz="2400" spc="-5" dirty="0">
                <a:latin typeface="Arial"/>
                <a:cs typeface="Arial"/>
              </a:rPr>
              <a:t>mitigação </a:t>
            </a:r>
            <a:r>
              <a:rPr sz="2400" dirty="0">
                <a:latin typeface="Arial"/>
                <a:cs typeface="Arial"/>
              </a:rPr>
              <a:t>no </a:t>
            </a:r>
            <a:r>
              <a:rPr sz="2400" i="1" dirty="0">
                <a:latin typeface="Arial"/>
                <a:cs typeface="Arial"/>
              </a:rPr>
              <a:t>Plano de </a:t>
            </a:r>
            <a:r>
              <a:rPr sz="2400" i="1" spc="-5" dirty="0">
                <a:latin typeface="Arial"/>
                <a:cs typeface="Arial"/>
              </a:rPr>
              <a:t>Implementação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590"/>
              </a:lnSpc>
            </a:pPr>
            <a:r>
              <a:rPr sz="2400" i="1" spc="-5" dirty="0">
                <a:latin typeface="Arial"/>
                <a:cs typeface="Arial"/>
              </a:rPr>
              <a:t>Migração </a:t>
            </a:r>
            <a:r>
              <a:rPr sz="2400" spc="-5" dirty="0">
                <a:latin typeface="Arial"/>
                <a:cs typeface="Arial"/>
              </a:rPr>
              <a:t>produzido nas </a:t>
            </a:r>
            <a:r>
              <a:rPr sz="2400" spc="0" dirty="0">
                <a:latin typeface="Arial"/>
                <a:cs typeface="Arial"/>
              </a:rPr>
              <a:t>fases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384" y="331675"/>
            <a:ext cx="47758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Fatores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Prontidão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66750"/>
            <a:ext cx="8490585" cy="42607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Fatores </a:t>
            </a:r>
            <a:r>
              <a:rPr sz="2000" spc="-10" dirty="0">
                <a:latin typeface="Arial"/>
                <a:cs typeface="Arial"/>
              </a:rPr>
              <a:t>típicos que podem </a:t>
            </a:r>
            <a:r>
              <a:rPr sz="2000" spc="-5" dirty="0">
                <a:latin typeface="Arial"/>
                <a:cs typeface="Arial"/>
              </a:rPr>
              <a:t>afetar a </a:t>
            </a:r>
            <a:r>
              <a:rPr sz="2000" dirty="0">
                <a:latin typeface="Arial"/>
                <a:cs typeface="Arial"/>
              </a:rPr>
              <a:t>transformação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incluem: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ts val="216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- a </a:t>
            </a: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definir </a:t>
            </a:r>
            <a:r>
              <a:rPr sz="2000" spc="-5" dirty="0">
                <a:latin typeface="Arial"/>
                <a:cs typeface="Arial"/>
              </a:rPr>
              <a:t>claramente e comunicar 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15" dirty="0">
                <a:latin typeface="Arial"/>
                <a:cs typeface="Arial"/>
              </a:rPr>
              <a:t>deve</a:t>
            </a:r>
            <a:r>
              <a:rPr sz="2000" spc="229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ser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alcançado.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Desejo, </a:t>
            </a:r>
            <a:r>
              <a:rPr sz="2000" spc="-10" dirty="0">
                <a:latin typeface="Arial"/>
                <a:cs typeface="Arial"/>
              </a:rPr>
              <a:t>vontade,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resolução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Necessidade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Caso 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Business</a:t>
            </a:r>
            <a:r>
              <a:rPr sz="2000" i="1" spc="10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Case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Financiamento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Patrocínio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Liderança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Governança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Prestação 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contas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Abordagem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execução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viáveis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 execução </a:t>
            </a:r>
            <a:r>
              <a:rPr sz="2000" spc="-10" dirty="0">
                <a:latin typeface="Arial"/>
                <a:cs typeface="Arial"/>
              </a:rPr>
              <a:t>pela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TI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 execução </a:t>
            </a:r>
            <a:r>
              <a:rPr sz="2000" spc="-10" dirty="0">
                <a:latin typeface="Arial"/>
                <a:cs typeface="Arial"/>
              </a:rPr>
              <a:t>pela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da corporação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implementar 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operar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152400"/>
            <a:ext cx="793013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-5" dirty="0">
                <a:latin typeface="Arial"/>
                <a:cs typeface="Arial"/>
              </a:rPr>
              <a:t>Avalir </a:t>
            </a:r>
            <a:r>
              <a:rPr i="0" spc="0" dirty="0">
                <a:latin typeface="Arial"/>
                <a:cs typeface="Arial"/>
              </a:rPr>
              <a:t>os </a:t>
            </a:r>
            <a:r>
              <a:rPr i="0" dirty="0">
                <a:latin typeface="Arial"/>
                <a:cs typeface="Arial"/>
              </a:rPr>
              <a:t>Fatores </a:t>
            </a:r>
            <a:r>
              <a:rPr i="0" spc="0" dirty="0">
                <a:latin typeface="Arial"/>
                <a:cs typeface="Arial"/>
              </a:rPr>
              <a:t>de</a:t>
            </a:r>
            <a:r>
              <a:rPr i="0" spc="-4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Prontidão</a:t>
            </a:r>
          </a:p>
        </p:txBody>
      </p:sp>
      <p:sp>
        <p:nvSpPr>
          <p:cNvPr id="3" name="object 3"/>
          <p:cNvSpPr/>
          <p:nvPr/>
        </p:nvSpPr>
        <p:spPr>
          <a:xfrm>
            <a:off x="232168" y="1066800"/>
            <a:ext cx="9441688" cy="4987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279" y="331675"/>
            <a:ext cx="64408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Índice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Fator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Prontidão</a:t>
            </a:r>
          </a:p>
        </p:txBody>
      </p:sp>
      <p:sp>
        <p:nvSpPr>
          <p:cNvPr id="3" name="object 3"/>
          <p:cNvSpPr/>
          <p:nvPr/>
        </p:nvSpPr>
        <p:spPr>
          <a:xfrm>
            <a:off x="693078" y="1371536"/>
            <a:ext cx="8519795" cy="446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3046" y="300898"/>
            <a:ext cx="323875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Público</a:t>
            </a:r>
            <a:r>
              <a:rPr i="0" spc="-85" dirty="0">
                <a:latin typeface="Arial"/>
                <a:cs typeface="Arial"/>
              </a:rPr>
              <a:t> </a:t>
            </a:r>
            <a:r>
              <a:rPr i="0" spc="-5" dirty="0">
                <a:latin typeface="Arial"/>
                <a:cs typeface="Arial"/>
              </a:rPr>
              <a:t>Alvo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190990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Arquitetos, Executivos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e de </a:t>
            </a:r>
            <a:r>
              <a:rPr sz="2400" spc="-5" dirty="0">
                <a:latin typeface="Arial"/>
                <a:cs typeface="Arial"/>
              </a:rPr>
              <a:t>Negócio, Gerentes </a:t>
            </a:r>
            <a:r>
              <a:rPr sz="2400" dirty="0">
                <a:latin typeface="Arial"/>
                <a:cs typeface="Arial"/>
              </a:rPr>
              <a:t>de Projeto e  </a:t>
            </a:r>
            <a:r>
              <a:rPr sz="2400" spc="-5" dirty="0">
                <a:latin typeface="Arial"/>
                <a:cs typeface="Arial"/>
              </a:rPr>
              <a:t>Analistas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desejam </a:t>
            </a:r>
            <a:r>
              <a:rPr sz="2400" spc="-5" dirty="0">
                <a:latin typeface="Arial"/>
                <a:cs typeface="Arial"/>
              </a:rPr>
              <a:t>conhecer os </a:t>
            </a:r>
            <a:r>
              <a:rPr sz="2400" dirty="0">
                <a:latin typeface="Arial"/>
                <a:cs typeface="Arial"/>
              </a:rPr>
              <a:t>conceitos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processos </a:t>
            </a:r>
            <a:r>
              <a:rPr sz="2400" spc="-5" dirty="0">
                <a:latin typeface="Arial"/>
                <a:cs typeface="Arial"/>
              </a:rPr>
              <a:t>de  Arquitetura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756285" marR="347980" indent="-287020">
              <a:lnSpc>
                <a:spcPct val="100000"/>
              </a:lnSpc>
              <a:spcBef>
                <a:spcPts val="500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Incluindo pessoas com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intenção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realizar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dirty="0">
                <a:latin typeface="Arial"/>
                <a:cs typeface="Arial"/>
              </a:rPr>
              <a:t>exames </a:t>
            </a:r>
            <a:r>
              <a:rPr sz="2000" spc="-5" dirty="0">
                <a:latin typeface="Arial"/>
                <a:cs typeface="Arial"/>
              </a:rPr>
              <a:t>de certificação  profissional do TOGAF 9</a:t>
            </a:r>
            <a:endParaRPr sz="2000">
              <a:latin typeface="Arial"/>
              <a:cs typeface="Arial"/>
            </a:endParaRPr>
          </a:p>
          <a:p>
            <a:pPr marL="356870" marR="49149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Membros de </a:t>
            </a:r>
            <a:r>
              <a:rPr sz="2400" dirty="0">
                <a:latin typeface="Arial"/>
                <a:cs typeface="Arial"/>
              </a:rPr>
              <a:t>Grupos </a:t>
            </a:r>
            <a:r>
              <a:rPr sz="2400" spc="-5" dirty="0">
                <a:latin typeface="Arial"/>
                <a:cs typeface="Arial"/>
              </a:rPr>
              <a:t>de Metodologia e Governança  encarregados de </a:t>
            </a: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processos de Arquitetura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8205" y="495674"/>
            <a:ext cx="66141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000000"/>
                </a:solidFill>
                <a:latin typeface="Calibri"/>
                <a:cs typeface="Calibri"/>
              </a:rPr>
              <a:t>Enterprise </a:t>
            </a:r>
            <a:r>
              <a:rPr sz="4000" spc="-15" dirty="0">
                <a:solidFill>
                  <a:srgbClr val="000000"/>
                </a:solidFill>
                <a:latin typeface="Calibri"/>
                <a:cs typeface="Calibri"/>
              </a:rPr>
              <a:t>Debt </a:t>
            </a:r>
            <a:r>
              <a:rPr sz="4000" spc="-30" dirty="0">
                <a:solidFill>
                  <a:srgbClr val="000000"/>
                </a:solidFill>
                <a:latin typeface="Calibri"/>
                <a:cs typeface="Calibri"/>
              </a:rPr>
              <a:t>(Kevin</a:t>
            </a:r>
            <a:r>
              <a:rPr sz="4000" spc="1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0000"/>
                </a:solidFill>
                <a:latin typeface="Calibri"/>
                <a:cs typeface="Calibri"/>
              </a:rPr>
              <a:t>Smith)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5340" y="1408535"/>
            <a:ext cx="7437859" cy="4441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12" y="331675"/>
            <a:ext cx="56248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Gerenciamento de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Risco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8953500" cy="1933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Uma técnica usada </a:t>
            </a:r>
            <a:r>
              <a:rPr sz="2400" spc="-5" dirty="0">
                <a:latin typeface="Arial"/>
                <a:cs typeface="Arial"/>
              </a:rPr>
              <a:t>para reduzir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risco </a:t>
            </a:r>
            <a:r>
              <a:rPr sz="2400" dirty="0">
                <a:latin typeface="Arial"/>
                <a:cs typeface="Arial"/>
              </a:rPr>
              <a:t>ao implementar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um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projeto 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importante </a:t>
            </a:r>
            <a:r>
              <a:rPr sz="2400" dirty="0">
                <a:latin typeface="Arial"/>
                <a:cs typeface="Arial"/>
              </a:rPr>
              <a:t>identificar, classificar e </a:t>
            </a:r>
            <a:r>
              <a:rPr sz="2400" spc="-5" dirty="0">
                <a:latin typeface="Arial"/>
                <a:cs typeface="Arial"/>
              </a:rPr>
              <a:t>mitigar </a:t>
            </a:r>
            <a:r>
              <a:rPr sz="2400" dirty="0">
                <a:latin typeface="Arial"/>
                <a:cs typeface="Arial"/>
              </a:rPr>
              <a:t>esses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antes  de começar,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possam ser monitorados </a:t>
            </a:r>
            <a:r>
              <a:rPr sz="2400" spc="-5" dirty="0">
                <a:latin typeface="Arial"/>
                <a:cs typeface="Arial"/>
              </a:rPr>
              <a:t>durante </a:t>
            </a:r>
            <a:r>
              <a:rPr sz="2400" dirty="0">
                <a:latin typeface="Arial"/>
                <a:cs typeface="Arial"/>
              </a:rPr>
              <a:t>todo o  esforço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transformação.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2855" y="331675"/>
            <a:ext cx="759840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Gerenciamento de Risco no</a:t>
            </a:r>
            <a:r>
              <a:rPr sz="4000" i="0" spc="-20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31610"/>
            <a:ext cx="9135745" cy="418229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Existem dois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spc="-5" dirty="0">
                <a:latin typeface="Arial"/>
                <a:cs typeface="Arial"/>
              </a:rPr>
              <a:t>de risco que devem ser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considerados:</a:t>
            </a:r>
            <a:endParaRPr sz="2400">
              <a:latin typeface="Arial"/>
              <a:cs typeface="Arial"/>
            </a:endParaRPr>
          </a:p>
          <a:p>
            <a:pPr marL="869315" marR="1634489" indent="-457834">
              <a:lnSpc>
                <a:spcPts val="2160"/>
              </a:lnSpc>
              <a:spcBef>
                <a:spcPts val="530"/>
              </a:spcBef>
              <a:buAutoNum type="arabicPeriod"/>
              <a:tabLst>
                <a:tab pos="869315" algn="l"/>
                <a:tab pos="869950" algn="l"/>
              </a:tabLst>
            </a:pPr>
            <a:r>
              <a:rPr sz="2000" b="1" spc="-5" dirty="0">
                <a:latin typeface="Arial"/>
                <a:cs typeface="Arial"/>
              </a:rPr>
              <a:t>Nível inicial de </a:t>
            </a:r>
            <a:r>
              <a:rPr sz="2000" b="1" spc="-10" dirty="0">
                <a:latin typeface="Arial"/>
                <a:cs typeface="Arial"/>
              </a:rPr>
              <a:t>risco: classificação </a:t>
            </a:r>
            <a:r>
              <a:rPr sz="2000" b="1" spc="-5" dirty="0">
                <a:latin typeface="Arial"/>
                <a:cs typeface="Arial"/>
              </a:rPr>
              <a:t>dos </a:t>
            </a:r>
            <a:r>
              <a:rPr sz="2000" b="1" spc="-10" dirty="0">
                <a:latin typeface="Arial"/>
                <a:cs typeface="Arial"/>
              </a:rPr>
              <a:t>riscos </a:t>
            </a:r>
            <a:r>
              <a:rPr sz="2000" b="1" spc="-5" dirty="0">
                <a:latin typeface="Arial"/>
                <a:cs typeface="Arial"/>
              </a:rPr>
              <a:t>antes da  determinação e </a:t>
            </a:r>
            <a:r>
              <a:rPr sz="2000" b="1" spc="-10" dirty="0">
                <a:latin typeface="Arial"/>
                <a:cs typeface="Arial"/>
              </a:rPr>
              <a:t>implementação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ações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10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mitigação.</a:t>
            </a:r>
            <a:endParaRPr sz="2000">
              <a:latin typeface="Arial"/>
              <a:cs typeface="Arial"/>
            </a:endParaRPr>
          </a:p>
          <a:p>
            <a:pPr marL="869315" indent="-457834">
              <a:lnSpc>
                <a:spcPts val="2280"/>
              </a:lnSpc>
              <a:spcBef>
                <a:spcPts val="210"/>
              </a:spcBef>
              <a:buAutoNum type="arabicPeriod"/>
              <a:tabLst>
                <a:tab pos="869315" algn="l"/>
                <a:tab pos="869950" algn="l"/>
              </a:tabLst>
            </a:pPr>
            <a:r>
              <a:rPr sz="2000" b="1" spc="-5" dirty="0">
                <a:latin typeface="Arial"/>
                <a:cs typeface="Arial"/>
              </a:rPr>
              <a:t>Nível </a:t>
            </a:r>
            <a:r>
              <a:rPr sz="2000" b="1" spc="-10" dirty="0">
                <a:latin typeface="Arial"/>
                <a:cs typeface="Arial"/>
              </a:rPr>
              <a:t>residual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risco: classificação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risco </a:t>
            </a:r>
            <a:r>
              <a:rPr sz="2000" b="1" spc="-5" dirty="0">
                <a:latin typeface="Arial"/>
                <a:cs typeface="Arial"/>
              </a:rPr>
              <a:t>após a</a:t>
            </a:r>
            <a:r>
              <a:rPr sz="2000" b="1" spc="20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869315">
              <a:lnSpc>
                <a:spcPts val="2280"/>
              </a:lnSpc>
            </a:pP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ações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mitigação.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Processo para </a:t>
            </a:r>
            <a:r>
              <a:rPr sz="2400" dirty="0">
                <a:latin typeface="Arial"/>
                <a:cs typeface="Arial"/>
              </a:rPr>
              <a:t>Gerenciamento </a:t>
            </a:r>
            <a:r>
              <a:rPr sz="2400" spc="-5" dirty="0">
                <a:latin typeface="Arial"/>
                <a:cs typeface="Arial"/>
              </a:rPr>
              <a:t>de Risco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é:</a:t>
            </a:r>
            <a:endParaRPr sz="24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259"/>
              </a:spcBef>
              <a:buChar char="–"/>
              <a:tabLst>
                <a:tab pos="869315" algn="l"/>
                <a:tab pos="869950" algn="l"/>
              </a:tabLst>
            </a:pPr>
            <a:r>
              <a:rPr sz="2000" spc="-5" dirty="0">
                <a:latin typeface="Arial"/>
                <a:cs typeface="Arial"/>
              </a:rPr>
              <a:t>Classificação de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riscos</a:t>
            </a:r>
            <a:endParaRPr sz="20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240"/>
              </a:spcBef>
              <a:buChar char="–"/>
              <a:tabLst>
                <a:tab pos="869315" algn="l"/>
                <a:tab pos="869950" algn="l"/>
              </a:tabLst>
            </a:pPr>
            <a:r>
              <a:rPr sz="2000" spc="-10" dirty="0">
                <a:latin typeface="Arial"/>
                <a:cs typeface="Arial"/>
              </a:rPr>
              <a:t>Identificação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riscos</a:t>
            </a:r>
            <a:endParaRPr sz="20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240"/>
              </a:spcBef>
              <a:buChar char="–"/>
              <a:tabLst>
                <a:tab pos="869315" algn="l"/>
                <a:tab pos="869950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 risco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inicial</a:t>
            </a:r>
            <a:endParaRPr sz="20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240"/>
              </a:spcBef>
              <a:buChar char="–"/>
              <a:tabLst>
                <a:tab pos="869315" algn="l"/>
                <a:tab pos="869950" algn="l"/>
              </a:tabLst>
            </a:pPr>
            <a:r>
              <a:rPr sz="2000" spc="-10" dirty="0">
                <a:latin typeface="Arial"/>
                <a:cs typeface="Arial"/>
              </a:rPr>
              <a:t>Mitigação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riscos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risco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residual</a:t>
            </a:r>
            <a:endParaRPr sz="2000">
              <a:latin typeface="Arial"/>
              <a:cs typeface="Arial"/>
            </a:endParaRPr>
          </a:p>
          <a:p>
            <a:pPr marL="869315" lvl="1" indent="-457834">
              <a:lnSpc>
                <a:spcPct val="100000"/>
              </a:lnSpc>
              <a:spcBef>
                <a:spcPts val="244"/>
              </a:spcBef>
              <a:buChar char="–"/>
              <a:tabLst>
                <a:tab pos="869315" algn="l"/>
                <a:tab pos="869950" algn="l"/>
              </a:tabLst>
            </a:pPr>
            <a:r>
              <a:rPr sz="2000" spc="-5" dirty="0">
                <a:latin typeface="Arial"/>
                <a:cs typeface="Arial"/>
              </a:rPr>
              <a:t>Monitoramento 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riscos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2855" y="331675"/>
            <a:ext cx="759840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Gerenciamento de Risco no</a:t>
            </a:r>
            <a:r>
              <a:rPr sz="4000" i="0" spc="-20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042400" cy="348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são identificados na Fase A, como </a:t>
            </a:r>
            <a:r>
              <a:rPr sz="2400" spc="-5" dirty="0">
                <a:latin typeface="Arial"/>
                <a:cs typeface="Arial"/>
              </a:rPr>
              <a:t>parte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primeira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Prontidão para </a:t>
            </a:r>
            <a:r>
              <a:rPr sz="2400" dirty="0">
                <a:latin typeface="Arial"/>
                <a:cs typeface="Arial"/>
              </a:rPr>
              <a:t>Transformação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planilhas </a:t>
            </a:r>
            <a:r>
              <a:rPr sz="2400" dirty="0">
                <a:latin typeface="Arial"/>
                <a:cs typeface="Arial"/>
              </a:rPr>
              <a:t>de identificação de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e de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mitigação 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guardadas </a:t>
            </a:r>
            <a:r>
              <a:rPr sz="2400" dirty="0">
                <a:latin typeface="Arial"/>
                <a:cs typeface="Arial"/>
              </a:rPr>
              <a:t>como artefatos de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e são mantidos  </a:t>
            </a:r>
            <a:r>
              <a:rPr sz="2400" spc="-5" dirty="0">
                <a:latin typeface="Arial"/>
                <a:cs typeface="Arial"/>
              </a:rPr>
              <a:t>em dia na </a:t>
            </a:r>
            <a:r>
              <a:rPr sz="2400" dirty="0">
                <a:latin typeface="Arial"/>
                <a:cs typeface="Arial"/>
              </a:rPr>
              <a:t>Fase G </a:t>
            </a:r>
            <a:r>
              <a:rPr sz="2400" spc="-5" dirty="0">
                <a:latin typeface="Arial"/>
                <a:cs typeface="Arial"/>
              </a:rPr>
              <a:t>(Governança </a:t>
            </a:r>
            <a:r>
              <a:rPr sz="2400" dirty="0">
                <a:latin typeface="Arial"/>
                <a:cs typeface="Arial"/>
              </a:rPr>
              <a:t>da Implementação), </a:t>
            </a:r>
            <a:r>
              <a:rPr sz="2400" spc="-5" dirty="0">
                <a:latin typeface="Arial"/>
                <a:cs typeface="Arial"/>
              </a:rPr>
              <a:t>onde o  </a:t>
            </a:r>
            <a:r>
              <a:rPr sz="2400" dirty="0">
                <a:latin typeface="Arial"/>
                <a:cs typeface="Arial"/>
              </a:rPr>
              <a:t>monitoramento do </a:t>
            </a:r>
            <a:r>
              <a:rPr sz="2400" spc="-5" dirty="0">
                <a:latin typeface="Arial"/>
                <a:cs typeface="Arial"/>
              </a:rPr>
              <a:t>risco </a:t>
            </a:r>
            <a:r>
              <a:rPr sz="2400" dirty="0">
                <a:latin typeface="Arial"/>
                <a:cs typeface="Arial"/>
              </a:rPr>
              <a:t>é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conduzido.</a:t>
            </a:r>
            <a:endParaRPr sz="2400">
              <a:latin typeface="Arial"/>
              <a:cs typeface="Arial"/>
            </a:endParaRPr>
          </a:p>
          <a:p>
            <a:pPr marL="469900" marR="26670" indent="-4572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Governança da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pode </a:t>
            </a: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riscos críticos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não estão sendo </a:t>
            </a:r>
            <a:r>
              <a:rPr sz="2400" spc="-5" dirty="0">
                <a:latin typeface="Arial"/>
                <a:cs typeface="Arial"/>
              </a:rPr>
              <a:t>mitigados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poderiam </a:t>
            </a:r>
            <a:r>
              <a:rPr sz="2400" spc="-10" dirty="0">
                <a:latin typeface="Arial"/>
                <a:cs typeface="Arial"/>
              </a:rPr>
              <a:t>exigir </a:t>
            </a:r>
            <a:r>
              <a:rPr sz="2400" dirty="0">
                <a:latin typeface="Arial"/>
                <a:cs typeface="Arial"/>
              </a:rPr>
              <a:t>um outro  </a:t>
            </a:r>
            <a:r>
              <a:rPr sz="2400" spc="-5" dirty="0">
                <a:latin typeface="Arial"/>
                <a:cs typeface="Arial"/>
              </a:rPr>
              <a:t>ciclo </a:t>
            </a:r>
            <a:r>
              <a:rPr sz="2400" dirty="0">
                <a:latin typeface="Arial"/>
                <a:cs typeface="Arial"/>
              </a:rPr>
              <a:t>total </a:t>
            </a:r>
            <a:r>
              <a:rPr sz="2400" spc="-5" dirty="0">
                <a:latin typeface="Arial"/>
                <a:cs typeface="Arial"/>
              </a:rPr>
              <a:t>ou parcial do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632" y="331675"/>
            <a:ext cx="81368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Esquema de </a:t>
            </a:r>
            <a:r>
              <a:rPr sz="4000" i="0" dirty="0">
                <a:latin typeface="Arial"/>
                <a:cs typeface="Arial"/>
              </a:rPr>
              <a:t>Classificação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6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Risco</a:t>
            </a:r>
          </a:p>
        </p:txBody>
      </p:sp>
      <p:sp>
        <p:nvSpPr>
          <p:cNvPr id="3" name="object 3"/>
          <p:cNvSpPr/>
          <p:nvPr/>
        </p:nvSpPr>
        <p:spPr>
          <a:xfrm>
            <a:off x="412750" y="1371474"/>
            <a:ext cx="9080500" cy="2662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354580" marR="5080" indent="-68897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Planilha de Identificação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  Mitigação de</a:t>
            </a:r>
            <a:r>
              <a:rPr sz="4000" i="0" spc="-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Riscos</a:t>
            </a:r>
          </a:p>
        </p:txBody>
      </p:sp>
      <p:sp>
        <p:nvSpPr>
          <p:cNvPr id="3" name="object 3"/>
          <p:cNvSpPr/>
          <p:nvPr/>
        </p:nvSpPr>
        <p:spPr>
          <a:xfrm>
            <a:off x="247650" y="1890776"/>
            <a:ext cx="9271381" cy="153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607" y="331675"/>
            <a:ext cx="89896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Planejamento Baseado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Capacidade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67411" y="1565515"/>
            <a:ext cx="9171178" cy="3101581"/>
          </a:xfrm>
          <a:prstGeom prst="rect">
            <a:avLst/>
          </a:prstGeom>
        </p:spPr>
        <p:txBody>
          <a:bodyPr vert="horz" wrap="square" lIns="0" tIns="71845" rIns="0" bIns="0" rtlCol="0">
            <a:spAutoFit/>
          </a:bodyPr>
          <a:lstStyle/>
          <a:p>
            <a:pPr marL="452755" marR="697230" indent="-4572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Planejamento Baseado em Capacidade é uma técnica </a:t>
            </a:r>
            <a:r>
              <a:rPr sz="2400" spc="-10" dirty="0"/>
              <a:t>que</a:t>
            </a:r>
            <a:r>
              <a:rPr sz="2400" spc="-175" dirty="0"/>
              <a:t> </a:t>
            </a:r>
            <a:r>
              <a:rPr sz="2400" dirty="0"/>
              <a:t>se  </a:t>
            </a:r>
            <a:r>
              <a:rPr sz="2400" spc="-5" dirty="0"/>
              <a:t>concentra no </a:t>
            </a:r>
            <a:r>
              <a:rPr sz="2400" dirty="0"/>
              <a:t>planejamento, </a:t>
            </a:r>
            <a:r>
              <a:rPr sz="2400" spc="-5" dirty="0"/>
              <a:t>engenharia e entrega de  </a:t>
            </a:r>
            <a:r>
              <a:rPr sz="2400" dirty="0"/>
              <a:t>capacidades </a:t>
            </a:r>
            <a:r>
              <a:rPr sz="2400" spc="-5" dirty="0"/>
              <a:t>estratégicas </a:t>
            </a:r>
            <a:r>
              <a:rPr sz="2400" dirty="0"/>
              <a:t>de</a:t>
            </a:r>
            <a:r>
              <a:rPr sz="2400" spc="-75" dirty="0"/>
              <a:t> </a:t>
            </a:r>
            <a:r>
              <a:rPr sz="2400" spc="-5" dirty="0"/>
              <a:t>negócios.</a:t>
            </a:r>
            <a:endParaRPr sz="2400"/>
          </a:p>
          <a:p>
            <a:pPr marL="452755" marR="5080" indent="-457200">
              <a:lnSpc>
                <a:spcPct val="100000"/>
              </a:lnSpc>
              <a:spcBef>
                <a:spcPts val="580"/>
              </a:spcBef>
            </a:pPr>
            <a:r>
              <a:rPr sz="2400" spc="-5" dirty="0"/>
              <a:t>Ele enquadra </a:t>
            </a:r>
            <a:r>
              <a:rPr sz="2400" dirty="0"/>
              <a:t>todas </a:t>
            </a:r>
            <a:r>
              <a:rPr sz="2400" spc="-5" dirty="0"/>
              <a:t>as </a:t>
            </a:r>
            <a:r>
              <a:rPr sz="2400" dirty="0"/>
              <a:t>fases </a:t>
            </a:r>
            <a:r>
              <a:rPr sz="2400" spc="-5" dirty="0"/>
              <a:t>do desenvolvimento da arquitetura no  contexto de resultados de negócios, </a:t>
            </a:r>
            <a:r>
              <a:rPr sz="2400" dirty="0"/>
              <a:t>claramente </a:t>
            </a:r>
            <a:r>
              <a:rPr sz="2400" spc="-5" dirty="0"/>
              <a:t>ligando a </a:t>
            </a:r>
            <a:r>
              <a:rPr sz="2400" spc="-10" dirty="0"/>
              <a:t>visão  </a:t>
            </a:r>
            <a:r>
              <a:rPr sz="2400" dirty="0"/>
              <a:t>de TI, </a:t>
            </a:r>
            <a:r>
              <a:rPr sz="2400" spc="-5" dirty="0"/>
              <a:t>arquiteturas </a:t>
            </a:r>
            <a:r>
              <a:rPr sz="2400" spc="0" dirty="0"/>
              <a:t>(BCAs </a:t>
            </a:r>
            <a:r>
              <a:rPr sz="2400" dirty="0"/>
              <a:t>e </a:t>
            </a:r>
            <a:r>
              <a:rPr sz="2400" spc="-5" dirty="0"/>
              <a:t>BCSs), </a:t>
            </a:r>
            <a:r>
              <a:rPr sz="2400" dirty="0"/>
              <a:t>e os Planos de  Implementação </a:t>
            </a:r>
            <a:r>
              <a:rPr sz="2400" spc="-5" dirty="0"/>
              <a:t>e Migração com os </a:t>
            </a:r>
            <a:r>
              <a:rPr sz="2400" dirty="0"/>
              <a:t>planos </a:t>
            </a:r>
            <a:r>
              <a:rPr sz="2400" spc="-5" dirty="0"/>
              <a:t>corporativos  estratégicos, </a:t>
            </a:r>
            <a:r>
              <a:rPr sz="2400" dirty="0"/>
              <a:t>de </a:t>
            </a:r>
            <a:r>
              <a:rPr sz="2400" spc="-5" dirty="0"/>
              <a:t>negócios, </a:t>
            </a:r>
            <a:r>
              <a:rPr sz="2400" dirty="0"/>
              <a:t>e de linha de</a:t>
            </a:r>
            <a:r>
              <a:rPr sz="2400" spc="-70" dirty="0"/>
              <a:t> </a:t>
            </a:r>
            <a:r>
              <a:rPr sz="2400" spc="-5" dirty="0"/>
              <a:t>negócios.</a:t>
            </a:r>
            <a:endParaRPr sz="240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606" y="300898"/>
            <a:ext cx="340639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Ca</a:t>
            </a:r>
            <a:r>
              <a:rPr i="0" spc="5" dirty="0">
                <a:latin typeface="Arial"/>
                <a:cs typeface="Arial"/>
              </a:rPr>
              <a:t>p</a:t>
            </a:r>
            <a:r>
              <a:rPr i="0" spc="0" dirty="0">
                <a:latin typeface="Arial"/>
                <a:cs typeface="Arial"/>
              </a:rPr>
              <a:t>ac</a:t>
            </a:r>
            <a:r>
              <a:rPr i="0" dirty="0">
                <a:latin typeface="Arial"/>
                <a:cs typeface="Arial"/>
              </a:rPr>
              <a:t>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485901" y="1828802"/>
            <a:ext cx="7095871" cy="3627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607" y="331675"/>
            <a:ext cx="89896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Planejamento Baseado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Capacidade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9189720" cy="4003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67310" indent="-4572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Capacidades são diretamente </a:t>
            </a:r>
            <a:r>
              <a:rPr sz="2400" spc="-5" dirty="0">
                <a:latin typeface="Arial"/>
                <a:cs typeface="Arial"/>
              </a:rPr>
              <a:t>derivadas </a:t>
            </a:r>
            <a:r>
              <a:rPr sz="2400" dirty="0">
                <a:latin typeface="Arial"/>
                <a:cs typeface="Arial"/>
              </a:rPr>
              <a:t>do plano </a:t>
            </a:r>
            <a:r>
              <a:rPr sz="2400" spc="-5" dirty="0">
                <a:latin typeface="Arial"/>
                <a:cs typeface="Arial"/>
              </a:rPr>
              <a:t>estratégico  corporativo. Elas </a:t>
            </a:r>
            <a:r>
              <a:rPr sz="2400" spc="-10" dirty="0">
                <a:latin typeface="Arial"/>
                <a:cs typeface="Arial"/>
              </a:rPr>
              <a:t>devem </a:t>
            </a:r>
            <a:r>
              <a:rPr sz="2400" spc="-5" dirty="0">
                <a:latin typeface="Arial"/>
                <a:cs typeface="Arial"/>
              </a:rPr>
              <a:t>satisfazer os objetivos, </a:t>
            </a:r>
            <a:r>
              <a:rPr sz="2400" dirty="0">
                <a:latin typeface="Arial"/>
                <a:cs typeface="Arial"/>
              </a:rPr>
              <a:t>metas </a:t>
            </a:r>
            <a:r>
              <a:rPr sz="2400" spc="-5" dirty="0">
                <a:latin typeface="Arial"/>
                <a:cs typeface="Arial"/>
              </a:rPr>
              <a:t>e  estratégias </a:t>
            </a:r>
            <a:r>
              <a:rPr sz="2400" dirty="0">
                <a:latin typeface="Arial"/>
                <a:cs typeface="Arial"/>
              </a:rPr>
              <a:t>da corporação. A maioria das </a:t>
            </a:r>
            <a:r>
              <a:rPr sz="2400" spc="-5" dirty="0">
                <a:latin typeface="Arial"/>
                <a:cs typeface="Arial"/>
              </a:rPr>
              <a:t>organizações </a:t>
            </a:r>
            <a:r>
              <a:rPr sz="2400" dirty="0">
                <a:latin typeface="Arial"/>
                <a:cs typeface="Arial"/>
              </a:rPr>
              <a:t>também  terá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 negócios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anual.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Todas </a:t>
            </a:r>
            <a:r>
              <a:rPr sz="2400" spc="-5" dirty="0">
                <a:latin typeface="Arial"/>
                <a:cs typeface="Arial"/>
              </a:rPr>
              <a:t>as arquiteturas serão expressas </a:t>
            </a:r>
            <a:r>
              <a:rPr sz="2400" dirty="0">
                <a:latin typeface="Arial"/>
                <a:cs typeface="Arial"/>
              </a:rPr>
              <a:t>em termos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resultados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negócios </a:t>
            </a:r>
            <a:r>
              <a:rPr sz="2400" dirty="0">
                <a:latin typeface="Arial"/>
                <a:cs typeface="Arial"/>
              </a:rPr>
              <a:t>e 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valor.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Fase A: </a:t>
            </a:r>
            <a:r>
              <a:rPr sz="2400" spc="-5" dirty="0">
                <a:latin typeface="Arial"/>
                <a:cs typeface="Arial"/>
              </a:rPr>
              <a:t>a direção estratégica corporativa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conduzir a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fase.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Fases B, C e D: capacidades específicas </a:t>
            </a:r>
            <a:r>
              <a:rPr sz="2400" spc="-5" dirty="0">
                <a:latin typeface="Arial"/>
                <a:cs typeface="Arial"/>
              </a:rPr>
              <a:t>devem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direcionadas para 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realização.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Fase E: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incrementos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10" dirty="0">
                <a:latin typeface="Arial"/>
                <a:cs typeface="Arial"/>
              </a:rPr>
              <a:t>devem </a:t>
            </a:r>
            <a:r>
              <a:rPr sz="2400" spc="-5" dirty="0">
                <a:latin typeface="Arial"/>
                <a:cs typeface="Arial"/>
              </a:rPr>
              <a:t>conduzir a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fase.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132" y="1589150"/>
            <a:ext cx="9525889" cy="3640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607" y="331675"/>
            <a:ext cx="89896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Planejamento Baseado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Capacidade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610740"/>
            <a:ext cx="294703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33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Modelos de  Maturidade da 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8205" y="495674"/>
            <a:ext cx="66141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000000"/>
                </a:solidFill>
                <a:latin typeface="Calibri"/>
                <a:cs typeface="Calibri"/>
              </a:rPr>
              <a:t>Enterprise </a:t>
            </a:r>
            <a:r>
              <a:rPr sz="4000" spc="-15" dirty="0">
                <a:solidFill>
                  <a:srgbClr val="000000"/>
                </a:solidFill>
                <a:latin typeface="Calibri"/>
                <a:cs typeface="Calibri"/>
              </a:rPr>
              <a:t>Debt </a:t>
            </a:r>
            <a:r>
              <a:rPr sz="4000" spc="-30" dirty="0">
                <a:solidFill>
                  <a:srgbClr val="000000"/>
                </a:solidFill>
                <a:latin typeface="Calibri"/>
                <a:cs typeface="Calibri"/>
              </a:rPr>
              <a:t>(Kevin</a:t>
            </a:r>
            <a:r>
              <a:rPr sz="4000" spc="1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000000"/>
                </a:solidFill>
                <a:latin typeface="Calibri"/>
                <a:cs typeface="Calibri"/>
              </a:rPr>
              <a:t>Smith)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2265" y="1351658"/>
            <a:ext cx="7538565" cy="4514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765" y="1551497"/>
            <a:ext cx="8909050" cy="296876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80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Explicar o papel de um Modelo de Maturidade de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Explicar a abordagem de melhoria de processos do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CMMI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desenvolvida </a:t>
            </a:r>
            <a:r>
              <a:rPr sz="2400" dirty="0">
                <a:latin typeface="Arial"/>
                <a:cs typeface="Arial"/>
              </a:rPr>
              <a:t>pela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CMU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75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Descrever a estrutura e os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spc="-5" dirty="0">
                <a:latin typeface="Arial"/>
                <a:cs typeface="Arial"/>
              </a:rPr>
              <a:t>do ACMM desenvolvido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pela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CMU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o DoC </a:t>
            </a:r>
            <a:r>
              <a:rPr sz="2400" spc="-5" dirty="0">
                <a:latin typeface="Arial"/>
                <a:cs typeface="Arial"/>
              </a:rPr>
              <a:t>(Departamento </a:t>
            </a:r>
            <a:r>
              <a:rPr sz="2400" dirty="0">
                <a:latin typeface="Arial"/>
                <a:cs typeface="Arial"/>
              </a:rPr>
              <a:t>de Comércio) dos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EUA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80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Explicar o papel das Avaliações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Maturidade no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278" y="331675"/>
            <a:ext cx="890651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Modelos de </a:t>
            </a:r>
            <a:r>
              <a:rPr sz="4000" i="0" dirty="0">
                <a:latin typeface="Arial"/>
                <a:cs typeface="Arial"/>
              </a:rPr>
              <a:t>Maturidade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Capacidade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9086851" cy="394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Modelos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Maturidade </a:t>
            </a:r>
            <a:r>
              <a:rPr sz="2400" dirty="0">
                <a:latin typeface="Arial"/>
                <a:cs typeface="Arial"/>
              </a:rPr>
              <a:t>de Capacidade </a:t>
            </a:r>
            <a:r>
              <a:rPr sz="2400" spc="0" dirty="0">
                <a:latin typeface="Arial"/>
                <a:cs typeface="Arial"/>
              </a:rPr>
              <a:t>(MMCs) </a:t>
            </a:r>
            <a:r>
              <a:rPr sz="2400" dirty="0">
                <a:latin typeface="Arial"/>
                <a:cs typeface="Arial"/>
              </a:rPr>
              <a:t>fornecem 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método eficaz </a:t>
            </a:r>
            <a:r>
              <a:rPr sz="2400" spc="-5" dirty="0">
                <a:latin typeface="Arial"/>
                <a:cs typeface="Arial"/>
              </a:rPr>
              <a:t>para o </a:t>
            </a:r>
            <a:r>
              <a:rPr sz="2400" dirty="0">
                <a:latin typeface="Arial"/>
                <a:cs typeface="Arial"/>
              </a:rPr>
              <a:t>controle </a:t>
            </a:r>
            <a:r>
              <a:rPr sz="2400" spc="-5" dirty="0">
                <a:latin typeface="Arial"/>
                <a:cs typeface="Arial"/>
              </a:rPr>
              <a:t>e a melhoria de processos de  </a:t>
            </a:r>
            <a:r>
              <a:rPr sz="2400" dirty="0">
                <a:latin typeface="Arial"/>
                <a:cs typeface="Arial"/>
              </a:rPr>
              <a:t>mudanças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 benefícios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tais modelos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850900" marR="92710" lvl="1" indent="-381000">
              <a:lnSpc>
                <a:spcPct val="100000"/>
              </a:lnSpc>
              <a:spcBef>
                <a:spcPts val="50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Descrever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práticas que toda organização </a:t>
            </a:r>
            <a:r>
              <a:rPr sz="2000" spc="-15" dirty="0">
                <a:latin typeface="Arial"/>
                <a:cs typeface="Arial"/>
              </a:rPr>
              <a:t>deve realizar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melhorar  </a:t>
            </a:r>
            <a:r>
              <a:rPr sz="2000" spc="-10" dirty="0">
                <a:latin typeface="Arial"/>
                <a:cs typeface="Arial"/>
              </a:rPr>
              <a:t>seus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Fornecer medições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melhoria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Fornecer </a:t>
            </a:r>
            <a:r>
              <a:rPr sz="2000" spc="-10" dirty="0">
                <a:latin typeface="Arial"/>
                <a:cs typeface="Arial"/>
              </a:rPr>
              <a:t>um </a:t>
            </a:r>
            <a:r>
              <a:rPr sz="2000" i="1" spc="-10" dirty="0">
                <a:latin typeface="Arial"/>
                <a:cs typeface="Arial"/>
              </a:rPr>
              <a:t>framework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se </a:t>
            </a:r>
            <a:r>
              <a:rPr sz="2000" spc="-10" dirty="0">
                <a:latin typeface="Arial"/>
                <a:cs typeface="Arial"/>
              </a:rPr>
              <a:t>gerenciar </a:t>
            </a:r>
            <a:r>
              <a:rPr sz="2000" spc="-5" dirty="0">
                <a:latin typeface="Arial"/>
                <a:cs typeface="Arial"/>
              </a:rPr>
              <a:t>os esforços de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melhoria</a:t>
            </a:r>
            <a:endParaRPr sz="2000">
              <a:latin typeface="Arial"/>
              <a:cs typeface="Arial"/>
            </a:endParaRPr>
          </a:p>
          <a:p>
            <a:pPr marL="850900" marR="493395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5" dirty="0">
                <a:latin typeface="Arial"/>
                <a:cs typeface="Arial"/>
              </a:rPr>
              <a:t>Organizar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várias </a:t>
            </a:r>
            <a:r>
              <a:rPr sz="2000" spc="-5" dirty="0">
                <a:latin typeface="Arial"/>
                <a:cs typeface="Arial"/>
              </a:rPr>
              <a:t>práticas </a:t>
            </a:r>
            <a:r>
              <a:rPr sz="2000" spc="-10" dirty="0">
                <a:latin typeface="Arial"/>
                <a:cs typeface="Arial"/>
              </a:rPr>
              <a:t>em níveis, cada nível representando um  </a:t>
            </a:r>
            <a:r>
              <a:rPr sz="2000" spc="-5" dirty="0">
                <a:latin typeface="Arial"/>
                <a:cs typeface="Arial"/>
              </a:rPr>
              <a:t>aumento </a:t>
            </a:r>
            <a:r>
              <a:rPr sz="2000" spc="-10" dirty="0">
                <a:latin typeface="Arial"/>
                <a:cs typeface="Arial"/>
              </a:rPr>
              <a:t>da habilidade para </a:t>
            </a:r>
            <a:r>
              <a:rPr sz="2000" spc="-5" dirty="0">
                <a:latin typeface="Arial"/>
                <a:cs typeface="Arial"/>
              </a:rPr>
              <a:t>controlar e </a:t>
            </a:r>
            <a:r>
              <a:rPr sz="2000" spc="-10" dirty="0">
                <a:latin typeface="Arial"/>
                <a:cs typeface="Arial"/>
              </a:rPr>
              <a:t>gerenciar </a:t>
            </a:r>
            <a:r>
              <a:rPr sz="2000" spc="-5" dirty="0">
                <a:latin typeface="Arial"/>
                <a:cs typeface="Arial"/>
              </a:rPr>
              <a:t>o ambiente de  </a:t>
            </a:r>
            <a:r>
              <a:rPr sz="2000" spc="-10" dirty="0">
                <a:latin typeface="Arial"/>
                <a:cs typeface="Arial"/>
              </a:rPr>
              <a:t>desenvolvimento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278" y="331675"/>
            <a:ext cx="890651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Modelos de </a:t>
            </a:r>
            <a:r>
              <a:rPr sz="4000" i="0" dirty="0">
                <a:latin typeface="Arial"/>
                <a:cs typeface="Arial"/>
              </a:rPr>
              <a:t>Maturidade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Capacidade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123045" cy="1933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23189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das </a:t>
            </a:r>
            <a:r>
              <a:rPr sz="2400" spc="-5" dirty="0">
                <a:latin typeface="Arial"/>
                <a:cs typeface="Arial"/>
              </a:rPr>
              <a:t>práticas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dirty="0">
                <a:latin typeface="Arial"/>
                <a:cs typeface="Arial"/>
              </a:rPr>
              <a:t>em </a:t>
            </a:r>
            <a:r>
              <a:rPr sz="2400" spc="-5" dirty="0">
                <a:latin typeface="Arial"/>
                <a:cs typeface="Arial"/>
              </a:rPr>
              <a:t>relação </a:t>
            </a:r>
            <a:r>
              <a:rPr sz="2400" dirty="0">
                <a:latin typeface="Arial"/>
                <a:cs typeface="Arial"/>
              </a:rPr>
              <a:t>ao  modelo </a:t>
            </a:r>
            <a:r>
              <a:rPr sz="2400" spc="-5" dirty="0">
                <a:latin typeface="Arial"/>
                <a:cs typeface="Arial"/>
              </a:rPr>
              <a:t>é realizada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atual </a:t>
            </a:r>
            <a:r>
              <a:rPr sz="2400" spc="-5" dirty="0">
                <a:latin typeface="Arial"/>
                <a:cs typeface="Arial"/>
              </a:rPr>
              <a:t>na qual ela  </a:t>
            </a:r>
            <a:r>
              <a:rPr sz="2400" dirty="0">
                <a:latin typeface="Arial"/>
                <a:cs typeface="Arial"/>
              </a:rPr>
              <a:t>está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Mostram a maturidade da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e as </a:t>
            </a:r>
            <a:r>
              <a:rPr sz="2400" dirty="0">
                <a:latin typeface="Arial"/>
                <a:cs typeface="Arial"/>
              </a:rPr>
              <a:t>áreas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precisam  </a:t>
            </a:r>
            <a:r>
              <a:rPr sz="2400" spc="-5" dirty="0">
                <a:latin typeface="Arial"/>
                <a:cs typeface="Arial"/>
              </a:rPr>
              <a:t>ser </a:t>
            </a:r>
            <a:r>
              <a:rPr sz="2400" dirty="0">
                <a:latin typeface="Arial"/>
                <a:cs typeface="Arial"/>
              </a:rPr>
              <a:t>focadas </a:t>
            </a:r>
            <a:r>
              <a:rPr sz="2400" spc="-5" dirty="0">
                <a:latin typeface="Arial"/>
                <a:cs typeface="Arial"/>
              </a:rPr>
              <a:t>para serem </a:t>
            </a:r>
            <a:r>
              <a:rPr sz="2400" dirty="0">
                <a:latin typeface="Arial"/>
                <a:cs typeface="Arial"/>
              </a:rPr>
              <a:t>melhoradas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obter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ROI mais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882265" marR="5080" indent="-257683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ACMM </a:t>
            </a:r>
            <a:r>
              <a:rPr sz="4000" i="0" dirty="0">
                <a:latin typeface="Arial"/>
                <a:cs typeface="Arial"/>
              </a:rPr>
              <a:t>do Departamento de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Comércio  </a:t>
            </a:r>
            <a:r>
              <a:rPr sz="4000" i="0" spc="0" dirty="0">
                <a:latin typeface="Arial"/>
                <a:cs typeface="Arial"/>
              </a:rPr>
              <a:t>(DoC) </a:t>
            </a:r>
            <a:r>
              <a:rPr sz="4000" i="0" dirty="0">
                <a:latin typeface="Arial"/>
                <a:cs typeface="Arial"/>
              </a:rPr>
              <a:t>dos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EUA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72311"/>
            <a:ext cx="9157335" cy="433439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69900" marR="170815" indent="-457200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latin typeface="Arial"/>
                <a:cs typeface="Arial"/>
              </a:rPr>
              <a:t>O Architecture </a:t>
            </a:r>
            <a:r>
              <a:rPr sz="2400" spc="-5" dirty="0">
                <a:latin typeface="Arial"/>
                <a:cs typeface="Arial"/>
              </a:rPr>
              <a:t>Capability Maturity Model (ACMM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Modelo de  Maturidade da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da Arquitetura) </a:t>
            </a:r>
            <a:r>
              <a:rPr sz="2400" spc="0" dirty="0">
                <a:latin typeface="Arial"/>
                <a:cs typeface="Arial"/>
              </a:rPr>
              <a:t>foi </a:t>
            </a:r>
            <a:r>
              <a:rPr sz="2400" spc="-5" dirty="0">
                <a:latin typeface="Arial"/>
                <a:cs typeface="Arial"/>
              </a:rPr>
              <a:t>desenvolvido  para a condução de avaliações </a:t>
            </a:r>
            <a:r>
              <a:rPr sz="2400" dirty="0">
                <a:latin typeface="Arial"/>
                <a:cs typeface="Arial"/>
              </a:rPr>
              <a:t>internas. É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10" dirty="0">
                <a:latin typeface="Arial"/>
                <a:cs typeface="Arial"/>
              </a:rPr>
              <a:t>que  </a:t>
            </a:r>
            <a:r>
              <a:rPr sz="2400" spc="-5" dirty="0">
                <a:latin typeface="Arial"/>
                <a:cs typeface="Arial"/>
              </a:rPr>
              <a:t>representa </a:t>
            </a:r>
            <a:r>
              <a:rPr sz="2400" dirty="0">
                <a:latin typeface="Arial"/>
                <a:cs typeface="Arial"/>
              </a:rPr>
              <a:t>os componentes-chaves de um </a:t>
            </a:r>
            <a:r>
              <a:rPr sz="2400" spc="-5" dirty="0">
                <a:latin typeface="Arial"/>
                <a:cs typeface="Arial"/>
              </a:rPr>
              <a:t>processo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Arquitetura Corporativa em produção. Seu objetivo é </a:t>
            </a:r>
            <a:r>
              <a:rPr sz="2400" dirty="0">
                <a:latin typeface="Arial"/>
                <a:cs typeface="Arial"/>
              </a:rPr>
              <a:t>identificar  </a:t>
            </a:r>
            <a:r>
              <a:rPr sz="2400" spc="-5" dirty="0">
                <a:latin typeface="Arial"/>
                <a:cs typeface="Arial"/>
              </a:rPr>
              <a:t>áreas </a:t>
            </a:r>
            <a:r>
              <a:rPr sz="2400" dirty="0">
                <a:latin typeface="Arial"/>
                <a:cs typeface="Arial"/>
              </a:rPr>
              <a:t>fracas e fornecer um modo de se melhorar o </a:t>
            </a:r>
            <a:r>
              <a:rPr sz="2400" spc="-5" dirty="0">
                <a:latin typeface="Arial"/>
                <a:cs typeface="Arial"/>
              </a:rPr>
              <a:t>processo  geral de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ACMM </a:t>
            </a:r>
            <a:r>
              <a:rPr sz="2400" dirty="0">
                <a:latin typeface="Arial"/>
                <a:cs typeface="Arial"/>
              </a:rPr>
              <a:t>tem 3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seções: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modelo </a:t>
            </a:r>
            <a:r>
              <a:rPr sz="2400" spc="-5" dirty="0">
                <a:latin typeface="Arial"/>
                <a:cs typeface="Arial"/>
              </a:rPr>
              <a:t>de maturidade da arquitetura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735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características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(AC)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em diferentes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maturidade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tabela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indicadores (</a:t>
            </a:r>
            <a:r>
              <a:rPr sz="2400" i="1" dirty="0">
                <a:latin typeface="Arial"/>
                <a:cs typeface="Arial"/>
              </a:rPr>
              <a:t>scorecard</a:t>
            </a:r>
            <a:r>
              <a:rPr sz="2400" dirty="0">
                <a:latin typeface="Arial"/>
                <a:cs typeface="Arial"/>
              </a:rPr>
              <a:t>)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spc="-10" dirty="0">
                <a:latin typeface="Arial"/>
                <a:cs typeface="Arial"/>
              </a:rPr>
              <a:t>MMC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5786" y="331675"/>
            <a:ext cx="72313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Níveis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Maturidade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ACMM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774" y="4466032"/>
            <a:ext cx="4538980" cy="451406"/>
          </a:xfrm>
          <a:prstGeom prst="rect">
            <a:avLst/>
          </a:prstGeom>
          <a:solidFill>
            <a:srgbClr val="BADFE2"/>
          </a:solidFill>
          <a:ln w="25400">
            <a:solidFill>
              <a:srgbClr val="000000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1800" b="1" spc="-5" dirty="0">
                <a:latin typeface="Arial"/>
                <a:cs typeface="Arial"/>
              </a:rPr>
              <a:t>1: Inicial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774" y="5163516"/>
            <a:ext cx="4538980" cy="451406"/>
          </a:xfrm>
          <a:prstGeom prst="rect">
            <a:avLst/>
          </a:prstGeom>
          <a:solidFill>
            <a:srgbClr val="BADFE2"/>
          </a:solidFill>
          <a:ln w="25400">
            <a:solidFill>
              <a:srgbClr val="000000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1800" b="1" spc="-5" dirty="0">
                <a:latin typeface="Arial"/>
                <a:cs typeface="Arial"/>
              </a:rPr>
              <a:t>0: Nenhum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00" y="3768675"/>
            <a:ext cx="4538980" cy="450764"/>
          </a:xfrm>
          <a:prstGeom prst="rect">
            <a:avLst/>
          </a:prstGeom>
          <a:solidFill>
            <a:srgbClr val="BADFE2"/>
          </a:solidFill>
          <a:ln w="25400">
            <a:solidFill>
              <a:srgbClr val="00000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991235">
              <a:lnSpc>
                <a:spcPct val="100000"/>
              </a:lnSpc>
              <a:spcBef>
                <a:spcPts val="1355"/>
              </a:spcBef>
            </a:pPr>
            <a:r>
              <a:rPr sz="1800" b="1" spc="-5" dirty="0">
                <a:latin typeface="Arial"/>
                <a:cs typeface="Arial"/>
              </a:rPr>
              <a:t>2: Em desenvolvimento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200" y="3071191"/>
            <a:ext cx="4538980" cy="450764"/>
          </a:xfrm>
          <a:prstGeom prst="rect">
            <a:avLst/>
          </a:prstGeom>
          <a:solidFill>
            <a:srgbClr val="BADFE2"/>
          </a:solidFill>
          <a:ln w="25400">
            <a:solidFill>
              <a:srgbClr val="00000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55"/>
              </a:spcBef>
            </a:pPr>
            <a:r>
              <a:rPr sz="1800" b="1" spc="-5" dirty="0">
                <a:latin typeface="Arial"/>
                <a:cs typeface="Arial"/>
              </a:rPr>
              <a:t>3: Definido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00" y="2373835"/>
            <a:ext cx="4538980" cy="450123"/>
          </a:xfrm>
          <a:prstGeom prst="rect">
            <a:avLst/>
          </a:prstGeom>
          <a:solidFill>
            <a:srgbClr val="BADFE2"/>
          </a:solidFill>
          <a:ln w="25400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1800" b="1" spc="-5" dirty="0">
                <a:latin typeface="Arial"/>
                <a:cs typeface="Arial"/>
              </a:rPr>
              <a:t>4:Gerenciado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200" y="1676350"/>
            <a:ext cx="4538980" cy="450123"/>
          </a:xfrm>
          <a:prstGeom prst="rect">
            <a:avLst/>
          </a:prstGeom>
          <a:solidFill>
            <a:srgbClr val="BADFE2"/>
          </a:solidFill>
          <a:ln w="25400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1800" b="1" dirty="0">
                <a:latin typeface="Arial"/>
                <a:cs typeface="Arial"/>
              </a:rPr>
              <a:t>5: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Mensurado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5815" y="1624661"/>
            <a:ext cx="4141470" cy="1492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ACMM </a:t>
            </a:r>
            <a:r>
              <a:rPr sz="2400" dirty="0">
                <a:latin typeface="Arial"/>
                <a:cs typeface="Arial"/>
              </a:rPr>
              <a:t>do DoC dos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EUA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consiste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6 </a:t>
            </a:r>
            <a:r>
              <a:rPr sz="2000" spc="-15" dirty="0">
                <a:latin typeface="Arial"/>
                <a:cs typeface="Arial"/>
              </a:rPr>
              <a:t>níveis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maturidade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9 elementos de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15335" marR="5080" indent="-275336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Elementos do ACMM da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  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66750"/>
            <a:ext cx="9009380" cy="140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Processo de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ts val="2155"/>
              </a:lnSpc>
              <a:spcBef>
                <a:spcPts val="5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800" i="1" dirty="0">
                <a:latin typeface="Arial"/>
                <a:cs typeface="Arial"/>
              </a:rPr>
              <a:t>Existe </a:t>
            </a:r>
            <a:r>
              <a:rPr sz="1800" i="1" spc="-5" dirty="0">
                <a:latin typeface="Arial"/>
                <a:cs typeface="Arial"/>
              </a:rPr>
              <a:t>um </a:t>
            </a:r>
            <a:r>
              <a:rPr sz="1800" i="1" dirty="0">
                <a:latin typeface="Arial"/>
                <a:cs typeface="Arial"/>
              </a:rPr>
              <a:t>processo </a:t>
            </a:r>
            <a:r>
              <a:rPr sz="1800" i="1" spc="-5" dirty="0">
                <a:latin typeface="Arial"/>
                <a:cs typeface="Arial"/>
              </a:rPr>
              <a:t>de Arquitetura </a:t>
            </a:r>
            <a:r>
              <a:rPr sz="1800" i="1" dirty="0">
                <a:latin typeface="Arial"/>
                <a:cs typeface="Arial"/>
              </a:rPr>
              <a:t>Corporativa</a:t>
            </a:r>
            <a:r>
              <a:rPr sz="1800" i="1" spc="-1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estabelecido?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239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Arquitetura:</a:t>
            </a:r>
            <a:endParaRPr sz="2000">
              <a:latin typeface="Arial"/>
              <a:cs typeface="Arial"/>
            </a:endParaRPr>
          </a:p>
          <a:p>
            <a:pPr marL="850900" marR="5080" lvl="1" indent="-381000">
              <a:lnSpc>
                <a:spcPct val="80000"/>
              </a:lnSpc>
              <a:spcBef>
                <a:spcPts val="445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800" i="1" spc="-5" dirty="0">
                <a:latin typeface="Arial"/>
                <a:cs typeface="Arial"/>
              </a:rPr>
              <a:t>Até que ponto o desenvolvimento e a </a:t>
            </a:r>
            <a:r>
              <a:rPr sz="1800" i="1" dirty="0">
                <a:latin typeface="Arial"/>
                <a:cs typeface="Arial"/>
              </a:rPr>
              <a:t>progressão </a:t>
            </a:r>
            <a:r>
              <a:rPr sz="1800" i="1" spc="-5" dirty="0">
                <a:latin typeface="Arial"/>
                <a:cs typeface="Arial"/>
              </a:rPr>
              <a:t>da Arquitetura </a:t>
            </a:r>
            <a:r>
              <a:rPr sz="1800" i="1" dirty="0">
                <a:latin typeface="Arial"/>
                <a:cs typeface="Arial"/>
              </a:rPr>
              <a:t>Corporativa </a:t>
            </a:r>
            <a:r>
              <a:rPr sz="1800" i="1" spc="-5" dirty="0">
                <a:latin typeface="Arial"/>
                <a:cs typeface="Arial"/>
              </a:rPr>
              <a:t>das  </a:t>
            </a:r>
            <a:r>
              <a:rPr sz="1800" i="1" dirty="0">
                <a:latin typeface="Arial"/>
                <a:cs typeface="Arial"/>
              </a:rPr>
              <a:t>Unidades </a:t>
            </a:r>
            <a:r>
              <a:rPr sz="1800" i="1" spc="-5" dirty="0">
                <a:latin typeface="Arial"/>
                <a:cs typeface="Arial"/>
              </a:rPr>
              <a:t>Operacionais </a:t>
            </a:r>
            <a:r>
              <a:rPr sz="1800" i="1" dirty="0">
                <a:latin typeface="Arial"/>
                <a:cs typeface="Arial"/>
              </a:rPr>
              <a:t>estão</a:t>
            </a:r>
            <a:r>
              <a:rPr sz="1800" i="1" spc="-1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documentados?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22" y="2945080"/>
            <a:ext cx="23558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3.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822" y="2945080"/>
            <a:ext cx="254444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Vínculo aos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823" y="3250184"/>
            <a:ext cx="7636509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marR="5080" indent="-381000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800" i="1" spc="-5" dirty="0">
                <a:latin typeface="Arial"/>
                <a:cs typeface="Arial"/>
              </a:rPr>
              <a:t>Até que ponto a Arquitetura </a:t>
            </a:r>
            <a:r>
              <a:rPr sz="1800" i="1" dirty="0">
                <a:latin typeface="Arial"/>
                <a:cs typeface="Arial"/>
              </a:rPr>
              <a:t>Corporativa está vinculada </a:t>
            </a:r>
            <a:r>
              <a:rPr sz="1800" i="1" spc="-5" dirty="0">
                <a:latin typeface="Arial"/>
                <a:cs typeface="Arial"/>
              </a:rPr>
              <a:t>às </a:t>
            </a:r>
            <a:r>
              <a:rPr sz="1800" i="1" dirty="0">
                <a:latin typeface="Arial"/>
                <a:cs typeface="Arial"/>
              </a:rPr>
              <a:t>estratégias</a:t>
            </a:r>
            <a:r>
              <a:rPr sz="1800" i="1" spc="-1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  motivadores de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negócio?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622" y="3743910"/>
            <a:ext cx="23558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4.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821" y="3743910"/>
            <a:ext cx="37052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Envolvimento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gerência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sênior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7821" y="4049016"/>
            <a:ext cx="8716010" cy="5162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ts val="1945"/>
              </a:lnSpc>
              <a:spcBef>
                <a:spcPts val="10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800" i="1" spc="-5" dirty="0">
                <a:latin typeface="Arial"/>
                <a:cs typeface="Arial"/>
              </a:rPr>
              <a:t>Até que ponto os gerentes </a:t>
            </a:r>
            <a:r>
              <a:rPr sz="1800" i="1" dirty="0">
                <a:latin typeface="Arial"/>
                <a:cs typeface="Arial"/>
              </a:rPr>
              <a:t>sênior </a:t>
            </a:r>
            <a:r>
              <a:rPr sz="1800" i="1" spc="-5" dirty="0">
                <a:latin typeface="Arial"/>
                <a:cs typeface="Arial"/>
              </a:rPr>
              <a:t>das </a:t>
            </a:r>
            <a:r>
              <a:rPr sz="1800" i="1" dirty="0">
                <a:latin typeface="Arial"/>
                <a:cs typeface="Arial"/>
              </a:rPr>
              <a:t>Unidades </a:t>
            </a:r>
            <a:r>
              <a:rPr sz="1800" i="1" spc="-5" dirty="0">
                <a:latin typeface="Arial"/>
                <a:cs typeface="Arial"/>
              </a:rPr>
              <a:t>Operacionais </a:t>
            </a:r>
            <a:r>
              <a:rPr sz="1800" i="1" dirty="0">
                <a:latin typeface="Arial"/>
                <a:cs typeface="Arial"/>
              </a:rPr>
              <a:t>estão envolvidos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ts val="1945"/>
              </a:lnSpc>
            </a:pPr>
            <a:r>
              <a:rPr sz="1800" i="1" spc="-5" dirty="0">
                <a:latin typeface="Arial"/>
                <a:cs typeface="Arial"/>
              </a:rPr>
              <a:t>estabelecimento </a:t>
            </a:r>
            <a:r>
              <a:rPr sz="1800" i="1" dirty="0">
                <a:latin typeface="Arial"/>
                <a:cs typeface="Arial"/>
              </a:rPr>
              <a:t>e </a:t>
            </a:r>
            <a:r>
              <a:rPr sz="1800" i="1" spc="-5" dirty="0">
                <a:latin typeface="Arial"/>
                <a:cs typeface="Arial"/>
              </a:rPr>
              <a:t>desenvolvimento </a:t>
            </a:r>
            <a:r>
              <a:rPr sz="1800" i="1" dirty="0">
                <a:latin typeface="Arial"/>
                <a:cs typeface="Arial"/>
              </a:rPr>
              <a:t>contínuo da Arquitetura de</a:t>
            </a:r>
            <a:r>
              <a:rPr sz="1800" i="1" spc="-2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622" y="4543172"/>
            <a:ext cx="235585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"/>
                <a:cs typeface="Arial"/>
              </a:rPr>
              <a:t>5.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7821" y="4543172"/>
            <a:ext cx="4125596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"/>
                <a:cs typeface="Arial"/>
              </a:rPr>
              <a:t>Participação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unidade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operacional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821" y="4847970"/>
            <a:ext cx="8650605" cy="10151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ts val="1945"/>
              </a:lnSpc>
              <a:spcBef>
                <a:spcPts val="10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800" i="1" spc="-5" dirty="0">
                <a:latin typeface="Arial"/>
                <a:cs typeface="Arial"/>
              </a:rPr>
              <a:t>Até que ponto o </a:t>
            </a:r>
            <a:r>
              <a:rPr sz="1800" i="1" dirty="0">
                <a:latin typeface="Arial"/>
                <a:cs typeface="Arial"/>
              </a:rPr>
              <a:t>processo </a:t>
            </a:r>
            <a:r>
              <a:rPr sz="1800" i="1" spc="-5" dirty="0">
                <a:latin typeface="Arial"/>
                <a:cs typeface="Arial"/>
              </a:rPr>
              <a:t>de Arquitetura </a:t>
            </a:r>
            <a:r>
              <a:rPr sz="1800" i="1" dirty="0">
                <a:latin typeface="Arial"/>
                <a:cs typeface="Arial"/>
              </a:rPr>
              <a:t>Corporativa </a:t>
            </a:r>
            <a:r>
              <a:rPr sz="1800" i="1" spc="-5" dirty="0">
                <a:latin typeface="Arial"/>
                <a:cs typeface="Arial"/>
              </a:rPr>
              <a:t>é </a:t>
            </a:r>
            <a:r>
              <a:rPr sz="1800" i="1" dirty="0">
                <a:latin typeface="Arial"/>
                <a:cs typeface="Arial"/>
              </a:rPr>
              <a:t>aceito </a:t>
            </a:r>
            <a:r>
              <a:rPr sz="1800" i="1" spc="-5" dirty="0">
                <a:latin typeface="Arial"/>
                <a:cs typeface="Arial"/>
              </a:rPr>
              <a:t>pela</a:t>
            </a:r>
            <a:r>
              <a:rPr sz="1800" i="1" spc="-1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Unidade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ts val="1945"/>
              </a:lnSpc>
            </a:pPr>
            <a:r>
              <a:rPr sz="1800" i="1" spc="-5" dirty="0">
                <a:latin typeface="Arial"/>
                <a:cs typeface="Arial"/>
              </a:rPr>
              <a:t>Operacional?</a:t>
            </a:r>
            <a:endParaRPr sz="1800">
              <a:latin typeface="Arial"/>
              <a:cs typeface="Arial"/>
            </a:endParaRPr>
          </a:p>
          <a:p>
            <a:pPr marL="393700" indent="-381000">
              <a:lnSpc>
                <a:spcPts val="1945"/>
              </a:lnSpc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1800" i="1" spc="-5" dirty="0">
                <a:latin typeface="Arial"/>
                <a:cs typeface="Arial"/>
              </a:rPr>
              <a:t>Até que ponto o </a:t>
            </a:r>
            <a:r>
              <a:rPr sz="1800" i="1" dirty="0">
                <a:latin typeface="Arial"/>
                <a:cs typeface="Arial"/>
              </a:rPr>
              <a:t>processo </a:t>
            </a:r>
            <a:r>
              <a:rPr sz="1800" i="1" spc="-5" dirty="0">
                <a:latin typeface="Arial"/>
                <a:cs typeface="Arial"/>
              </a:rPr>
              <a:t>de Arquitetura </a:t>
            </a:r>
            <a:r>
              <a:rPr sz="1800" i="1" dirty="0">
                <a:latin typeface="Arial"/>
                <a:cs typeface="Arial"/>
              </a:rPr>
              <a:t>Corporativa </a:t>
            </a:r>
            <a:r>
              <a:rPr sz="1800" i="1" spc="-5" dirty="0">
                <a:latin typeface="Arial"/>
                <a:cs typeface="Arial"/>
              </a:rPr>
              <a:t>é um </a:t>
            </a:r>
            <a:r>
              <a:rPr sz="1800" i="1" dirty="0">
                <a:latin typeface="Arial"/>
                <a:cs typeface="Arial"/>
              </a:rPr>
              <a:t>esforço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representativo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ts val="1945"/>
              </a:lnSpc>
            </a:pPr>
            <a:r>
              <a:rPr sz="1800" i="1" dirty="0">
                <a:latin typeface="Arial"/>
                <a:cs typeface="Arial"/>
              </a:rPr>
              <a:t>da </a:t>
            </a:r>
            <a:r>
              <a:rPr sz="1800" i="1" spc="-5" dirty="0">
                <a:latin typeface="Arial"/>
                <a:cs typeface="Arial"/>
              </a:rPr>
              <a:t>organização como </a:t>
            </a:r>
            <a:r>
              <a:rPr sz="1800" i="1" dirty="0">
                <a:latin typeface="Arial"/>
                <a:cs typeface="Arial"/>
              </a:rPr>
              <a:t>um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todo?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15335" marR="5080" indent="-275336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Elementos do ACMM da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  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65784"/>
            <a:ext cx="9164320" cy="425090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 startAt="6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Comunicação de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600" i="1" dirty="0">
                <a:latin typeface="Arial"/>
                <a:cs typeface="Arial"/>
              </a:rPr>
              <a:t>Até </a:t>
            </a:r>
            <a:r>
              <a:rPr sz="1600" i="1" spc="-5" dirty="0">
                <a:latin typeface="Arial"/>
                <a:cs typeface="Arial"/>
              </a:rPr>
              <a:t>que ponto as decisões da prática de Arquitetura Corporativa </a:t>
            </a:r>
            <a:r>
              <a:rPr sz="1600" i="1" dirty="0">
                <a:latin typeface="Arial"/>
                <a:cs typeface="Arial"/>
              </a:rPr>
              <a:t>são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documentadas?</a:t>
            </a:r>
            <a:endParaRPr sz="16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600" i="1" spc="0" dirty="0">
                <a:latin typeface="Arial"/>
                <a:cs typeface="Arial"/>
              </a:rPr>
              <a:t>Até </a:t>
            </a:r>
            <a:r>
              <a:rPr sz="1600" i="1" spc="-5" dirty="0">
                <a:latin typeface="Arial"/>
                <a:cs typeface="Arial"/>
              </a:rPr>
              <a:t>que ponto </a:t>
            </a:r>
            <a:r>
              <a:rPr sz="1600" i="1" spc="0" dirty="0">
                <a:latin typeface="Arial"/>
                <a:cs typeface="Arial"/>
              </a:rPr>
              <a:t>o </a:t>
            </a:r>
            <a:r>
              <a:rPr sz="1600" i="1" spc="-5" dirty="0">
                <a:latin typeface="Arial"/>
                <a:cs typeface="Arial"/>
              </a:rPr>
              <a:t>conteúdo </a:t>
            </a:r>
            <a:r>
              <a:rPr sz="1600" i="1" dirty="0">
                <a:latin typeface="Arial"/>
                <a:cs typeface="Arial"/>
              </a:rPr>
              <a:t>da </a:t>
            </a:r>
            <a:r>
              <a:rPr sz="1600" i="1" spc="-5" dirty="0">
                <a:latin typeface="Arial"/>
                <a:cs typeface="Arial"/>
              </a:rPr>
              <a:t>Arquitetura Corporativa </a:t>
            </a:r>
            <a:r>
              <a:rPr sz="1600" i="1" spc="0" dirty="0">
                <a:latin typeface="Arial"/>
                <a:cs typeface="Arial"/>
              </a:rPr>
              <a:t>é </a:t>
            </a:r>
            <a:r>
              <a:rPr sz="1600" i="1" spc="-5" dirty="0">
                <a:latin typeface="Arial"/>
                <a:cs typeface="Arial"/>
              </a:rPr>
              <a:t>disponibilizado eletronicamente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para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todos na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organização?</a:t>
            </a:r>
            <a:endParaRPr sz="16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600" i="1" dirty="0">
                <a:latin typeface="Arial"/>
                <a:cs typeface="Arial"/>
              </a:rPr>
              <a:t>Até </a:t>
            </a:r>
            <a:r>
              <a:rPr sz="1600" i="1" spc="-5" dirty="0">
                <a:latin typeface="Arial"/>
                <a:cs typeface="Arial"/>
              </a:rPr>
              <a:t>que ponto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5" dirty="0">
                <a:latin typeface="Arial"/>
                <a:cs typeface="Arial"/>
              </a:rPr>
              <a:t>educação </a:t>
            </a:r>
            <a:r>
              <a:rPr sz="1600" i="1" dirty="0">
                <a:latin typeface="Arial"/>
                <a:cs typeface="Arial"/>
              </a:rPr>
              <a:t>em </a:t>
            </a:r>
            <a:r>
              <a:rPr sz="1600" i="1" spc="-5" dirty="0">
                <a:latin typeface="Arial"/>
                <a:cs typeface="Arial"/>
              </a:rPr>
              <a:t>arquitetura </a:t>
            </a:r>
            <a:r>
              <a:rPr sz="1600" i="1" dirty="0">
                <a:latin typeface="Arial"/>
                <a:cs typeface="Arial"/>
              </a:rPr>
              <a:t>é </a:t>
            </a:r>
            <a:r>
              <a:rPr sz="1600" i="1" spc="-10" dirty="0">
                <a:latin typeface="Arial"/>
                <a:cs typeface="Arial"/>
              </a:rPr>
              <a:t>realizada </a:t>
            </a:r>
            <a:r>
              <a:rPr sz="1600" i="1" dirty="0">
                <a:latin typeface="Arial"/>
                <a:cs typeface="Arial"/>
              </a:rPr>
              <a:t>em </a:t>
            </a:r>
            <a:r>
              <a:rPr sz="1600" i="1" spc="-5" dirty="0">
                <a:latin typeface="Arial"/>
                <a:cs typeface="Arial"/>
              </a:rPr>
              <a:t>todo </a:t>
            </a:r>
            <a:r>
              <a:rPr sz="1600" i="1" dirty="0">
                <a:latin typeface="Arial"/>
                <a:cs typeface="Arial"/>
              </a:rPr>
              <a:t>o </a:t>
            </a:r>
            <a:r>
              <a:rPr sz="1600" i="1" spc="-5" dirty="0">
                <a:latin typeface="Arial"/>
                <a:cs typeface="Arial"/>
              </a:rPr>
              <a:t>negocio sobre </a:t>
            </a:r>
            <a:r>
              <a:rPr sz="1600" i="1" dirty="0">
                <a:latin typeface="Arial"/>
                <a:cs typeface="Arial"/>
              </a:rPr>
              <a:t>o </a:t>
            </a:r>
            <a:r>
              <a:rPr sz="1600" i="1" spc="-5" dirty="0">
                <a:latin typeface="Arial"/>
                <a:cs typeface="Arial"/>
              </a:rPr>
              <a:t>processo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Arial"/>
                <a:cs typeface="Arial"/>
              </a:rPr>
              <a:t>conteúdo </a:t>
            </a:r>
            <a:r>
              <a:rPr sz="1600" i="1" dirty="0">
                <a:latin typeface="Arial"/>
                <a:cs typeface="Arial"/>
              </a:rPr>
              <a:t>da </a:t>
            </a:r>
            <a:r>
              <a:rPr sz="1600" i="1" spc="-5" dirty="0">
                <a:latin typeface="Arial"/>
                <a:cs typeface="Arial"/>
              </a:rPr>
              <a:t>Arquitetura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Corporativa?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59"/>
              </a:spcBef>
              <a:buAutoNum type="arabicPeriod" startAt="7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TI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600" i="1" spc="0" dirty="0">
                <a:latin typeface="Arial"/>
                <a:cs typeface="Arial"/>
              </a:rPr>
              <a:t>Até </a:t>
            </a:r>
            <a:r>
              <a:rPr sz="1600" i="1" spc="-5" dirty="0">
                <a:latin typeface="Arial"/>
                <a:cs typeface="Arial"/>
              </a:rPr>
              <a:t>que ponto </a:t>
            </a:r>
            <a:r>
              <a:rPr sz="1600" i="1" spc="0" dirty="0">
                <a:latin typeface="Arial"/>
                <a:cs typeface="Arial"/>
              </a:rPr>
              <a:t>a </a:t>
            </a:r>
            <a:r>
              <a:rPr sz="1600" i="1" spc="-5" dirty="0">
                <a:latin typeface="Arial"/>
                <a:cs typeface="Arial"/>
              </a:rPr>
              <a:t>Segurança </a:t>
            </a:r>
            <a:r>
              <a:rPr sz="1600" i="1" dirty="0">
                <a:latin typeface="Arial"/>
                <a:cs typeface="Arial"/>
              </a:rPr>
              <a:t>de TI </a:t>
            </a:r>
            <a:r>
              <a:rPr sz="1600" i="1" spc="0" dirty="0">
                <a:latin typeface="Arial"/>
                <a:cs typeface="Arial"/>
              </a:rPr>
              <a:t>é </a:t>
            </a:r>
            <a:r>
              <a:rPr sz="1600" i="1" spc="-5" dirty="0">
                <a:latin typeface="Arial"/>
                <a:cs typeface="Arial"/>
              </a:rPr>
              <a:t>integrada </a:t>
            </a:r>
            <a:r>
              <a:rPr sz="1600" i="1" dirty="0">
                <a:latin typeface="Arial"/>
                <a:cs typeface="Arial"/>
              </a:rPr>
              <a:t>com </a:t>
            </a:r>
            <a:r>
              <a:rPr sz="1600" i="1" spc="0" dirty="0">
                <a:latin typeface="Arial"/>
                <a:cs typeface="Arial"/>
              </a:rPr>
              <a:t>a </a:t>
            </a:r>
            <a:r>
              <a:rPr sz="1600" i="1" spc="-5" dirty="0">
                <a:latin typeface="Arial"/>
                <a:cs typeface="Arial"/>
              </a:rPr>
              <a:t>Arquitetura</a:t>
            </a:r>
            <a:r>
              <a:rPr sz="1600" i="1" spc="-1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Corporativa?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64"/>
              </a:spcBef>
              <a:buAutoNum type="arabicPeriod" startAt="7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Governança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600" i="1" spc="0" dirty="0">
                <a:latin typeface="Arial"/>
                <a:cs typeface="Arial"/>
              </a:rPr>
              <a:t>Até </a:t>
            </a:r>
            <a:r>
              <a:rPr sz="1600" i="1" spc="-5" dirty="0">
                <a:latin typeface="Arial"/>
                <a:cs typeface="Arial"/>
              </a:rPr>
              <a:t>que ponto </a:t>
            </a:r>
            <a:r>
              <a:rPr sz="1600" i="1" dirty="0">
                <a:latin typeface="Arial"/>
                <a:cs typeface="Arial"/>
              </a:rPr>
              <a:t>existe um processo de </a:t>
            </a:r>
            <a:r>
              <a:rPr sz="1600" i="1" spc="-5" dirty="0">
                <a:latin typeface="Arial"/>
                <a:cs typeface="Arial"/>
              </a:rPr>
              <a:t>governança (órgão governativo) </a:t>
            </a:r>
            <a:r>
              <a:rPr sz="1600" i="1" dirty="0">
                <a:latin typeface="Arial"/>
                <a:cs typeface="Arial"/>
              </a:rPr>
              <a:t>da</a:t>
            </a:r>
            <a:r>
              <a:rPr sz="1600" i="1" spc="-1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Corporativa </a:t>
            </a:r>
            <a:r>
              <a:rPr sz="1600" i="1" dirty="0">
                <a:latin typeface="Arial"/>
                <a:cs typeface="Arial"/>
              </a:rPr>
              <a:t>aceito </a:t>
            </a:r>
            <a:r>
              <a:rPr sz="1600" i="1" spc="-5" dirty="0">
                <a:latin typeface="Arial"/>
                <a:cs typeface="Arial"/>
              </a:rPr>
              <a:t>pela gerência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sênior?</a:t>
            </a:r>
            <a:endParaRPr sz="1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65"/>
              </a:spcBef>
              <a:buAutoNum type="arabicPeriod" startAt="9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Investimento de </a:t>
            </a:r>
            <a:r>
              <a:rPr sz="2000" spc="0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estratégia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aquisição</a:t>
            </a:r>
            <a:endParaRPr sz="2000">
              <a:latin typeface="Arial"/>
              <a:cs typeface="Arial"/>
            </a:endParaRPr>
          </a:p>
          <a:p>
            <a:pPr marL="850900" marR="345440" lvl="1" indent="-3810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850900" algn="l"/>
                <a:tab pos="851535" algn="l"/>
              </a:tabLst>
            </a:pPr>
            <a:r>
              <a:rPr sz="1600" i="1" dirty="0">
                <a:latin typeface="Arial"/>
                <a:cs typeface="Arial"/>
              </a:rPr>
              <a:t>Até </a:t>
            </a:r>
            <a:r>
              <a:rPr sz="1600" i="1" spc="-5" dirty="0">
                <a:latin typeface="Arial"/>
                <a:cs typeface="Arial"/>
              </a:rPr>
              <a:t>que ponto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5" dirty="0">
                <a:latin typeface="Arial"/>
                <a:cs typeface="Arial"/>
              </a:rPr>
              <a:t>Arquitetura Corporativa </a:t>
            </a:r>
            <a:r>
              <a:rPr sz="1600" i="1" dirty="0">
                <a:latin typeface="Arial"/>
                <a:cs typeface="Arial"/>
              </a:rPr>
              <a:t>influencia o </a:t>
            </a:r>
            <a:r>
              <a:rPr sz="1600" i="1" spc="-5" dirty="0">
                <a:latin typeface="Arial"/>
                <a:cs typeface="Arial"/>
              </a:rPr>
              <a:t>investimento de </a:t>
            </a:r>
            <a:r>
              <a:rPr sz="1600" i="1" dirty="0">
                <a:latin typeface="Arial"/>
                <a:cs typeface="Arial"/>
              </a:rPr>
              <a:t>TI e a </a:t>
            </a:r>
            <a:r>
              <a:rPr sz="1600" i="1" spc="-5" dirty="0">
                <a:latin typeface="Arial"/>
                <a:cs typeface="Arial"/>
              </a:rPr>
              <a:t>estratégia de  aquisição?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406" y="26925"/>
            <a:ext cx="890859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Exemplo: Critério de Pontuação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2172" y="636778"/>
            <a:ext cx="158051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ACMM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21" y="1155904"/>
            <a:ext cx="36385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Pontuação	Elemento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1.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Processo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Arquitetura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622" y="1467105"/>
            <a:ext cx="110489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b="1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5300" y="1467105"/>
            <a:ext cx="598170" cy="51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Sem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EA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b="1" spc="-10" dirty="0">
                <a:latin typeface="Arial"/>
                <a:cs typeface="Arial"/>
              </a:rPr>
              <a:t>Inicial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622" y="2640915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6781" y="2640915"/>
            <a:ext cx="11493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Desenvolvendo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622" y="3686936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5301" y="3686936"/>
            <a:ext cx="636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Definido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0083" y="1467105"/>
            <a:ext cx="4777105" cy="2808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Não </a:t>
            </a:r>
            <a:r>
              <a:rPr sz="1200" dirty="0">
                <a:latin typeface="Arial"/>
                <a:cs typeface="Arial"/>
              </a:rPr>
              <a:t>estabelecido </a:t>
            </a:r>
            <a:r>
              <a:rPr sz="1200" spc="-5" dirty="0">
                <a:latin typeface="Arial"/>
                <a:cs typeface="Arial"/>
              </a:rPr>
              <a:t>ou não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existente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35"/>
              </a:spcBef>
            </a:pPr>
            <a:r>
              <a:rPr sz="1200" spc="-5" dirty="0">
                <a:latin typeface="Arial"/>
                <a:cs typeface="Arial"/>
              </a:rPr>
              <a:t>Existe de um </a:t>
            </a:r>
            <a:r>
              <a:rPr sz="1200" spc="-15" dirty="0">
                <a:latin typeface="Arial"/>
                <a:cs typeface="Arial"/>
              </a:rPr>
              <a:t>modo </a:t>
            </a:r>
            <a:r>
              <a:rPr sz="1200" spc="-5" dirty="0">
                <a:latin typeface="Arial"/>
                <a:cs typeface="Arial"/>
              </a:rPr>
              <a:t>ad-hoc ou </a:t>
            </a:r>
            <a:r>
              <a:rPr sz="1200" dirty="0">
                <a:latin typeface="Arial"/>
                <a:cs typeface="Arial"/>
              </a:rPr>
              <a:t>localizado </a:t>
            </a:r>
            <a:r>
              <a:rPr sz="1200" spc="-5" dirty="0">
                <a:latin typeface="Arial"/>
                <a:cs typeface="Arial"/>
              </a:rPr>
              <a:t>ou em </a:t>
            </a:r>
            <a:r>
              <a:rPr sz="1200" spc="-15" dirty="0">
                <a:latin typeface="Arial"/>
                <a:cs typeface="Arial"/>
              </a:rPr>
              <a:t>uma </a:t>
            </a:r>
            <a:r>
              <a:rPr sz="1200" spc="-10" dirty="0">
                <a:latin typeface="Arial"/>
                <a:cs typeface="Arial"/>
              </a:rPr>
              <a:t>forma </a:t>
            </a:r>
            <a:r>
              <a:rPr sz="1200" dirty="0">
                <a:latin typeface="Arial"/>
                <a:cs typeface="Arial"/>
              </a:rPr>
              <a:t>inicial.  Alguns </a:t>
            </a:r>
            <a:r>
              <a:rPr sz="1200" spc="-5" dirty="0">
                <a:latin typeface="Arial"/>
                <a:cs typeface="Arial"/>
              </a:rPr>
              <a:t>processos de </a:t>
            </a: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Corporativa são </a:t>
            </a:r>
            <a:r>
              <a:rPr sz="1200" dirty="0">
                <a:latin typeface="Arial"/>
                <a:cs typeface="Arial"/>
              </a:rPr>
              <a:t>definidos.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Não existe  um processo de arquitetura </a:t>
            </a:r>
            <a:r>
              <a:rPr sz="1200" dirty="0">
                <a:latin typeface="Arial"/>
                <a:cs typeface="Arial"/>
              </a:rPr>
              <a:t>unificado </a:t>
            </a:r>
            <a:r>
              <a:rPr sz="1200" spc="-5" dirty="0">
                <a:latin typeface="Arial"/>
                <a:cs typeface="Arial"/>
              </a:rPr>
              <a:t>para todos os processos de  </a:t>
            </a:r>
            <a:r>
              <a:rPr sz="1200" dirty="0">
                <a:latin typeface="Arial"/>
                <a:cs typeface="Arial"/>
              </a:rPr>
              <a:t>tecnologia </a:t>
            </a:r>
            <a:r>
              <a:rPr sz="1200" spc="-5" dirty="0">
                <a:latin typeface="Arial"/>
                <a:cs typeface="Arial"/>
              </a:rPr>
              <a:t>ou </a:t>
            </a:r>
            <a:r>
              <a:rPr sz="1200" dirty="0">
                <a:latin typeface="Arial"/>
                <a:cs typeface="Arial"/>
              </a:rPr>
              <a:t>negócio. O </a:t>
            </a:r>
            <a:r>
              <a:rPr sz="1200" spc="-5" dirty="0">
                <a:latin typeface="Arial"/>
                <a:cs typeface="Arial"/>
              </a:rPr>
              <a:t>sucesso depende de esforços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individuais.</a:t>
            </a:r>
            <a:endParaRPr sz="1200">
              <a:latin typeface="Arial"/>
              <a:cs typeface="Arial"/>
            </a:endParaRPr>
          </a:p>
          <a:p>
            <a:pPr marL="12700" marR="14859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latin typeface="Arial"/>
                <a:cs typeface="Arial"/>
              </a:rPr>
              <a:t>Sendo ativamente desenvolvido. </a:t>
            </a:r>
            <a:r>
              <a:rPr sz="1200" dirty="0">
                <a:latin typeface="Arial"/>
                <a:cs typeface="Arial"/>
              </a:rPr>
              <a:t>O </a:t>
            </a:r>
            <a:r>
              <a:rPr sz="1200" spc="-5" dirty="0">
                <a:latin typeface="Arial"/>
                <a:cs typeface="Arial"/>
              </a:rPr>
              <a:t>programa </a:t>
            </a:r>
            <a:r>
              <a:rPr sz="1200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Processo </a:t>
            </a:r>
            <a:r>
              <a:rPr sz="1200" dirty="0">
                <a:latin typeface="Arial"/>
                <a:cs typeface="Arial"/>
              </a:rPr>
              <a:t>de  Arquitetura Corporativa Básica </a:t>
            </a:r>
            <a:r>
              <a:rPr sz="1200" spc="-5" dirty="0">
                <a:latin typeface="Arial"/>
                <a:cs typeface="Arial"/>
              </a:rPr>
              <a:t>é documento baseado na </a:t>
            </a:r>
            <a:r>
              <a:rPr sz="1200" dirty="0">
                <a:latin typeface="Arial"/>
                <a:cs typeface="Arial"/>
              </a:rPr>
              <a:t>Circular  </a:t>
            </a:r>
            <a:r>
              <a:rPr sz="1200" spc="-5" dirty="0">
                <a:latin typeface="Arial"/>
                <a:cs typeface="Arial"/>
              </a:rPr>
              <a:t>OMB A-130 e nas </a:t>
            </a:r>
            <a:r>
              <a:rPr sz="1200" dirty="0">
                <a:latin typeface="Arial"/>
                <a:cs typeface="Arial"/>
              </a:rPr>
              <a:t>Orientações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Arquitetura Corporativa </a:t>
            </a:r>
            <a:r>
              <a:rPr sz="1200" spc="-5" dirty="0">
                <a:latin typeface="Arial"/>
                <a:cs typeface="Arial"/>
              </a:rPr>
              <a:t>do  Departamento </a:t>
            </a:r>
            <a:r>
              <a:rPr sz="1200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Comércio. </a:t>
            </a:r>
            <a:r>
              <a:rPr sz="1200" dirty="0">
                <a:latin typeface="Arial"/>
                <a:cs typeface="Arial"/>
              </a:rPr>
              <a:t>O processo de arquitetura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desenvolveu  papéis </a:t>
            </a:r>
            <a:r>
              <a:rPr sz="1200" spc="-5" dirty="0">
                <a:latin typeface="Arial"/>
                <a:cs typeface="Arial"/>
              </a:rPr>
              <a:t>e responsabilidades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claros.</a:t>
            </a:r>
            <a:endParaRPr sz="1200">
              <a:latin typeface="Arial"/>
              <a:cs typeface="Arial"/>
            </a:endParaRPr>
          </a:p>
          <a:p>
            <a:pPr marL="12700" marR="103505" algn="just">
              <a:lnSpc>
                <a:spcPct val="100000"/>
              </a:lnSpc>
              <a:spcBef>
                <a:spcPts val="1035"/>
              </a:spcBef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arquitetura é bem </a:t>
            </a:r>
            <a:r>
              <a:rPr sz="1200" dirty="0">
                <a:latin typeface="Arial"/>
                <a:cs typeface="Arial"/>
              </a:rPr>
              <a:t>definida </a:t>
            </a:r>
            <a:r>
              <a:rPr sz="1200" spc="-5" dirty="0">
                <a:latin typeface="Arial"/>
                <a:cs typeface="Arial"/>
              </a:rPr>
              <a:t>e comunicada à </a:t>
            </a:r>
            <a:r>
              <a:rPr sz="1200" dirty="0">
                <a:latin typeface="Arial"/>
                <a:cs typeface="Arial"/>
              </a:rPr>
              <a:t>equipe </a:t>
            </a:r>
            <a:r>
              <a:rPr sz="1200" spc="-5" dirty="0">
                <a:latin typeface="Arial"/>
                <a:cs typeface="Arial"/>
              </a:rPr>
              <a:t>de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 </a:t>
            </a:r>
            <a:r>
              <a:rPr sz="1200" spc="-5" dirty="0">
                <a:latin typeface="Arial"/>
                <a:cs typeface="Arial"/>
              </a:rPr>
              <a:t>e </a:t>
            </a:r>
            <a:r>
              <a:rPr sz="1200" dirty="0">
                <a:latin typeface="Arial"/>
                <a:cs typeface="Arial"/>
              </a:rPr>
              <a:t>gerência  de Negócio com </a:t>
            </a:r>
            <a:r>
              <a:rPr sz="1200" spc="-5" dirty="0">
                <a:latin typeface="Arial"/>
                <a:cs typeface="Arial"/>
              </a:rPr>
              <a:t>responsabilidades </a:t>
            </a:r>
            <a:r>
              <a:rPr sz="1200" dirty="0">
                <a:latin typeface="Arial"/>
                <a:cs typeface="Arial"/>
              </a:rPr>
              <a:t>de Unidades Operacionais de TI.  O </a:t>
            </a:r>
            <a:r>
              <a:rPr sz="1200" spc="-5" dirty="0">
                <a:latin typeface="Arial"/>
                <a:cs typeface="Arial"/>
              </a:rPr>
              <a:t>processo é </a:t>
            </a:r>
            <a:r>
              <a:rPr sz="1200" spc="-10" dirty="0">
                <a:latin typeface="Arial"/>
                <a:cs typeface="Arial"/>
              </a:rPr>
              <a:t>amplamente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seguido.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622" y="4363974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622" y="5775757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5301" y="4363973"/>
            <a:ext cx="5636895" cy="1807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40640" indent="-91503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Gerenciado </a:t>
            </a:r>
            <a:r>
              <a:rPr sz="1200" dirty="0">
                <a:latin typeface="Arial"/>
                <a:cs typeface="Arial"/>
              </a:rPr>
              <a:t>O </a:t>
            </a:r>
            <a:r>
              <a:rPr sz="1200" spc="-5" dirty="0">
                <a:latin typeface="Arial"/>
                <a:cs typeface="Arial"/>
              </a:rPr>
              <a:t>processo de </a:t>
            </a: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Corporativa </a:t>
            </a:r>
            <a:r>
              <a:rPr sz="1200" dirty="0">
                <a:latin typeface="Arial"/>
                <a:cs typeface="Arial"/>
              </a:rPr>
              <a:t>faz </a:t>
            </a:r>
            <a:r>
              <a:rPr sz="1200" spc="-5" dirty="0">
                <a:latin typeface="Arial"/>
                <a:cs typeface="Arial"/>
              </a:rPr>
              <a:t>parte da </a:t>
            </a:r>
            <a:r>
              <a:rPr sz="1200" dirty="0">
                <a:latin typeface="Arial"/>
                <a:cs typeface="Arial"/>
              </a:rPr>
              <a:t>cultura, </a:t>
            </a:r>
            <a:r>
              <a:rPr sz="1200" spc="-5" dirty="0">
                <a:latin typeface="Arial"/>
                <a:cs typeface="Arial"/>
              </a:rPr>
              <a:t>com  </a:t>
            </a:r>
            <a:r>
              <a:rPr sz="1200" dirty="0">
                <a:latin typeface="Arial"/>
                <a:cs typeface="Arial"/>
              </a:rPr>
              <a:t>vínculos fortes a outros processos centrais de TI e Negócio.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Métricas  </a:t>
            </a:r>
            <a:r>
              <a:rPr sz="1200" spc="-5" dirty="0">
                <a:latin typeface="Arial"/>
                <a:cs typeface="Arial"/>
              </a:rPr>
              <a:t>de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qualidade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associadas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ao</a:t>
            </a:r>
            <a:r>
              <a:rPr sz="1200" spc="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processo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arquitetura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são</a:t>
            </a:r>
            <a:r>
              <a:rPr sz="1200" spc="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obtidas.</a:t>
            </a:r>
            <a:endParaRPr sz="1200">
              <a:latin typeface="Arial"/>
              <a:cs typeface="Arial"/>
            </a:endParaRPr>
          </a:p>
          <a:p>
            <a:pPr marL="927100" marR="5080" algn="just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Essas métricas </a:t>
            </a:r>
            <a:r>
              <a:rPr sz="1200" dirty="0">
                <a:latin typeface="Arial"/>
                <a:cs typeface="Arial"/>
              </a:rPr>
              <a:t>incluem </a:t>
            </a:r>
            <a:r>
              <a:rPr sz="1200" spc="-5" dirty="0">
                <a:latin typeface="Arial"/>
                <a:cs typeface="Arial"/>
              </a:rPr>
              <a:t>os </a:t>
            </a:r>
            <a:r>
              <a:rPr sz="1200" spc="-10" dirty="0">
                <a:latin typeface="Arial"/>
                <a:cs typeface="Arial"/>
              </a:rPr>
              <a:t>tempos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spc="0" dirty="0">
                <a:latin typeface="Arial"/>
                <a:cs typeface="Arial"/>
              </a:rPr>
              <a:t>ciclo </a:t>
            </a:r>
            <a:r>
              <a:rPr sz="1200" dirty="0">
                <a:latin typeface="Arial"/>
                <a:cs typeface="Arial"/>
              </a:rPr>
              <a:t>necessários </a:t>
            </a:r>
            <a:r>
              <a:rPr sz="1200" spc="-5" dirty="0">
                <a:latin typeface="Arial"/>
                <a:cs typeface="Arial"/>
              </a:rPr>
              <a:t>para se gerar  </a:t>
            </a:r>
            <a:r>
              <a:rPr sz="1200" dirty="0">
                <a:latin typeface="Arial"/>
                <a:cs typeface="Arial"/>
              </a:rPr>
              <a:t>revisões </a:t>
            </a:r>
            <a:r>
              <a:rPr sz="1200" spc="-5" dirty="0">
                <a:latin typeface="Arial"/>
                <a:cs typeface="Arial"/>
              </a:rPr>
              <a:t>da </a:t>
            </a: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Corporativa, </a:t>
            </a:r>
            <a:r>
              <a:rPr sz="1200" dirty="0">
                <a:latin typeface="Arial"/>
                <a:cs typeface="Arial"/>
              </a:rPr>
              <a:t>estabilidade </a:t>
            </a:r>
            <a:r>
              <a:rPr sz="1200" spc="-5" dirty="0">
                <a:latin typeface="Arial"/>
                <a:cs typeface="Arial"/>
              </a:rPr>
              <a:t>do ambiente </a:t>
            </a:r>
            <a:r>
              <a:rPr sz="1200" dirty="0">
                <a:latin typeface="Arial"/>
                <a:cs typeface="Arial"/>
              </a:rPr>
              <a:t>técnico  e </a:t>
            </a:r>
            <a:r>
              <a:rPr sz="1200" spc="-10" dirty="0">
                <a:latin typeface="Arial"/>
                <a:cs typeface="Arial"/>
              </a:rPr>
              <a:t>tempo </a:t>
            </a:r>
            <a:r>
              <a:rPr sz="1200" dirty="0">
                <a:latin typeface="Arial"/>
                <a:cs typeface="Arial"/>
              </a:rPr>
              <a:t>para se </a:t>
            </a:r>
            <a:r>
              <a:rPr sz="1200" spc="-5" dirty="0">
                <a:latin typeface="Arial"/>
                <a:cs typeface="Arial"/>
              </a:rPr>
              <a:t>implementar </a:t>
            </a:r>
            <a:r>
              <a:rPr sz="1200" spc="-15" dirty="0">
                <a:latin typeface="Arial"/>
                <a:cs typeface="Arial"/>
              </a:rPr>
              <a:t>uma </a:t>
            </a:r>
            <a:r>
              <a:rPr sz="1200" dirty="0">
                <a:latin typeface="Arial"/>
                <a:cs typeface="Arial"/>
              </a:rPr>
              <a:t>nova aplicação ou </a:t>
            </a:r>
            <a:r>
              <a:rPr sz="1200" spc="-5" dirty="0">
                <a:latin typeface="Arial"/>
                <a:cs typeface="Arial"/>
              </a:rPr>
              <a:t>sistema </a:t>
            </a:r>
            <a:r>
              <a:rPr sz="1200" dirty="0">
                <a:latin typeface="Arial"/>
                <a:cs typeface="Arial"/>
              </a:rPr>
              <a:t>ou </a:t>
            </a:r>
            <a:r>
              <a:rPr sz="1200" spc="-15" dirty="0">
                <a:latin typeface="Arial"/>
                <a:cs typeface="Arial"/>
              </a:rPr>
              <a:t>uma  </a:t>
            </a:r>
            <a:r>
              <a:rPr sz="1200" dirty="0">
                <a:latin typeface="Arial"/>
                <a:cs typeface="Arial"/>
              </a:rPr>
              <a:t>atualização.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b="1" spc="-5" dirty="0">
                <a:latin typeface="Arial"/>
                <a:cs typeface="Arial"/>
              </a:rPr>
              <a:t>Otimizando </a:t>
            </a:r>
            <a:r>
              <a:rPr sz="1200" spc="-5" dirty="0">
                <a:latin typeface="Arial"/>
                <a:cs typeface="Arial"/>
              </a:rPr>
              <a:t>Esforços </a:t>
            </a:r>
            <a:r>
              <a:rPr sz="1200" dirty="0">
                <a:latin typeface="Arial"/>
                <a:cs typeface="Arial"/>
              </a:rPr>
              <a:t>sincronizados </a:t>
            </a:r>
            <a:r>
              <a:rPr sz="1200" spc="-5" dirty="0">
                <a:latin typeface="Arial"/>
                <a:cs typeface="Arial"/>
              </a:rPr>
              <a:t>para se </a:t>
            </a:r>
            <a:r>
              <a:rPr sz="1200" dirty="0">
                <a:latin typeface="Arial"/>
                <a:cs typeface="Arial"/>
              </a:rPr>
              <a:t>utilizar </a:t>
            </a:r>
            <a:r>
              <a:rPr sz="1200" spc="-5" dirty="0">
                <a:latin typeface="Arial"/>
                <a:cs typeface="Arial"/>
              </a:rPr>
              <a:t>e melhorar continuamente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  <a:p>
            <a:pPr marL="927100" algn="just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processo de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arquitetura.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7887" y="331675"/>
            <a:ext cx="784860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Avaliações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Maturidade </a:t>
            </a:r>
            <a:r>
              <a:rPr sz="4000" i="0" spc="0" dirty="0">
                <a:latin typeface="Arial"/>
                <a:cs typeface="Arial"/>
              </a:rPr>
              <a:t>no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9187180" cy="3929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avaliações </a:t>
            </a:r>
            <a:r>
              <a:rPr sz="2400" dirty="0">
                <a:latin typeface="Arial"/>
                <a:cs typeface="Arial"/>
              </a:rPr>
              <a:t>de maturidade são referenciadas na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Preliminar, </a:t>
            </a:r>
            <a:r>
              <a:rPr sz="2400" dirty="0">
                <a:latin typeface="Arial"/>
                <a:cs typeface="Arial"/>
              </a:rPr>
              <a:t>Fase A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Fase E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469900" marR="685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abordagem </a:t>
            </a:r>
            <a:r>
              <a:rPr sz="2400" dirty="0">
                <a:latin typeface="Arial"/>
                <a:cs typeface="Arial"/>
              </a:rPr>
              <a:t>da Fase Preliminar recomenda sua </a:t>
            </a:r>
            <a:r>
              <a:rPr sz="2400" spc="-5" dirty="0">
                <a:latin typeface="Arial"/>
                <a:cs typeface="Arial"/>
              </a:rPr>
              <a:t>utilização 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parte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Modelo Organizacional para  a Arquitetura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Na Fase A, a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maturidade </a:t>
            </a:r>
            <a:r>
              <a:rPr sz="2400" spc="0" dirty="0">
                <a:latin typeface="Arial"/>
                <a:cs typeface="Arial"/>
              </a:rPr>
              <a:t>faz </a:t>
            </a:r>
            <a:r>
              <a:rPr sz="2400" spc="-5" dirty="0">
                <a:latin typeface="Arial"/>
                <a:cs typeface="Arial"/>
              </a:rPr>
              <a:t>parte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Avaliação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  Capacidade </a:t>
            </a:r>
            <a:r>
              <a:rPr sz="2400" spc="-5" dirty="0">
                <a:latin typeface="Arial"/>
                <a:cs typeface="Arial"/>
              </a:rPr>
              <a:t>utilizada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da  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linha </a:t>
            </a:r>
            <a:r>
              <a:rPr sz="2400" dirty="0">
                <a:latin typeface="Arial"/>
                <a:cs typeface="Arial"/>
              </a:rPr>
              <a:t>de base 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</a:t>
            </a:r>
            <a:endParaRPr sz="2400">
              <a:latin typeface="Arial"/>
              <a:cs typeface="Arial"/>
            </a:endParaRPr>
          </a:p>
          <a:p>
            <a:pPr marL="469900" marR="104139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Essa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da Capacidade também </a:t>
            </a:r>
            <a:r>
              <a:rPr sz="2400" spc="-5" dirty="0">
                <a:latin typeface="Arial"/>
                <a:cs typeface="Arial"/>
              </a:rPr>
              <a:t>é revisitada </a:t>
            </a:r>
            <a:r>
              <a:rPr sz="2400" dirty="0">
                <a:latin typeface="Arial"/>
                <a:cs typeface="Arial"/>
              </a:rPr>
              <a:t>na Fase E,  </a:t>
            </a:r>
            <a:r>
              <a:rPr sz="2400" spc="-5" dirty="0">
                <a:latin typeface="Arial"/>
                <a:cs typeface="Arial"/>
              </a:rPr>
              <a:t>ao se prepararem os </a:t>
            </a:r>
            <a:r>
              <a:rPr sz="2400" dirty="0">
                <a:latin typeface="Arial"/>
                <a:cs typeface="Arial"/>
              </a:rPr>
              <a:t>Planos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924935" marR="5080" indent="-320484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Avaliações de Maturidade no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  (Cont)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0"/>
            <a:ext cx="9079865" cy="266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Ao se </a:t>
            </a:r>
            <a:r>
              <a:rPr sz="2400" spc="-5" dirty="0">
                <a:latin typeface="Arial"/>
                <a:cs typeface="Arial"/>
              </a:rPr>
              <a:t>utilizar MMCs </a:t>
            </a:r>
            <a:r>
              <a:rPr sz="2400" dirty="0">
                <a:latin typeface="Arial"/>
                <a:cs typeface="Arial"/>
              </a:rPr>
              <a:t>com o </a:t>
            </a:r>
            <a:r>
              <a:rPr sz="2400" spc="-5" dirty="0">
                <a:latin typeface="Arial"/>
                <a:cs typeface="Arial"/>
              </a:rPr>
              <a:t>ADM, </a:t>
            </a:r>
            <a:r>
              <a:rPr sz="2400" dirty="0">
                <a:latin typeface="Arial"/>
                <a:cs typeface="Arial"/>
              </a:rPr>
              <a:t>recomenda-se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sejam  adaptados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discutidos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i="1" dirty="0">
                <a:latin typeface="Arial"/>
                <a:cs typeface="Arial"/>
              </a:rPr>
              <a:t>workshops </a:t>
            </a:r>
            <a:r>
              <a:rPr sz="2400" spc="-10" dirty="0">
                <a:latin typeface="Arial"/>
                <a:cs typeface="Arial"/>
              </a:rPr>
              <a:t>envolvendo </a:t>
            </a:r>
            <a:r>
              <a:rPr sz="2400" spc="-5" dirty="0">
                <a:latin typeface="Arial"/>
                <a:cs typeface="Arial"/>
              </a:rPr>
              <a:t>as principais  partes </a:t>
            </a:r>
            <a:r>
              <a:rPr sz="2400" dirty="0">
                <a:latin typeface="Arial"/>
                <a:cs typeface="Arial"/>
              </a:rPr>
              <a:t>interessadas dentro da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469900" marR="400685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spc="-5" dirty="0">
                <a:latin typeface="Arial"/>
                <a:cs typeface="Arial"/>
              </a:rPr>
              <a:t>reais de maturidade podem </a:t>
            </a:r>
            <a:r>
              <a:rPr sz="2400" dirty="0">
                <a:latin typeface="Arial"/>
                <a:cs typeface="Arial"/>
              </a:rPr>
              <a:t>fornecer uma medida  </a:t>
            </a:r>
            <a:r>
              <a:rPr sz="2400" spc="-5" dirty="0">
                <a:latin typeface="Arial"/>
                <a:cs typeface="Arial"/>
              </a:rPr>
              <a:t>estratégica da habilidade da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para a </a:t>
            </a:r>
            <a:r>
              <a:rPr sz="2400" dirty="0">
                <a:latin typeface="Arial"/>
                <a:cs typeface="Arial"/>
              </a:rPr>
              <a:t>mudança,  </a:t>
            </a:r>
            <a:r>
              <a:rPr sz="2400" spc="-5" dirty="0">
                <a:latin typeface="Arial"/>
                <a:cs typeface="Arial"/>
              </a:rPr>
              <a:t>assim </a:t>
            </a:r>
            <a:r>
              <a:rPr sz="2400" dirty="0">
                <a:latin typeface="Arial"/>
                <a:cs typeface="Arial"/>
              </a:rPr>
              <a:t>como uma série de passos sequenciais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melhorar  </a:t>
            </a:r>
            <a:r>
              <a:rPr sz="2400" spc="-5" dirty="0">
                <a:latin typeface="Arial"/>
                <a:cs typeface="Arial"/>
              </a:rPr>
              <a:t>essa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habilidade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807" y="331675"/>
            <a:ext cx="836295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Utilidades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dirty="0">
                <a:latin typeface="Arial"/>
                <a:cs typeface="Arial"/>
              </a:rPr>
              <a:t>Arquitetura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69796"/>
            <a:ext cx="8538845" cy="43154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/>
                <a:cs typeface="Arial"/>
              </a:rPr>
              <a:t>Análises de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Impacto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Facilita a </a:t>
            </a:r>
            <a:r>
              <a:rPr sz="1600" spc="-5" dirty="0">
                <a:latin typeface="Arial"/>
                <a:cs typeface="Arial"/>
              </a:rPr>
              <a:t>construção de cenários estratégicos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análises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what-if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Permite </a:t>
            </a:r>
            <a:r>
              <a:rPr sz="1600" spc="-5" dirty="0">
                <a:latin typeface="Arial"/>
                <a:cs typeface="Arial"/>
              </a:rPr>
              <a:t>descartar </a:t>
            </a:r>
            <a:r>
              <a:rPr sz="1600" dirty="0">
                <a:latin typeface="Arial"/>
                <a:cs typeface="Arial"/>
              </a:rPr>
              <a:t>rapidamente </a:t>
            </a:r>
            <a:r>
              <a:rPr sz="1600" spc="-5" dirty="0">
                <a:latin typeface="Arial"/>
                <a:cs typeface="Arial"/>
              </a:rPr>
              <a:t>opções estratégicas de </a:t>
            </a:r>
            <a:r>
              <a:rPr sz="1600" dirty="0">
                <a:latin typeface="Arial"/>
                <a:cs typeface="Arial"/>
              </a:rPr>
              <a:t>alto custo /</a:t>
            </a:r>
            <a:r>
              <a:rPr sz="1600" spc="-2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dificuldade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173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Permite </a:t>
            </a:r>
            <a:r>
              <a:rPr sz="1600" spc="-5" dirty="0">
                <a:latin typeface="Arial"/>
                <a:cs typeface="Arial"/>
              </a:rPr>
              <a:t>realizar </a:t>
            </a:r>
            <a:r>
              <a:rPr sz="1600" dirty="0">
                <a:latin typeface="Arial"/>
                <a:cs typeface="Arial"/>
              </a:rPr>
              <a:t>planejamento de </a:t>
            </a:r>
            <a:r>
              <a:rPr sz="1600" spc="-5" dirty="0">
                <a:latin typeface="Arial"/>
                <a:cs typeface="Arial"/>
              </a:rPr>
              <a:t>longo prazo </a:t>
            </a:r>
            <a:r>
              <a:rPr sz="1600" dirty="0">
                <a:latin typeface="Arial"/>
                <a:cs typeface="Arial"/>
              </a:rPr>
              <a:t>em termos de aquisição / </a:t>
            </a:r>
            <a:r>
              <a:rPr sz="1600" spc="-5" dirty="0">
                <a:latin typeface="Arial"/>
                <a:cs typeface="Arial"/>
              </a:rPr>
              <a:t>construção</a:t>
            </a:r>
            <a:r>
              <a:rPr sz="1600" spc="-1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desenvolvimento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Arial"/>
                <a:cs typeface="Arial"/>
              </a:rPr>
              <a:t>Recursos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Organizacionais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ts val="1670"/>
              </a:lnSpc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Arial"/>
                <a:cs typeface="Arial"/>
              </a:rPr>
              <a:t>Competências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Organizacionais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ts val="2270"/>
              </a:lnSpc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/>
                <a:cs typeface="Arial"/>
              </a:rPr>
              <a:t>Análises de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Risco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/>
                <a:cs typeface="Arial"/>
              </a:rPr>
              <a:t>Reuso de componentes em vários níveis de</a:t>
            </a:r>
            <a:r>
              <a:rPr sz="1900" spc="16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granularidade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Redução de </a:t>
            </a:r>
            <a:r>
              <a:rPr sz="1600" dirty="0">
                <a:latin typeface="Arial"/>
                <a:cs typeface="Arial"/>
              </a:rPr>
              <a:t>custos, </a:t>
            </a:r>
            <a:r>
              <a:rPr sz="1600" spc="-10" dirty="0">
                <a:latin typeface="Arial"/>
                <a:cs typeface="Arial"/>
              </a:rPr>
              <a:t>prazos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defeitos </a:t>
            </a:r>
            <a:r>
              <a:rPr sz="1600" dirty="0">
                <a:latin typeface="Arial"/>
                <a:cs typeface="Arial"/>
              </a:rPr>
              <a:t>/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problemas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Redução da complexidade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Eliminação de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redundâncias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Identificação de </a:t>
            </a:r>
            <a:r>
              <a:rPr sz="1600" dirty="0">
                <a:latin typeface="Arial"/>
                <a:cs typeface="Arial"/>
              </a:rPr>
              <a:t>melhores </a:t>
            </a:r>
            <a:r>
              <a:rPr sz="1600" spc="-5" dirty="0">
                <a:latin typeface="Arial"/>
                <a:cs typeface="Arial"/>
              </a:rPr>
              <a:t>práticas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internas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1914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Maior agilidade </a:t>
            </a:r>
            <a:r>
              <a:rPr sz="1600" dirty="0">
                <a:latin typeface="Arial"/>
                <a:cs typeface="Arial"/>
              </a:rPr>
              <a:t>em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mudanças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ts val="2275"/>
              </a:lnSpc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/>
                <a:cs typeface="Arial"/>
              </a:rPr>
              <a:t>Derivação de </a:t>
            </a:r>
            <a:r>
              <a:rPr sz="1900" i="1" spc="-5" dirty="0">
                <a:latin typeface="Arial"/>
                <a:cs typeface="Arial"/>
              </a:rPr>
              <a:t>Portfolio </a:t>
            </a:r>
            <a:r>
              <a:rPr sz="1900" spc="-5" dirty="0">
                <a:latin typeface="Arial"/>
                <a:cs typeface="Arial"/>
              </a:rPr>
              <a:t>de Projetos</a:t>
            </a:r>
            <a:r>
              <a:rPr sz="1900" spc="1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relevante</a:t>
            </a:r>
            <a:endParaRPr sz="1900">
              <a:latin typeface="Arial"/>
              <a:cs typeface="Arial"/>
            </a:endParaRPr>
          </a:p>
          <a:p>
            <a:pPr marL="356870" marR="5080" indent="-344170">
              <a:lnSpc>
                <a:spcPts val="1820"/>
              </a:lnSpc>
              <a:spcBef>
                <a:spcPts val="445"/>
              </a:spcBef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/>
                <a:cs typeface="Arial"/>
              </a:rPr>
              <a:t>Disponibilização de informação relevante para os processos de Governança  (Corporativa e de</a:t>
            </a:r>
            <a:r>
              <a:rPr sz="1900" spc="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TI)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883231"/>
            <a:ext cx="4632960" cy="186140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238375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40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15  Fase</a:t>
            </a:r>
            <a:r>
              <a:rPr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Visão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da</a:t>
            </a:r>
            <a:r>
              <a:rPr sz="400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551496"/>
            <a:ext cx="6238240" cy="26731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deste módulo é entender a Fase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Objetivos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Abordagem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Passos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Entradas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982" y="152463"/>
            <a:ext cx="901167" cy="1096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026" y="331675"/>
            <a:ext cx="720407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Visão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dirty="0">
                <a:latin typeface="Arial"/>
                <a:cs typeface="Arial"/>
              </a:rPr>
              <a:t>Arquitetura -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Objetivos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2" y="1329005"/>
            <a:ext cx="8803005" cy="2731733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69900" marR="563880" indent="-457200">
              <a:lnSpc>
                <a:spcPct val="90100"/>
              </a:lnSpc>
              <a:spcBef>
                <a:spcPts val="38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visão </a:t>
            </a:r>
            <a:r>
              <a:rPr sz="2400" dirty="0">
                <a:latin typeface="Arial"/>
                <a:cs typeface="Arial"/>
              </a:rPr>
              <a:t>aspiracional de alto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das  capacidades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valor </a:t>
            </a:r>
            <a:r>
              <a:rPr sz="2400" spc="-5" dirty="0">
                <a:latin typeface="Arial"/>
                <a:cs typeface="Arial"/>
              </a:rPr>
              <a:t>de negócio a </a:t>
            </a:r>
            <a:r>
              <a:rPr sz="2400" dirty="0">
                <a:latin typeface="Arial"/>
                <a:cs typeface="Arial"/>
              </a:rPr>
              <a:t>serem </a:t>
            </a:r>
            <a:r>
              <a:rPr sz="2400" spc="-5" dirty="0">
                <a:latin typeface="Arial"/>
                <a:cs typeface="Arial"/>
              </a:rPr>
              <a:t>entregues </a:t>
            </a:r>
            <a:r>
              <a:rPr sz="2400" dirty="0">
                <a:latin typeface="Arial"/>
                <a:cs typeface="Arial"/>
              </a:rPr>
              <a:t>como  resultado </a:t>
            </a:r>
            <a:r>
              <a:rPr sz="2400" spc="-5" dirty="0">
                <a:latin typeface="Arial"/>
                <a:cs typeface="Arial"/>
              </a:rPr>
              <a:t>da arquitetura corporativa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proposta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90100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Obter </a:t>
            </a:r>
            <a:r>
              <a:rPr sz="2400" spc="-5" dirty="0">
                <a:latin typeface="Arial"/>
                <a:cs typeface="Arial"/>
              </a:rPr>
              <a:t>aprovação 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Declaração </a:t>
            </a:r>
            <a:r>
              <a:rPr sz="2400" dirty="0">
                <a:latin typeface="Arial"/>
                <a:cs typeface="Arial"/>
              </a:rPr>
              <a:t>de Trabalho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Arquitetura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spc="0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um programa de trabalhos para  </a:t>
            </a:r>
            <a:r>
              <a:rPr sz="2400" spc="-5" dirty="0">
                <a:latin typeface="Arial"/>
                <a:cs typeface="Arial"/>
              </a:rPr>
              <a:t>desenvolver e </a:t>
            </a:r>
            <a:r>
              <a:rPr sz="2400" dirty="0">
                <a:latin typeface="Arial"/>
                <a:cs typeface="Arial"/>
              </a:rPr>
              <a:t>implementar </a:t>
            </a:r>
            <a:r>
              <a:rPr sz="2400" spc="-5" dirty="0">
                <a:latin typeface="Arial"/>
                <a:cs typeface="Arial"/>
              </a:rPr>
              <a:t>a arquitetura descrita na Visão </a:t>
            </a:r>
            <a:r>
              <a:rPr sz="2400" dirty="0">
                <a:latin typeface="Arial"/>
                <a:cs typeface="Arial"/>
              </a:rPr>
              <a:t>de  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2353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60510" cy="4103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Fase A </a:t>
            </a:r>
            <a:r>
              <a:rPr sz="2400" spc="0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está dentro e 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está fora do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esforço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 arquitetura, e as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restrições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restrições </a:t>
            </a:r>
            <a:r>
              <a:rPr sz="2400" dirty="0">
                <a:latin typeface="Arial"/>
                <a:cs typeface="Arial"/>
              </a:rPr>
              <a:t>são informadas por </a:t>
            </a:r>
            <a:r>
              <a:rPr sz="2400" spc="-5" dirty="0">
                <a:latin typeface="Arial"/>
                <a:cs typeface="Arial"/>
              </a:rPr>
              <a:t>princípios, objetivos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direcionadores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estratégicos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Cria o </a:t>
            </a:r>
            <a:r>
              <a:rPr sz="2400" dirty="0">
                <a:latin typeface="Arial"/>
                <a:cs typeface="Arial"/>
              </a:rPr>
              <a:t>Documento </a:t>
            </a:r>
            <a:r>
              <a:rPr sz="2400" spc="-5" dirty="0">
                <a:latin typeface="Arial"/>
                <a:cs typeface="Arial"/>
              </a:rPr>
              <a:t>de Visão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Esclarecendo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acordando </a:t>
            </a:r>
            <a:r>
              <a:rPr sz="2000" spc="-5" dirty="0">
                <a:latin typeface="Arial"/>
                <a:cs typeface="Arial"/>
              </a:rPr>
              <a:t>o propósito da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Demonstrando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ela </a:t>
            </a:r>
            <a:r>
              <a:rPr sz="2000" spc="-5" dirty="0">
                <a:latin typeface="Arial"/>
                <a:cs typeface="Arial"/>
              </a:rPr>
              <a:t>será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alcançada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 primeira </a:t>
            </a:r>
            <a:r>
              <a:rPr sz="2000" spc="-10" dirty="0">
                <a:latin typeface="Arial"/>
                <a:cs typeface="Arial"/>
              </a:rPr>
              <a:t>descrição de alto nível das arquiteturas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Linha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Base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Alvo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técnica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Cenários </a:t>
            </a:r>
            <a:r>
              <a:rPr sz="2000" spc="-5" dirty="0">
                <a:latin typeface="Arial"/>
                <a:cs typeface="Arial"/>
              </a:rPr>
              <a:t>de Negócio </a:t>
            </a:r>
            <a:r>
              <a:rPr sz="2000" spc="-10" dirty="0">
                <a:latin typeface="Arial"/>
                <a:cs typeface="Arial"/>
              </a:rPr>
              <a:t>pode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usada para desenvolver</a:t>
            </a:r>
            <a:r>
              <a:rPr sz="2000" spc="2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331675"/>
            <a:ext cx="395224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A: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10"/>
            <a:ext cx="4116070" cy="33371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 (ver </a:t>
            </a:r>
            <a:r>
              <a:rPr sz="2000" spc="-5" dirty="0">
                <a:latin typeface="Arial"/>
                <a:cs typeface="Arial"/>
              </a:rPr>
              <a:t>próximo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slide)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negócios, </a:t>
            </a:r>
            <a:r>
              <a:rPr sz="2000" dirty="0">
                <a:latin typeface="Arial"/>
                <a:cs typeface="Arial"/>
              </a:rPr>
              <a:t>metas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direcionadores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 para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 Adaptado, incluindo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Princípios 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Arquitetura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populado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6" y="1197038"/>
            <a:ext cx="3977894" cy="4884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071" y="331675"/>
            <a:ext cx="91789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Requisição para Trabalho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327582"/>
            <a:ext cx="4191000" cy="4541628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30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Patrocinadores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  <a:p>
            <a:pPr marL="356870" marR="964565" indent="-344170">
              <a:lnSpc>
                <a:spcPts val="2160"/>
              </a:lnSpc>
              <a:spcBef>
                <a:spcPts val="1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missão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17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Objetivos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mudanças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Planos estratégicos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20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Limites 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tempo</a:t>
            </a:r>
            <a:endParaRPr sz="2000">
              <a:latin typeface="Arial"/>
              <a:cs typeface="Arial"/>
            </a:endParaRPr>
          </a:p>
          <a:p>
            <a:pPr marL="356870" marR="470534" indent="-344170">
              <a:lnSpc>
                <a:spcPts val="2160"/>
              </a:lnSpc>
              <a:spcBef>
                <a:spcPts val="1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As </a:t>
            </a:r>
            <a:r>
              <a:rPr sz="2000" spc="-5" dirty="0">
                <a:latin typeface="Arial"/>
                <a:cs typeface="Arial"/>
              </a:rPr>
              <a:t>mudanças no ambiente de  </a:t>
            </a:r>
            <a:r>
              <a:rPr sz="2000" spc="-10" dirty="0">
                <a:latin typeface="Arial"/>
                <a:cs typeface="Arial"/>
              </a:rPr>
              <a:t>negócios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17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Restrições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organizacionais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spcBef>
                <a:spcPts val="120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dirty="0">
                <a:latin typeface="Arial"/>
                <a:cs typeface="Arial"/>
              </a:rPr>
              <a:t>Informações </a:t>
            </a:r>
            <a:r>
              <a:rPr sz="2000" spc="-5" dirty="0">
                <a:latin typeface="Arial"/>
                <a:cs typeface="Arial"/>
              </a:rPr>
              <a:t>sobre 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orçamento,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5" dirty="0">
                <a:latin typeface="Arial"/>
                <a:cs typeface="Arial"/>
              </a:rPr>
              <a:t>limitações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financeiras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450977"/>
            <a:ext cx="4202430" cy="3777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ts val="216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Restrições </a:t>
            </a:r>
            <a:r>
              <a:rPr sz="2000" spc="-5" dirty="0">
                <a:latin typeface="Arial"/>
                <a:cs typeface="Arial"/>
              </a:rPr>
              <a:t>externas, </a:t>
            </a:r>
            <a:r>
              <a:rPr sz="2000" spc="-10" dirty="0">
                <a:latin typeface="Arial"/>
                <a:cs typeface="Arial"/>
              </a:rPr>
              <a:t>restrições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160"/>
              </a:lnSpc>
              <a:spcBef>
                <a:spcPts val="14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Descrição </a:t>
            </a:r>
            <a:r>
              <a:rPr sz="2000" spc="-5" dirty="0">
                <a:latin typeface="Arial"/>
                <a:cs typeface="Arial"/>
              </a:rPr>
              <a:t>do sistema </a:t>
            </a:r>
            <a:r>
              <a:rPr sz="2000" spc="-10" dirty="0">
                <a:latin typeface="Arial"/>
                <a:cs typeface="Arial"/>
              </a:rPr>
              <a:t>atual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marR="101600" indent="-344170">
              <a:lnSpc>
                <a:spcPts val="1920"/>
              </a:lnSpc>
              <a:spcBef>
                <a:spcPts val="19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Descrição atual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do  sistema de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TI</a:t>
            </a:r>
            <a:endParaRPr sz="2000">
              <a:latin typeface="Arial"/>
              <a:cs typeface="Arial"/>
            </a:endParaRPr>
          </a:p>
          <a:p>
            <a:pPr marL="356870" marR="552450" indent="-344170">
              <a:lnSpc>
                <a:spcPts val="1920"/>
              </a:lnSpc>
              <a:spcBef>
                <a:spcPts val="19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Descrição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desenvolvimento</a:t>
            </a:r>
            <a:endParaRPr sz="2000">
              <a:latin typeface="Arial"/>
              <a:cs typeface="Arial"/>
            </a:endParaRPr>
          </a:p>
          <a:p>
            <a:pPr marL="356870" marR="135255" indent="-344170">
              <a:lnSpc>
                <a:spcPct val="80000"/>
              </a:lnSpc>
              <a:spcBef>
                <a:spcPts val="194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Descrição </a:t>
            </a:r>
            <a:r>
              <a:rPr sz="2000" spc="-5" dirty="0">
                <a:latin typeface="Arial"/>
                <a:cs typeface="Arial"/>
              </a:rPr>
              <a:t>de recursos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desenvolvimento  </a:t>
            </a:r>
            <a:r>
              <a:rPr sz="2000" spc="-5" dirty="0">
                <a:latin typeface="Arial"/>
                <a:cs typeface="Arial"/>
              </a:rPr>
              <a:t>tem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disponíveis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7186" y="286673"/>
            <a:ext cx="196621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5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/>
          <p:nvPr/>
        </p:nvSpPr>
        <p:spPr>
          <a:xfrm>
            <a:off x="4292600" y="1385887"/>
            <a:ext cx="5447030" cy="533400"/>
          </a:xfrm>
          <a:custGeom>
            <a:avLst/>
            <a:gdLst/>
            <a:ahLst/>
            <a:cxnLst/>
            <a:rect l="l" t="t" r="r" b="b"/>
            <a:pathLst>
              <a:path w="5447030" h="533400">
                <a:moveTo>
                  <a:pt x="0" y="533400"/>
                </a:moveTo>
                <a:lnTo>
                  <a:pt x="5446522" y="533400"/>
                </a:lnTo>
                <a:lnTo>
                  <a:pt x="54465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900" y="1379221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9122" y="1372869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3550" y="1372869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43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51821" y="137960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8950" y="1917223"/>
            <a:ext cx="5434330" cy="0"/>
          </a:xfrm>
          <a:custGeom>
            <a:avLst/>
            <a:gdLst/>
            <a:ahLst/>
            <a:cxnLst/>
            <a:rect l="l" t="t" r="r" b="b"/>
            <a:pathLst>
              <a:path w="5434330">
                <a:moveTo>
                  <a:pt x="0" y="0"/>
                </a:moveTo>
                <a:lnTo>
                  <a:pt x="54338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05300" y="1404619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8950" y="1391919"/>
            <a:ext cx="5434330" cy="12700"/>
          </a:xfrm>
          <a:custGeom>
            <a:avLst/>
            <a:gdLst/>
            <a:ahLst/>
            <a:cxnLst/>
            <a:rect l="l" t="t" r="r" b="b"/>
            <a:pathLst>
              <a:path w="5434330" h="12700">
                <a:moveTo>
                  <a:pt x="0" y="12700"/>
                </a:moveTo>
                <a:lnTo>
                  <a:pt x="5433822" y="12700"/>
                </a:lnTo>
                <a:lnTo>
                  <a:pt x="54338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26421" y="140500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7300" y="1919287"/>
            <a:ext cx="5942330" cy="533400"/>
          </a:xfrm>
          <a:custGeom>
            <a:avLst/>
            <a:gdLst/>
            <a:ahLst/>
            <a:cxnLst/>
            <a:rect l="l" t="t" r="r" b="b"/>
            <a:pathLst>
              <a:path w="5942330" h="533400">
                <a:moveTo>
                  <a:pt x="0" y="533400"/>
                </a:moveTo>
                <a:lnTo>
                  <a:pt x="5941822" y="533400"/>
                </a:lnTo>
                <a:lnTo>
                  <a:pt x="59418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4600" y="19126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78250" y="1906270"/>
            <a:ext cx="5980430" cy="0"/>
          </a:xfrm>
          <a:custGeom>
            <a:avLst/>
            <a:gdLst/>
            <a:ahLst/>
            <a:cxnLst/>
            <a:rect l="l" t="t" r="r" b="b"/>
            <a:pathLst>
              <a:path w="5980430">
                <a:moveTo>
                  <a:pt x="0" y="0"/>
                </a:moveTo>
                <a:lnTo>
                  <a:pt x="59799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1821" y="19130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03650" y="2450623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>
                <a:moveTo>
                  <a:pt x="0" y="0"/>
                </a:moveTo>
                <a:lnTo>
                  <a:pt x="59291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0000" y="19380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03650" y="1925320"/>
            <a:ext cx="5929630" cy="12700"/>
          </a:xfrm>
          <a:custGeom>
            <a:avLst/>
            <a:gdLst/>
            <a:ahLst/>
            <a:cxnLst/>
            <a:rect l="l" t="t" r="r" b="b"/>
            <a:pathLst>
              <a:path w="5929630" h="12700">
                <a:moveTo>
                  <a:pt x="0" y="12700"/>
                </a:moveTo>
                <a:lnTo>
                  <a:pt x="5929122" y="12700"/>
                </a:lnTo>
                <a:lnTo>
                  <a:pt x="59291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26421" y="19384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02000" y="2452687"/>
            <a:ext cx="6437630" cy="533400"/>
          </a:xfrm>
          <a:custGeom>
            <a:avLst/>
            <a:gdLst/>
            <a:ahLst/>
            <a:cxnLst/>
            <a:rect l="l" t="t" r="r" b="b"/>
            <a:pathLst>
              <a:path w="6437630" h="533400">
                <a:moveTo>
                  <a:pt x="0" y="533400"/>
                </a:moveTo>
                <a:lnTo>
                  <a:pt x="6437122" y="533400"/>
                </a:lnTo>
                <a:lnTo>
                  <a:pt x="64371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89300" y="24460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82950" y="2439670"/>
            <a:ext cx="6475730" cy="0"/>
          </a:xfrm>
          <a:custGeom>
            <a:avLst/>
            <a:gdLst/>
            <a:ahLst/>
            <a:cxnLst/>
            <a:rect l="l" t="t" r="r" b="b"/>
            <a:pathLst>
              <a:path w="6475730">
                <a:moveTo>
                  <a:pt x="0" y="0"/>
                </a:moveTo>
                <a:lnTo>
                  <a:pt x="64752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51821" y="24464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08350" y="2984023"/>
            <a:ext cx="6424930" cy="0"/>
          </a:xfrm>
          <a:custGeom>
            <a:avLst/>
            <a:gdLst/>
            <a:ahLst/>
            <a:cxnLst/>
            <a:rect l="l" t="t" r="r" b="b"/>
            <a:pathLst>
              <a:path w="6424930">
                <a:moveTo>
                  <a:pt x="0" y="0"/>
                </a:moveTo>
                <a:lnTo>
                  <a:pt x="64244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4700" y="24714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08350" y="2458720"/>
            <a:ext cx="6424930" cy="12700"/>
          </a:xfrm>
          <a:custGeom>
            <a:avLst/>
            <a:gdLst/>
            <a:ahLst/>
            <a:cxnLst/>
            <a:rect l="l" t="t" r="r" b="b"/>
            <a:pathLst>
              <a:path w="6424930" h="12700">
                <a:moveTo>
                  <a:pt x="0" y="12700"/>
                </a:moveTo>
                <a:lnTo>
                  <a:pt x="6424422" y="12700"/>
                </a:lnTo>
                <a:lnTo>
                  <a:pt x="64244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26421" y="24718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6700" y="2986087"/>
            <a:ext cx="6932930" cy="533400"/>
          </a:xfrm>
          <a:custGeom>
            <a:avLst/>
            <a:gdLst/>
            <a:ahLst/>
            <a:cxnLst/>
            <a:rect l="l" t="t" r="r" b="b"/>
            <a:pathLst>
              <a:path w="6932930" h="533400">
                <a:moveTo>
                  <a:pt x="0" y="533400"/>
                </a:moveTo>
                <a:lnTo>
                  <a:pt x="6932422" y="533400"/>
                </a:lnTo>
                <a:lnTo>
                  <a:pt x="69324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94000" y="29794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7650" y="2973070"/>
            <a:ext cx="6971030" cy="0"/>
          </a:xfrm>
          <a:custGeom>
            <a:avLst/>
            <a:gdLst/>
            <a:ahLst/>
            <a:cxnLst/>
            <a:rect l="l" t="t" r="r" b="b"/>
            <a:pathLst>
              <a:path w="6971030">
                <a:moveTo>
                  <a:pt x="0" y="0"/>
                </a:moveTo>
                <a:lnTo>
                  <a:pt x="69705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51821" y="29798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13050" y="3517423"/>
            <a:ext cx="6920230" cy="0"/>
          </a:xfrm>
          <a:custGeom>
            <a:avLst/>
            <a:gdLst/>
            <a:ahLst/>
            <a:cxnLst/>
            <a:rect l="l" t="t" r="r" b="b"/>
            <a:pathLst>
              <a:path w="6920230">
                <a:moveTo>
                  <a:pt x="0" y="0"/>
                </a:moveTo>
                <a:lnTo>
                  <a:pt x="69197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19400" y="30048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3050" y="2992120"/>
            <a:ext cx="6920230" cy="12700"/>
          </a:xfrm>
          <a:custGeom>
            <a:avLst/>
            <a:gdLst/>
            <a:ahLst/>
            <a:cxnLst/>
            <a:rect l="l" t="t" r="r" b="b"/>
            <a:pathLst>
              <a:path w="6920230" h="12700">
                <a:moveTo>
                  <a:pt x="0" y="12700"/>
                </a:moveTo>
                <a:lnTo>
                  <a:pt x="6919722" y="12700"/>
                </a:lnTo>
                <a:lnTo>
                  <a:pt x="69197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26421" y="30052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11400" y="3519487"/>
            <a:ext cx="7428230" cy="533400"/>
          </a:xfrm>
          <a:custGeom>
            <a:avLst/>
            <a:gdLst/>
            <a:ahLst/>
            <a:cxnLst/>
            <a:rect l="l" t="t" r="r" b="b"/>
            <a:pathLst>
              <a:path w="7428230" h="533400">
                <a:moveTo>
                  <a:pt x="0" y="533400"/>
                </a:moveTo>
                <a:lnTo>
                  <a:pt x="7427722" y="533400"/>
                </a:lnTo>
                <a:lnTo>
                  <a:pt x="74277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98700" y="35128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92350" y="3506470"/>
            <a:ext cx="7466330" cy="0"/>
          </a:xfrm>
          <a:custGeom>
            <a:avLst/>
            <a:gdLst/>
            <a:ahLst/>
            <a:cxnLst/>
            <a:rect l="l" t="t" r="r" b="b"/>
            <a:pathLst>
              <a:path w="7466330">
                <a:moveTo>
                  <a:pt x="0" y="0"/>
                </a:moveTo>
                <a:lnTo>
                  <a:pt x="74658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51821" y="3513201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17750" y="4050823"/>
            <a:ext cx="7415530" cy="0"/>
          </a:xfrm>
          <a:custGeom>
            <a:avLst/>
            <a:gdLst/>
            <a:ahLst/>
            <a:cxnLst/>
            <a:rect l="l" t="t" r="r" b="b"/>
            <a:pathLst>
              <a:path w="7415530">
                <a:moveTo>
                  <a:pt x="0" y="0"/>
                </a:moveTo>
                <a:lnTo>
                  <a:pt x="74150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24100" y="35382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7750" y="3525520"/>
            <a:ext cx="7415530" cy="12700"/>
          </a:xfrm>
          <a:custGeom>
            <a:avLst/>
            <a:gdLst/>
            <a:ahLst/>
            <a:cxnLst/>
            <a:rect l="l" t="t" r="r" b="b"/>
            <a:pathLst>
              <a:path w="7415530" h="12700">
                <a:moveTo>
                  <a:pt x="0" y="12700"/>
                </a:moveTo>
                <a:lnTo>
                  <a:pt x="7415022" y="12700"/>
                </a:lnTo>
                <a:lnTo>
                  <a:pt x="74150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26421" y="353847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6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6100" y="4052887"/>
            <a:ext cx="7923530" cy="533400"/>
          </a:xfrm>
          <a:custGeom>
            <a:avLst/>
            <a:gdLst/>
            <a:ahLst/>
            <a:cxnLst/>
            <a:rect l="l" t="t" r="r" b="b"/>
            <a:pathLst>
              <a:path w="7923530" h="533400">
                <a:moveTo>
                  <a:pt x="0" y="533400"/>
                </a:moveTo>
                <a:lnTo>
                  <a:pt x="7923022" y="533400"/>
                </a:lnTo>
                <a:lnTo>
                  <a:pt x="79230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37471" y="461390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3400" y="40462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7050" y="4039870"/>
            <a:ext cx="7961630" cy="0"/>
          </a:xfrm>
          <a:custGeom>
            <a:avLst/>
            <a:gdLst/>
            <a:ahLst/>
            <a:cxnLst/>
            <a:rect l="l" t="t" r="r" b="b"/>
            <a:pathLst>
              <a:path w="7961630">
                <a:moveTo>
                  <a:pt x="0" y="0"/>
                </a:moveTo>
                <a:lnTo>
                  <a:pt x="79611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51821" y="40466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22450" y="4584223"/>
            <a:ext cx="7910830" cy="0"/>
          </a:xfrm>
          <a:custGeom>
            <a:avLst/>
            <a:gdLst/>
            <a:ahLst/>
            <a:cxnLst/>
            <a:rect l="l" t="t" r="r" b="b"/>
            <a:pathLst>
              <a:path w="7910830">
                <a:moveTo>
                  <a:pt x="0" y="0"/>
                </a:moveTo>
                <a:lnTo>
                  <a:pt x="79103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28800" y="40716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2450" y="4058920"/>
            <a:ext cx="7910830" cy="12700"/>
          </a:xfrm>
          <a:custGeom>
            <a:avLst/>
            <a:gdLst/>
            <a:ahLst/>
            <a:cxnLst/>
            <a:rect l="l" t="t" r="r" b="b"/>
            <a:pathLst>
              <a:path w="7910830" h="12700">
                <a:moveTo>
                  <a:pt x="0" y="12699"/>
                </a:moveTo>
                <a:lnTo>
                  <a:pt x="7910322" y="12699"/>
                </a:lnTo>
                <a:lnTo>
                  <a:pt x="791032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26421" y="4071875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6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0802" y="4586287"/>
            <a:ext cx="8416925" cy="533400"/>
          </a:xfrm>
          <a:custGeom>
            <a:avLst/>
            <a:gdLst/>
            <a:ahLst/>
            <a:cxnLst/>
            <a:rect l="l" t="t" r="r" b="b"/>
            <a:pathLst>
              <a:path w="8416925" h="533400">
                <a:moveTo>
                  <a:pt x="0" y="533400"/>
                </a:moveTo>
                <a:lnTo>
                  <a:pt x="8416671" y="533400"/>
                </a:lnTo>
                <a:lnTo>
                  <a:pt x="8416671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8100" y="45796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01750" y="4573270"/>
            <a:ext cx="8455025" cy="0"/>
          </a:xfrm>
          <a:custGeom>
            <a:avLst/>
            <a:gdLst/>
            <a:ahLst/>
            <a:cxnLst/>
            <a:rect l="l" t="t" r="r" b="b"/>
            <a:pathLst>
              <a:path w="8455025">
                <a:moveTo>
                  <a:pt x="0" y="0"/>
                </a:moveTo>
                <a:lnTo>
                  <a:pt x="84547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750170" y="45800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27150" y="5117623"/>
            <a:ext cx="8404225" cy="0"/>
          </a:xfrm>
          <a:custGeom>
            <a:avLst/>
            <a:gdLst/>
            <a:ahLst/>
            <a:cxnLst/>
            <a:rect l="l" t="t" r="r" b="b"/>
            <a:pathLst>
              <a:path w="8404225">
                <a:moveTo>
                  <a:pt x="0" y="0"/>
                </a:moveTo>
                <a:lnTo>
                  <a:pt x="8403971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3500" y="46050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7150" y="4592320"/>
            <a:ext cx="8404225" cy="12700"/>
          </a:xfrm>
          <a:custGeom>
            <a:avLst/>
            <a:gdLst/>
            <a:ahLst/>
            <a:cxnLst/>
            <a:rect l="l" t="t" r="r" b="b"/>
            <a:pathLst>
              <a:path w="8404225" h="12700">
                <a:moveTo>
                  <a:pt x="0" y="12699"/>
                </a:moveTo>
                <a:lnTo>
                  <a:pt x="8403971" y="12699"/>
                </a:lnTo>
                <a:lnTo>
                  <a:pt x="84039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24770" y="46054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5501" y="5119687"/>
            <a:ext cx="8912225" cy="533400"/>
          </a:xfrm>
          <a:custGeom>
            <a:avLst/>
            <a:gdLst/>
            <a:ahLst/>
            <a:cxnLst/>
            <a:rect l="l" t="t" r="r" b="b"/>
            <a:pathLst>
              <a:path w="8912225" h="533400">
                <a:moveTo>
                  <a:pt x="0" y="533400"/>
                </a:moveTo>
                <a:lnTo>
                  <a:pt x="8911971" y="533400"/>
                </a:lnTo>
                <a:lnTo>
                  <a:pt x="8911971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2800" y="51130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6450" y="5106670"/>
            <a:ext cx="8950325" cy="0"/>
          </a:xfrm>
          <a:custGeom>
            <a:avLst/>
            <a:gdLst/>
            <a:ahLst/>
            <a:cxnLst/>
            <a:rect l="l" t="t" r="r" b="b"/>
            <a:pathLst>
              <a:path w="8950325">
                <a:moveTo>
                  <a:pt x="0" y="0"/>
                </a:moveTo>
                <a:lnTo>
                  <a:pt x="89500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50170" y="51134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1850" y="5651023"/>
            <a:ext cx="8899525" cy="0"/>
          </a:xfrm>
          <a:custGeom>
            <a:avLst/>
            <a:gdLst/>
            <a:ahLst/>
            <a:cxnLst/>
            <a:rect l="l" t="t" r="r" b="b"/>
            <a:pathLst>
              <a:path w="8899525">
                <a:moveTo>
                  <a:pt x="0" y="0"/>
                </a:moveTo>
                <a:lnTo>
                  <a:pt x="8899271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8200" y="51384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1850" y="5125720"/>
            <a:ext cx="8899525" cy="12700"/>
          </a:xfrm>
          <a:custGeom>
            <a:avLst/>
            <a:gdLst/>
            <a:ahLst/>
            <a:cxnLst/>
            <a:rect l="l" t="t" r="r" b="b"/>
            <a:pathLst>
              <a:path w="8899525" h="12700">
                <a:moveTo>
                  <a:pt x="0" y="12699"/>
                </a:moveTo>
                <a:lnTo>
                  <a:pt x="8899271" y="12699"/>
                </a:lnTo>
                <a:lnTo>
                  <a:pt x="88992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24770" y="51388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0202" y="5653089"/>
            <a:ext cx="9407525" cy="548005"/>
          </a:xfrm>
          <a:custGeom>
            <a:avLst/>
            <a:gdLst/>
            <a:ahLst/>
            <a:cxnLst/>
            <a:rect l="l" t="t" r="r" b="b"/>
            <a:pathLst>
              <a:path w="9407525" h="548004">
                <a:moveTo>
                  <a:pt x="0" y="547687"/>
                </a:moveTo>
                <a:lnTo>
                  <a:pt x="9407271" y="547687"/>
                </a:lnTo>
                <a:lnTo>
                  <a:pt x="9407271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50" y="6214109"/>
            <a:ext cx="9445625" cy="0"/>
          </a:xfrm>
          <a:custGeom>
            <a:avLst/>
            <a:gdLst/>
            <a:ahLst/>
            <a:cxnLst/>
            <a:rect l="l" t="t" r="r" b="b"/>
            <a:pathLst>
              <a:path w="9445625">
                <a:moveTo>
                  <a:pt x="0" y="0"/>
                </a:moveTo>
                <a:lnTo>
                  <a:pt x="94453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7500" y="5646420"/>
            <a:ext cx="0" cy="561340"/>
          </a:xfrm>
          <a:custGeom>
            <a:avLst/>
            <a:gdLst/>
            <a:ahLst/>
            <a:cxnLst/>
            <a:rect l="l" t="t" r="r" b="b"/>
            <a:pathLst>
              <a:path h="561339">
                <a:moveTo>
                  <a:pt x="0" y="0"/>
                </a:moveTo>
                <a:lnTo>
                  <a:pt x="0" y="5613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1150" y="5640070"/>
            <a:ext cx="9445625" cy="0"/>
          </a:xfrm>
          <a:custGeom>
            <a:avLst/>
            <a:gdLst/>
            <a:ahLst/>
            <a:cxnLst/>
            <a:rect l="l" t="t" r="r" b="b"/>
            <a:pathLst>
              <a:path w="9445625">
                <a:moveTo>
                  <a:pt x="0" y="0"/>
                </a:moveTo>
                <a:lnTo>
                  <a:pt x="94453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50170" y="5646739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6550" y="6182359"/>
            <a:ext cx="9394825" cy="12700"/>
          </a:xfrm>
          <a:custGeom>
            <a:avLst/>
            <a:gdLst/>
            <a:ahLst/>
            <a:cxnLst/>
            <a:rect l="l" t="t" r="r" b="b"/>
            <a:pathLst>
              <a:path w="9394825" h="12700">
                <a:moveTo>
                  <a:pt x="0" y="12699"/>
                </a:moveTo>
                <a:lnTo>
                  <a:pt x="9394571" y="12699"/>
                </a:lnTo>
                <a:lnTo>
                  <a:pt x="93945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2900" y="56718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6550" y="5659120"/>
            <a:ext cx="9394825" cy="12700"/>
          </a:xfrm>
          <a:custGeom>
            <a:avLst/>
            <a:gdLst/>
            <a:ahLst/>
            <a:cxnLst/>
            <a:rect l="l" t="t" r="r" b="b"/>
            <a:pathLst>
              <a:path w="9394825" h="12700">
                <a:moveTo>
                  <a:pt x="0" y="12699"/>
                </a:moveTo>
                <a:lnTo>
                  <a:pt x="9394571" y="12699"/>
                </a:lnTo>
                <a:lnTo>
                  <a:pt x="93945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724770" y="5672139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87900" y="838265"/>
            <a:ext cx="4951730" cy="548005"/>
          </a:xfrm>
          <a:custGeom>
            <a:avLst/>
            <a:gdLst/>
            <a:ahLst/>
            <a:cxnLst/>
            <a:rect l="l" t="t" r="r" b="b"/>
            <a:pathLst>
              <a:path w="4951730" h="548005">
                <a:moveTo>
                  <a:pt x="0" y="547687"/>
                </a:moveTo>
                <a:lnTo>
                  <a:pt x="4951222" y="547687"/>
                </a:lnTo>
                <a:lnTo>
                  <a:pt x="495122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68850" y="1398269"/>
            <a:ext cx="4989830" cy="0"/>
          </a:xfrm>
          <a:custGeom>
            <a:avLst/>
            <a:gdLst/>
            <a:ahLst/>
            <a:cxnLst/>
            <a:rect l="l" t="t" r="r" b="b"/>
            <a:pathLst>
              <a:path w="4989830">
                <a:moveTo>
                  <a:pt x="0" y="0"/>
                </a:moveTo>
                <a:lnTo>
                  <a:pt x="49893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5200" y="8318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68851" y="825500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30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751821" y="831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94250" y="1366519"/>
            <a:ext cx="4939030" cy="12700"/>
          </a:xfrm>
          <a:custGeom>
            <a:avLst/>
            <a:gdLst/>
            <a:ahLst/>
            <a:cxnLst/>
            <a:rect l="l" t="t" r="r" b="b"/>
            <a:pathLst>
              <a:path w="4939030" h="12700">
                <a:moveTo>
                  <a:pt x="0" y="12700"/>
                </a:moveTo>
                <a:lnTo>
                  <a:pt x="4938522" y="12700"/>
                </a:lnTo>
                <a:lnTo>
                  <a:pt x="49385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00600" y="857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94250" y="844550"/>
            <a:ext cx="4939030" cy="12700"/>
          </a:xfrm>
          <a:custGeom>
            <a:avLst/>
            <a:gdLst/>
            <a:ahLst/>
            <a:cxnLst/>
            <a:rect l="l" t="t" r="r" b="b"/>
            <a:pathLst>
              <a:path w="4939030" h="12700">
                <a:moveTo>
                  <a:pt x="0" y="12700"/>
                </a:moveTo>
                <a:lnTo>
                  <a:pt x="4938522" y="12700"/>
                </a:lnTo>
                <a:lnTo>
                  <a:pt x="49385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726421" y="857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409142" y="883413"/>
            <a:ext cx="8888731" cy="52758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5840" marR="6985" indent="-344805">
              <a:lnSpc>
                <a:spcPct val="100000"/>
              </a:lnSpc>
              <a:spcBef>
                <a:spcPts val="90"/>
              </a:spcBef>
            </a:pPr>
            <a:r>
              <a:rPr sz="1400" b="1" i="1" spc="-15" dirty="0">
                <a:latin typeface="Arial"/>
                <a:cs typeface="Arial"/>
              </a:rPr>
              <a:t>10. Identificar os </a:t>
            </a:r>
            <a:r>
              <a:rPr sz="1400" b="1" i="1" spc="-10" dirty="0">
                <a:latin typeface="Arial"/>
                <a:cs typeface="Arial"/>
              </a:rPr>
              <a:t>riscos </a:t>
            </a:r>
            <a:r>
              <a:rPr sz="1400" b="1" i="1" spc="-5" dirty="0">
                <a:latin typeface="Arial"/>
                <a:cs typeface="Arial"/>
              </a:rPr>
              <a:t>e </a:t>
            </a:r>
            <a:r>
              <a:rPr sz="1400" b="1" i="1" spc="-10" dirty="0">
                <a:latin typeface="Arial"/>
                <a:cs typeface="Arial"/>
              </a:rPr>
              <a:t>as </a:t>
            </a:r>
            <a:r>
              <a:rPr sz="1400" b="1" i="1" spc="-15" dirty="0">
                <a:latin typeface="Arial"/>
                <a:cs typeface="Arial"/>
              </a:rPr>
              <a:t>atividades de mitigação  para </a:t>
            </a:r>
            <a:r>
              <a:rPr sz="1400" b="1" i="1" spc="-5" dirty="0">
                <a:latin typeface="Arial"/>
                <a:cs typeface="Arial"/>
              </a:rPr>
              <a:t>a </a:t>
            </a:r>
            <a:r>
              <a:rPr sz="1400" b="1" i="1" spc="-15" dirty="0">
                <a:latin typeface="Arial"/>
                <a:cs typeface="Arial"/>
              </a:rPr>
              <a:t>transformação do</a:t>
            </a:r>
            <a:r>
              <a:rPr sz="1400" b="1" i="1" spc="10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negócio</a:t>
            </a:r>
            <a:endParaRPr sz="1400">
              <a:latin typeface="Arial"/>
              <a:cs typeface="Arial"/>
            </a:endParaRPr>
          </a:p>
          <a:p>
            <a:pPr marL="3975735">
              <a:lnSpc>
                <a:spcPct val="100000"/>
              </a:lnSpc>
              <a:spcBef>
                <a:spcPts val="705"/>
              </a:spcBef>
            </a:pPr>
            <a:r>
              <a:rPr sz="1600" b="1" i="1" spc="-5" dirty="0">
                <a:latin typeface="Arial"/>
                <a:cs typeface="Arial"/>
              </a:rPr>
              <a:t>9. Definir </a:t>
            </a:r>
            <a:r>
              <a:rPr sz="1600" b="1" i="1" spc="0" dirty="0">
                <a:latin typeface="Arial"/>
                <a:cs typeface="Arial"/>
              </a:rPr>
              <a:t>a </a:t>
            </a:r>
            <a:r>
              <a:rPr sz="1600" b="1" i="1" dirty="0">
                <a:latin typeface="Arial"/>
                <a:cs typeface="Arial"/>
              </a:rPr>
              <a:t>proposta </a:t>
            </a:r>
            <a:r>
              <a:rPr sz="1600" b="1" i="1" spc="0" dirty="0">
                <a:latin typeface="Arial"/>
                <a:cs typeface="Arial"/>
              </a:rPr>
              <a:t>de </a:t>
            </a:r>
            <a:r>
              <a:rPr sz="1600" b="1" i="1" spc="-5" dirty="0">
                <a:latin typeface="Arial"/>
                <a:cs typeface="Arial"/>
              </a:rPr>
              <a:t>valor </a:t>
            </a:r>
            <a:r>
              <a:rPr sz="1600" b="1" i="1" spc="0" dirty="0">
                <a:latin typeface="Arial"/>
                <a:cs typeface="Arial"/>
              </a:rPr>
              <a:t>da </a:t>
            </a:r>
            <a:r>
              <a:rPr sz="1600" b="1" i="1" dirty="0">
                <a:latin typeface="Arial"/>
                <a:cs typeface="Arial"/>
              </a:rPr>
              <a:t>Arquitetura </a:t>
            </a:r>
            <a:r>
              <a:rPr sz="1600" b="1" i="1" spc="-10" dirty="0">
                <a:latin typeface="Arial"/>
                <a:cs typeface="Arial"/>
              </a:rPr>
              <a:t>Alvo</a:t>
            </a:r>
            <a:r>
              <a:rPr sz="1600" b="1" i="1" spc="-204" dirty="0">
                <a:latin typeface="Arial"/>
                <a:cs typeface="Arial"/>
              </a:rPr>
              <a:t> </a:t>
            </a:r>
            <a:r>
              <a:rPr sz="1600" b="1" i="1" spc="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204470" algn="ctr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KPIs</a:t>
            </a:r>
            <a:endParaRPr sz="1600">
              <a:latin typeface="Arial"/>
              <a:cs typeface="Arial"/>
            </a:endParaRPr>
          </a:p>
          <a:p>
            <a:pPr marL="3480435">
              <a:lnSpc>
                <a:spcPct val="100000"/>
              </a:lnSpc>
              <a:spcBef>
                <a:spcPts val="1325"/>
              </a:spcBef>
            </a:pPr>
            <a:r>
              <a:rPr sz="1600" b="1" i="1" spc="-5" dirty="0">
                <a:latin typeface="Arial"/>
                <a:cs typeface="Arial"/>
              </a:rPr>
              <a:t>8. Desenvolver </a:t>
            </a:r>
            <a:r>
              <a:rPr sz="1600" b="1" i="1" spc="0" dirty="0">
                <a:latin typeface="Arial"/>
                <a:cs typeface="Arial"/>
              </a:rPr>
              <a:t>a </a:t>
            </a:r>
            <a:r>
              <a:rPr sz="1600" b="1" i="1" spc="-10" dirty="0">
                <a:latin typeface="Arial"/>
                <a:cs typeface="Arial"/>
              </a:rPr>
              <a:t>Visão </a:t>
            </a:r>
            <a:r>
              <a:rPr sz="1600" b="1" i="1" spc="0" dirty="0">
                <a:latin typeface="Arial"/>
                <a:cs typeface="Arial"/>
              </a:rPr>
              <a:t>da</a:t>
            </a:r>
            <a:r>
              <a:rPr sz="1600" b="1" i="1" spc="-10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  <a:p>
            <a:pPr marL="2985135">
              <a:lnSpc>
                <a:spcPct val="100000"/>
              </a:lnSpc>
              <a:spcBef>
                <a:spcPts val="1320"/>
              </a:spcBef>
            </a:pPr>
            <a:r>
              <a:rPr sz="1600" b="1" i="1" spc="-5" dirty="0">
                <a:latin typeface="Arial"/>
                <a:cs typeface="Arial"/>
              </a:rPr>
              <a:t>7. </a:t>
            </a:r>
            <a:r>
              <a:rPr sz="1600" b="1" i="1" dirty="0">
                <a:latin typeface="Arial"/>
                <a:cs typeface="Arial"/>
              </a:rPr>
              <a:t>Confirmar e </a:t>
            </a:r>
            <a:r>
              <a:rPr sz="1600" b="1" i="1" spc="-5" dirty="0">
                <a:latin typeface="Arial"/>
                <a:cs typeface="Arial"/>
              </a:rPr>
              <a:t>elaborar </a:t>
            </a:r>
            <a:r>
              <a:rPr sz="1600" b="1" i="1" dirty="0">
                <a:latin typeface="Arial"/>
                <a:cs typeface="Arial"/>
              </a:rPr>
              <a:t>princípios de </a:t>
            </a:r>
            <a:r>
              <a:rPr sz="1600" b="1" i="1" spc="-5" dirty="0">
                <a:latin typeface="Arial"/>
                <a:cs typeface="Arial"/>
              </a:rPr>
              <a:t>arquitetura,</a:t>
            </a:r>
            <a:r>
              <a:rPr sz="1600" b="1" i="1" spc="-3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incluindo</a:t>
            </a:r>
            <a:endParaRPr sz="1600">
              <a:latin typeface="Arial"/>
              <a:cs typeface="Arial"/>
            </a:endParaRPr>
          </a:p>
          <a:p>
            <a:pPr marR="116205" algn="ctr">
              <a:lnSpc>
                <a:spcPct val="100000"/>
              </a:lnSpc>
            </a:pPr>
            <a:r>
              <a:rPr sz="1600" b="1" i="1" dirty="0">
                <a:latin typeface="Arial"/>
                <a:cs typeface="Arial"/>
              </a:rPr>
              <a:t>princípios </a:t>
            </a:r>
            <a:r>
              <a:rPr sz="1600" b="1" i="1" spc="0" dirty="0">
                <a:latin typeface="Arial"/>
                <a:cs typeface="Arial"/>
              </a:rPr>
              <a:t>de</a:t>
            </a:r>
            <a:r>
              <a:rPr sz="1600" b="1" i="1" spc="-8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2489200">
              <a:lnSpc>
                <a:spcPct val="100000"/>
              </a:lnSpc>
              <a:spcBef>
                <a:spcPts val="1320"/>
              </a:spcBef>
            </a:pPr>
            <a:r>
              <a:rPr sz="1600" b="1" i="1" spc="-5" dirty="0">
                <a:latin typeface="Arial"/>
                <a:cs typeface="Arial"/>
              </a:rPr>
              <a:t>6. Definir </a:t>
            </a:r>
            <a:r>
              <a:rPr sz="1600" b="1" i="1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Escopo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9939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5. Avaliar </a:t>
            </a:r>
            <a:r>
              <a:rPr sz="1600" b="1" i="1" dirty="0">
                <a:latin typeface="Arial"/>
                <a:cs typeface="Arial"/>
              </a:rPr>
              <a:t>a prontidão para </a:t>
            </a:r>
            <a:r>
              <a:rPr sz="1600" b="1" i="1" spc="-5" dirty="0">
                <a:latin typeface="Arial"/>
                <a:cs typeface="Arial"/>
              </a:rPr>
              <a:t>transformação </a:t>
            </a:r>
            <a:r>
              <a:rPr sz="1600" b="1" i="1" dirty="0">
                <a:latin typeface="Arial"/>
                <a:cs typeface="Arial"/>
              </a:rPr>
              <a:t>do</a:t>
            </a:r>
            <a:r>
              <a:rPr sz="1600" b="1" i="1" spc="-11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498600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latin typeface="Arial"/>
                <a:cs typeface="Arial"/>
              </a:rPr>
              <a:t>4. Avaliar </a:t>
            </a:r>
            <a:r>
              <a:rPr sz="1600" b="1" i="1" dirty="0">
                <a:latin typeface="Arial"/>
                <a:cs typeface="Arial"/>
              </a:rPr>
              <a:t>as </a:t>
            </a:r>
            <a:r>
              <a:rPr sz="1600" b="1" i="1" spc="-5" dirty="0">
                <a:latin typeface="Arial"/>
                <a:cs typeface="Arial"/>
              </a:rPr>
              <a:t>Capacidades </a:t>
            </a:r>
            <a:r>
              <a:rPr sz="1600" b="1" i="1" spc="0" dirty="0">
                <a:latin typeface="Arial"/>
                <a:cs typeface="Arial"/>
              </a:rPr>
              <a:t>do</a:t>
            </a:r>
            <a:r>
              <a:rPr sz="1600" b="1" i="1" spc="-10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0033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3. </a:t>
            </a:r>
            <a:r>
              <a:rPr sz="1600" b="1" i="1" dirty="0">
                <a:latin typeface="Arial"/>
                <a:cs typeface="Arial"/>
              </a:rPr>
              <a:t>Confirmar </a:t>
            </a:r>
            <a:r>
              <a:rPr sz="1600" b="1" i="1" spc="-5" dirty="0">
                <a:latin typeface="Arial"/>
                <a:cs typeface="Arial"/>
              </a:rPr>
              <a:t>metas </a:t>
            </a:r>
            <a:r>
              <a:rPr sz="1600" b="1" i="1" dirty="0">
                <a:latin typeface="Arial"/>
                <a:cs typeface="Arial"/>
              </a:rPr>
              <a:t>de negócio, direcionadores, e</a:t>
            </a:r>
            <a:r>
              <a:rPr sz="1600" b="1" i="1" spc="-12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limitações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507365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2. Identificar as partes interessadas, </a:t>
            </a:r>
            <a:r>
              <a:rPr sz="1600" b="1" i="1" dirty="0">
                <a:latin typeface="Arial"/>
                <a:cs typeface="Arial"/>
              </a:rPr>
              <a:t>preocupações, e requisitos de</a:t>
            </a:r>
            <a:r>
              <a:rPr sz="1600" b="1" i="1" spc="-4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1600" b="1" i="1" spc="-5" dirty="0">
                <a:latin typeface="Arial"/>
                <a:cs typeface="Arial"/>
              </a:rPr>
              <a:t>1.	Estabelecer </a:t>
            </a:r>
            <a:r>
              <a:rPr sz="1600" b="1" i="1" dirty="0">
                <a:latin typeface="Arial"/>
                <a:cs typeface="Arial"/>
              </a:rPr>
              <a:t>o projeto de</a:t>
            </a:r>
            <a:r>
              <a:rPr sz="1600" b="1" i="1" spc="-4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185155" y="290514"/>
            <a:ext cx="4556125" cy="548005"/>
          </a:xfrm>
          <a:custGeom>
            <a:avLst/>
            <a:gdLst/>
            <a:ahLst/>
            <a:cxnLst/>
            <a:rect l="l" t="t" r="r" b="b"/>
            <a:pathLst>
              <a:path w="4556125" h="548005">
                <a:moveTo>
                  <a:pt x="0" y="547687"/>
                </a:moveTo>
                <a:lnTo>
                  <a:pt x="4555744" y="547687"/>
                </a:lnTo>
                <a:lnTo>
                  <a:pt x="4555744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66106" y="850900"/>
            <a:ext cx="4594225" cy="0"/>
          </a:xfrm>
          <a:custGeom>
            <a:avLst/>
            <a:gdLst/>
            <a:ahLst/>
            <a:cxnLst/>
            <a:rect l="l" t="t" r="r" b="b"/>
            <a:pathLst>
              <a:path w="4594225">
                <a:moveTo>
                  <a:pt x="0" y="0"/>
                </a:moveTo>
                <a:lnTo>
                  <a:pt x="459384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72455" y="284479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66106" y="278129"/>
            <a:ext cx="4594225" cy="0"/>
          </a:xfrm>
          <a:custGeom>
            <a:avLst/>
            <a:gdLst/>
            <a:ahLst/>
            <a:cxnLst/>
            <a:rect l="l" t="t" r="r" b="b"/>
            <a:pathLst>
              <a:path w="4594225">
                <a:moveTo>
                  <a:pt x="0" y="0"/>
                </a:moveTo>
                <a:lnTo>
                  <a:pt x="459384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753600" y="284227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91506" y="819150"/>
            <a:ext cx="4543425" cy="12700"/>
          </a:xfrm>
          <a:custGeom>
            <a:avLst/>
            <a:gdLst/>
            <a:ahLst/>
            <a:cxnLst/>
            <a:rect l="l" t="t" r="r" b="b"/>
            <a:pathLst>
              <a:path w="4543425" h="12700">
                <a:moveTo>
                  <a:pt x="0" y="12700"/>
                </a:moveTo>
                <a:lnTo>
                  <a:pt x="4543044" y="12700"/>
                </a:lnTo>
                <a:lnTo>
                  <a:pt x="454304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97855" y="309879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91506" y="297179"/>
            <a:ext cx="4543425" cy="12700"/>
          </a:xfrm>
          <a:custGeom>
            <a:avLst/>
            <a:gdLst/>
            <a:ahLst/>
            <a:cxnLst/>
            <a:rect l="l" t="t" r="r" b="b"/>
            <a:pathLst>
              <a:path w="4543425" h="12700">
                <a:moveTo>
                  <a:pt x="0" y="12700"/>
                </a:moveTo>
                <a:lnTo>
                  <a:pt x="4543044" y="12700"/>
                </a:lnTo>
                <a:lnTo>
                  <a:pt x="454304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728200" y="3096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265547" y="335406"/>
            <a:ext cx="3808095" cy="443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i="1" spc="-45" dirty="0">
                <a:latin typeface="Arial"/>
                <a:cs typeface="Arial"/>
              </a:rPr>
              <a:t>11. </a:t>
            </a:r>
            <a:r>
              <a:rPr sz="1400" b="1" i="1" spc="-15" dirty="0">
                <a:latin typeface="Arial"/>
                <a:cs typeface="Arial"/>
              </a:rPr>
              <a:t>Desenvolver </a:t>
            </a:r>
            <a:r>
              <a:rPr sz="1400" b="1" i="1" spc="-5" dirty="0">
                <a:latin typeface="Arial"/>
                <a:cs typeface="Arial"/>
              </a:rPr>
              <a:t>a </a:t>
            </a:r>
            <a:r>
              <a:rPr sz="1400" b="1" i="1" spc="-15" dirty="0">
                <a:latin typeface="Arial"/>
                <a:cs typeface="Arial"/>
              </a:rPr>
              <a:t>Declaração de </a:t>
            </a:r>
            <a:r>
              <a:rPr sz="1400" b="1" i="1" spc="-20" dirty="0">
                <a:latin typeface="Arial"/>
                <a:cs typeface="Arial"/>
              </a:rPr>
              <a:t>Trabalho</a:t>
            </a:r>
            <a:r>
              <a:rPr sz="1400" b="1" i="1" spc="30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da</a:t>
            </a:r>
            <a:endParaRPr sz="1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400" b="1" i="1" spc="-15" dirty="0">
                <a:latin typeface="Arial"/>
                <a:cs typeface="Arial"/>
              </a:rPr>
              <a:t>Arquitetura </a:t>
            </a:r>
            <a:r>
              <a:rPr sz="1400" b="1" i="1" spc="-5" dirty="0">
                <a:latin typeface="Arial"/>
                <a:cs typeface="Arial"/>
              </a:rPr>
              <a:t>e </a:t>
            </a:r>
            <a:r>
              <a:rPr sz="1400" b="1" i="1" spc="-15" dirty="0">
                <a:latin typeface="Arial"/>
                <a:cs typeface="Arial"/>
              </a:rPr>
              <a:t>obter</a:t>
            </a:r>
            <a:r>
              <a:rPr sz="1400" b="1" i="1" spc="110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aprovação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46787" y="761875"/>
            <a:ext cx="2148078" cy="2636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042" y="331675"/>
            <a:ext cx="69481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1: Estabelecer </a:t>
            </a:r>
            <a:r>
              <a:rPr sz="4000" i="0" spc="0" dirty="0">
                <a:latin typeface="Arial"/>
                <a:cs typeface="Arial"/>
              </a:rPr>
              <a:t>o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projeto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320" y="1479043"/>
            <a:ext cx="7576820" cy="3230008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400" spc="-5" dirty="0">
                <a:latin typeface="Arial"/>
                <a:cs typeface="Arial"/>
              </a:rPr>
              <a:t>Conduzir os </a:t>
            </a:r>
            <a:r>
              <a:rPr sz="2400" dirty="0">
                <a:latin typeface="Arial"/>
                <a:cs typeface="Arial"/>
              </a:rPr>
              <a:t>procedimentos </a:t>
            </a:r>
            <a:r>
              <a:rPr sz="2400" spc="-5" dirty="0">
                <a:latin typeface="Arial"/>
                <a:cs typeface="Arial"/>
              </a:rPr>
              <a:t>necessários para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garantir: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Reconhecimento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projeto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86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Endosso da </a:t>
            </a:r>
            <a:r>
              <a:rPr sz="2400" spc="-5" dirty="0">
                <a:latin typeface="Arial"/>
                <a:cs typeface="Arial"/>
              </a:rPr>
              <a:t>gestão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869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Apoio e compromisso da </a:t>
            </a:r>
            <a:r>
              <a:rPr sz="2400" spc="-5" dirty="0">
                <a:latin typeface="Arial"/>
                <a:cs typeface="Arial"/>
              </a:rPr>
              <a:t>gestão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linha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400" spc="-5" dirty="0">
                <a:latin typeface="Arial"/>
                <a:cs typeface="Arial"/>
              </a:rPr>
              <a:t>Referir-se a </a:t>
            </a:r>
            <a:r>
              <a:rPr sz="2400" dirty="0">
                <a:latin typeface="Arial"/>
                <a:cs typeface="Arial"/>
              </a:rPr>
              <a:t>outros </a:t>
            </a:r>
            <a:r>
              <a:rPr sz="2400" i="1" spc="-5" dirty="0">
                <a:latin typeface="Arial"/>
                <a:cs typeface="Arial"/>
              </a:rPr>
              <a:t>frameworks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gerenciamento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ts val="2735"/>
              </a:lnSpc>
              <a:spcBef>
                <a:spcPts val="869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Explicar </a:t>
            </a:r>
            <a:r>
              <a:rPr sz="2400" dirty="0">
                <a:latin typeface="Arial"/>
                <a:cs typeface="Arial"/>
              </a:rPr>
              <a:t>como este projeto se relaciona com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estes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ts val="2735"/>
              </a:lnSpc>
            </a:pPr>
            <a:r>
              <a:rPr sz="2400" i="1" spc="-5" dirty="0">
                <a:latin typeface="Arial"/>
                <a:cs typeface="Arial"/>
              </a:rPr>
              <a:t>frameworks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102245"/>
            <a:ext cx="9267393" cy="137678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50495" algn="ctr">
              <a:lnSpc>
                <a:spcPct val="100000"/>
              </a:lnSpc>
              <a:spcBef>
                <a:spcPts val="100"/>
              </a:spcBef>
            </a:pPr>
            <a:r>
              <a:rPr sz="4000" i="0" spc="-5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2: </a:t>
            </a:r>
            <a:r>
              <a:rPr sz="4000" i="0" spc="-5" dirty="0">
                <a:latin typeface="Arial"/>
                <a:cs typeface="Arial"/>
              </a:rPr>
              <a:t>Identificar partes</a:t>
            </a:r>
            <a:r>
              <a:rPr sz="4000" i="0" spc="15" dirty="0">
                <a:latin typeface="Arial"/>
                <a:cs typeface="Arial"/>
              </a:rPr>
              <a:t> </a:t>
            </a:r>
            <a:r>
              <a:rPr sz="4000" i="0" spc="-10" dirty="0">
                <a:latin typeface="Arial"/>
                <a:cs typeface="Arial"/>
              </a:rPr>
              <a:t>interessadas,</a:t>
            </a:r>
            <a:endParaRPr sz="4000" dirty="0">
              <a:latin typeface="Arial"/>
              <a:cs typeface="Arial"/>
            </a:endParaRPr>
          </a:p>
          <a:p>
            <a:pPr marL="154305" algn="ctr">
              <a:lnSpc>
                <a:spcPct val="100000"/>
              </a:lnSpc>
            </a:pPr>
            <a:r>
              <a:rPr sz="4000" i="0" spc="-10" dirty="0">
                <a:latin typeface="Arial"/>
                <a:cs typeface="Arial"/>
              </a:rPr>
              <a:t>preocupações, </a:t>
            </a:r>
            <a:r>
              <a:rPr sz="4000" i="0" spc="-5" dirty="0">
                <a:latin typeface="Arial"/>
                <a:cs typeface="Arial"/>
              </a:rPr>
              <a:t>e </a:t>
            </a:r>
            <a:r>
              <a:rPr sz="4000" i="0" spc="-10" dirty="0">
                <a:latin typeface="Arial"/>
                <a:cs typeface="Arial"/>
              </a:rPr>
              <a:t>requisitos </a:t>
            </a:r>
            <a:r>
              <a:rPr sz="4000" i="0" spc="-5" dirty="0">
                <a:latin typeface="Arial"/>
                <a:cs typeface="Arial"/>
              </a:rPr>
              <a:t>de</a:t>
            </a:r>
            <a:r>
              <a:rPr sz="4000" i="0" spc="135" dirty="0">
                <a:latin typeface="Arial"/>
                <a:cs typeface="Arial"/>
              </a:rPr>
              <a:t> </a:t>
            </a:r>
            <a:r>
              <a:rPr sz="4000" i="0" spc="-10" dirty="0">
                <a:latin typeface="Arial"/>
                <a:cs typeface="Arial"/>
              </a:rPr>
              <a:t>negócio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6945" y="1371138"/>
            <a:ext cx="9032240" cy="3664208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Aqui </a:t>
            </a:r>
            <a:r>
              <a:rPr sz="2400" dirty="0">
                <a:latin typeface="Arial"/>
                <a:cs typeface="Arial"/>
              </a:rPr>
              <a:t>precisamos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identificar: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Componentes e </a:t>
            </a:r>
            <a:r>
              <a:rPr sz="2000" spc="-10" dirty="0">
                <a:latin typeface="Arial"/>
                <a:cs typeface="Arial"/>
              </a:rPr>
              <a:t>requisitos candidatos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visão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Fronteiras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escopo candidatas para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engajamento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Preocupações das partes interessadas, </a:t>
            </a:r>
            <a:r>
              <a:rPr sz="2000" spc="-5" dirty="0">
                <a:latin typeface="Arial"/>
                <a:cs typeface="Arial"/>
              </a:rPr>
              <a:t>problemas, e fatores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culturais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As preocupações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pontos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vista que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relevantes para </a:t>
            </a:r>
            <a:r>
              <a:rPr sz="2000" spc="-5" dirty="0">
                <a:latin typeface="Arial"/>
                <a:cs typeface="Arial"/>
              </a:rPr>
              <a:t>este</a:t>
            </a:r>
            <a:r>
              <a:rPr sz="2000" spc="2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As partes interessadas que </a:t>
            </a:r>
            <a:r>
              <a:rPr sz="2000" spc="-5" dirty="0">
                <a:latin typeface="Arial"/>
                <a:cs typeface="Arial"/>
              </a:rPr>
              <a:t>estão </a:t>
            </a:r>
            <a:r>
              <a:rPr sz="2000" spc="-15" dirty="0">
                <a:latin typeface="Arial"/>
                <a:cs typeface="Arial"/>
              </a:rPr>
              <a:t>envolvidas </a:t>
            </a:r>
            <a:r>
              <a:rPr sz="2000" spc="-10" dirty="0">
                <a:latin typeface="Arial"/>
                <a:cs typeface="Arial"/>
              </a:rPr>
              <a:t>neste</a:t>
            </a:r>
            <a:r>
              <a:rPr sz="2000" spc="229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papéis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responsabilidades chaves dentro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</a:t>
            </a:r>
            <a:endParaRPr sz="20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Outra tarefa importante </a:t>
            </a:r>
            <a:r>
              <a:rPr sz="2000" spc="-10" dirty="0">
                <a:latin typeface="Arial"/>
                <a:cs typeface="Arial"/>
              </a:rPr>
              <a:t>que deverá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considerada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5" dirty="0">
                <a:latin typeface="Arial"/>
                <a:cs typeface="Arial"/>
              </a:rPr>
              <a:t>quais </a:t>
            </a:r>
            <a:r>
              <a:rPr sz="2000" spc="-10" dirty="0">
                <a:latin typeface="Arial"/>
                <a:cs typeface="Arial"/>
              </a:rPr>
              <a:t>visões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pontos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vista </a:t>
            </a:r>
            <a:r>
              <a:rPr sz="2000" spc="-5" dirty="0">
                <a:latin typeface="Arial"/>
                <a:cs typeface="Arial"/>
              </a:rPr>
              <a:t>precisam ser </a:t>
            </a:r>
            <a:r>
              <a:rPr sz="2000" spc="-10" dirty="0">
                <a:latin typeface="Arial"/>
                <a:cs typeface="Arial"/>
              </a:rPr>
              <a:t>desenvolvidos para satisfazer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vários requisitos  das partes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12384"/>
            <a:ext cx="9267393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3539" marR="5080" indent="-134493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3: </a:t>
            </a:r>
            <a:r>
              <a:rPr sz="4000" i="0" spc="0" dirty="0">
                <a:latin typeface="Arial"/>
                <a:cs typeface="Arial"/>
              </a:rPr>
              <a:t>Confirmar </a:t>
            </a:r>
            <a:r>
              <a:rPr sz="4000" i="0" dirty="0">
                <a:latin typeface="Arial"/>
                <a:cs typeface="Arial"/>
              </a:rPr>
              <a:t>metas 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negócio,  direcionadores, e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limitações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1" y="1833755"/>
            <a:ext cx="8853170" cy="3656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metas </a:t>
            </a:r>
            <a:r>
              <a:rPr sz="2400" spc="-5" dirty="0">
                <a:latin typeface="Arial"/>
                <a:cs typeface="Arial"/>
              </a:rPr>
              <a:t>de negócio e direcionadores estratégicos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organização.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Se estes </a:t>
            </a:r>
            <a:r>
              <a:rPr sz="2400" dirty="0">
                <a:latin typeface="Arial"/>
                <a:cs typeface="Arial"/>
              </a:rPr>
              <a:t>foram definidos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outros </a:t>
            </a:r>
            <a:r>
              <a:rPr sz="2400" spc="-5" dirty="0">
                <a:latin typeface="Arial"/>
                <a:cs typeface="Arial"/>
              </a:rPr>
              <a:t>lugares, garantir que </a:t>
            </a:r>
            <a:r>
              <a:rPr sz="2400" dirty="0">
                <a:latin typeface="Arial"/>
                <a:cs typeface="Arial"/>
              </a:rPr>
              <a:t>as  definições estão </a:t>
            </a:r>
            <a:r>
              <a:rPr sz="2400" spc="-5" dirty="0">
                <a:latin typeface="Arial"/>
                <a:cs typeface="Arial"/>
              </a:rPr>
              <a:t>atualizadas, </a:t>
            </a:r>
            <a:r>
              <a:rPr sz="2400" dirty="0">
                <a:latin typeface="Arial"/>
                <a:cs typeface="Arial"/>
              </a:rPr>
              <a:t>e esclarecer </a:t>
            </a:r>
            <a:r>
              <a:rPr sz="2400" spc="-5" dirty="0">
                <a:latin typeface="Arial"/>
                <a:cs typeface="Arial"/>
              </a:rPr>
              <a:t>quaisquer </a:t>
            </a:r>
            <a:r>
              <a:rPr sz="2400" dirty="0">
                <a:latin typeface="Arial"/>
                <a:cs typeface="Arial"/>
              </a:rPr>
              <a:t>áreas de  </a:t>
            </a:r>
            <a:r>
              <a:rPr sz="2400" spc="-5" dirty="0">
                <a:latin typeface="Arial"/>
                <a:cs typeface="Arial"/>
              </a:rPr>
              <a:t>ambiguidade.</a:t>
            </a:r>
            <a:endParaRPr sz="2400">
              <a:latin typeface="Arial"/>
              <a:cs typeface="Arial"/>
            </a:endParaRPr>
          </a:p>
          <a:p>
            <a:pPr marL="469900" marR="3479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Caso </a:t>
            </a:r>
            <a:r>
              <a:rPr sz="2400" spc="-5" dirty="0">
                <a:latin typeface="Arial"/>
                <a:cs typeface="Arial"/>
              </a:rPr>
              <a:t>contrário, </a:t>
            </a:r>
            <a:r>
              <a:rPr sz="2400" dirty="0">
                <a:latin typeface="Arial"/>
                <a:cs typeface="Arial"/>
              </a:rPr>
              <a:t>definir as metas e </a:t>
            </a:r>
            <a:r>
              <a:rPr sz="2400" spc="-5" dirty="0">
                <a:latin typeface="Arial"/>
                <a:cs typeface="Arial"/>
              </a:rPr>
              <a:t>garantir </a:t>
            </a:r>
            <a:r>
              <a:rPr sz="2400" dirty="0">
                <a:latin typeface="Arial"/>
                <a:cs typeface="Arial"/>
              </a:rPr>
              <a:t>a sua </a:t>
            </a:r>
            <a:r>
              <a:rPr sz="2400" spc="-5" dirty="0">
                <a:latin typeface="Arial"/>
                <a:cs typeface="Arial"/>
              </a:rPr>
              <a:t>aprovação  </a:t>
            </a:r>
            <a:r>
              <a:rPr sz="2400" dirty="0">
                <a:latin typeface="Arial"/>
                <a:cs typeface="Arial"/>
              </a:rPr>
              <a:t>pela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administração.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quaisquer </a:t>
            </a:r>
            <a:r>
              <a:rPr sz="2400" dirty="0">
                <a:latin typeface="Arial"/>
                <a:cs typeface="Arial"/>
              </a:rPr>
              <a:t>limitações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precisam ser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trabalhadas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607" y="331675"/>
            <a:ext cx="50018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e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Modelos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7381875" cy="319228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Modelos </a:t>
            </a:r>
            <a:r>
              <a:rPr sz="2400" dirty="0">
                <a:latin typeface="Arial"/>
                <a:cs typeface="Arial"/>
              </a:rPr>
              <a:t>são representações do mundo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São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abstrações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Simplificam </a:t>
            </a:r>
            <a:r>
              <a:rPr sz="2000" spc="-10" dirty="0">
                <a:latin typeface="Arial"/>
                <a:cs typeface="Arial"/>
              </a:rPr>
              <a:t>nosso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entendimento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Melhoram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comunicação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termo </a:t>
            </a:r>
            <a:r>
              <a:rPr sz="2400" spc="-5" dirty="0">
                <a:latin typeface="Arial"/>
                <a:cs typeface="Arial"/>
              </a:rPr>
              <a:t>“modelo” será </a:t>
            </a:r>
            <a:r>
              <a:rPr sz="2400" dirty="0">
                <a:latin typeface="Arial"/>
                <a:cs typeface="Arial"/>
              </a:rPr>
              <a:t>usado, </a:t>
            </a:r>
            <a:r>
              <a:rPr sz="2400" spc="-5" dirty="0">
                <a:latin typeface="Arial"/>
                <a:cs typeface="Arial"/>
              </a:rPr>
              <a:t>aqui, </a:t>
            </a:r>
            <a:r>
              <a:rPr sz="2400" dirty="0">
                <a:latin typeface="Arial"/>
                <a:cs typeface="Arial"/>
              </a:rPr>
              <a:t>de forma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ampla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“Modelo”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CMMI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“Guia” PMBOK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“</a:t>
            </a:r>
            <a:r>
              <a:rPr sz="2000" i="1" spc="-5" dirty="0">
                <a:latin typeface="Arial"/>
                <a:cs typeface="Arial"/>
              </a:rPr>
              <a:t>Frameworks</a:t>
            </a:r>
            <a:r>
              <a:rPr sz="2000" spc="-5" dirty="0">
                <a:latin typeface="Arial"/>
                <a:cs typeface="Arial"/>
              </a:rPr>
              <a:t>” COBIT, Zachman 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199" y="1"/>
            <a:ext cx="8185784" cy="1245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4: Avaliar as </a:t>
            </a:r>
            <a:r>
              <a:rPr sz="4000" i="0" spc="0" dirty="0">
                <a:latin typeface="Arial"/>
                <a:cs typeface="Arial"/>
              </a:rPr>
              <a:t>Capacidades</a:t>
            </a:r>
            <a:r>
              <a:rPr sz="4000" i="0" spc="-21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do</a:t>
            </a:r>
          </a:p>
          <a:p>
            <a:pPr marL="350520" algn="ctr">
              <a:lnSpc>
                <a:spcPct val="100000"/>
              </a:lnSpc>
              <a:spcBef>
                <a:spcPts val="5"/>
              </a:spcBef>
            </a:pP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0" y="1284604"/>
            <a:ext cx="8938261" cy="341247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Arial"/>
                <a:cs typeface="Arial"/>
              </a:rPr>
              <a:t>Neste passo nós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vamos: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Procurar </a:t>
            </a:r>
            <a:r>
              <a:rPr sz="2400" dirty="0">
                <a:latin typeface="Arial"/>
                <a:cs typeface="Arial"/>
              </a:rPr>
              <a:t>entender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capacidades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desejos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Identificar as opções para </a:t>
            </a:r>
            <a:r>
              <a:rPr sz="2400" spc="-5" dirty="0">
                <a:latin typeface="Arial"/>
                <a:cs typeface="Arial"/>
              </a:rPr>
              <a:t>realizar </a:t>
            </a:r>
            <a:r>
              <a:rPr sz="2400" dirty="0">
                <a:latin typeface="Arial"/>
                <a:cs typeface="Arial"/>
              </a:rPr>
              <a:t>essas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Avaliar as </a:t>
            </a:r>
            <a:r>
              <a:rPr sz="2400" dirty="0">
                <a:latin typeface="Arial"/>
                <a:cs typeface="Arial"/>
              </a:rPr>
              <a:t>implicações </a:t>
            </a:r>
            <a:r>
              <a:rPr sz="2400" spc="-5" dirty="0">
                <a:latin typeface="Arial"/>
                <a:cs typeface="Arial"/>
              </a:rPr>
              <a:t>para a capacidade de arquitetura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469900" marR="885825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Criar um </a:t>
            </a:r>
            <a:r>
              <a:rPr sz="2400" dirty="0">
                <a:latin typeface="Arial"/>
                <a:cs typeface="Arial"/>
              </a:rPr>
              <a:t>panorama </a:t>
            </a:r>
            <a:r>
              <a:rPr sz="2400" spc="-5" dirty="0">
                <a:latin typeface="Arial"/>
                <a:cs typeface="Arial"/>
              </a:rPr>
              <a:t>inicial da </a:t>
            </a:r>
            <a:r>
              <a:rPr sz="2400" spc="-10" dirty="0">
                <a:latin typeface="Arial"/>
                <a:cs typeface="Arial"/>
              </a:rPr>
              <a:t>nova </a:t>
            </a:r>
            <a:r>
              <a:rPr sz="2400" spc="-5" dirty="0">
                <a:latin typeface="Arial"/>
                <a:cs typeface="Arial"/>
              </a:rPr>
              <a:t>capacidade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será  necessária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Documentar os resultados em uma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70822"/>
            <a:ext cx="739978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dirty="0">
                <a:latin typeface="Arial"/>
                <a:cs typeface="Arial"/>
              </a:rPr>
              <a:t>Diagrama de Cadeia de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Valor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744" y="5823915"/>
            <a:ext cx="128905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i="1" dirty="0">
                <a:latin typeface="Arial"/>
                <a:cs typeface="Arial"/>
              </a:rPr>
              <a:t>Fonte:</a:t>
            </a:r>
            <a:r>
              <a:rPr sz="1000" b="1" i="1" spc="-25" dirty="0">
                <a:latin typeface="Arial"/>
                <a:cs typeface="Arial"/>
              </a:rPr>
              <a:t> </a:t>
            </a:r>
            <a:r>
              <a:rPr sz="1000" b="1" i="1" spc="-5" dirty="0">
                <a:latin typeface="Arial"/>
                <a:cs typeface="Arial"/>
              </a:rPr>
              <a:t>Wikipedia.org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2951" y="917575"/>
            <a:ext cx="7878319" cy="5022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735" marR="5080" indent="-119824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5: </a:t>
            </a:r>
            <a:r>
              <a:rPr sz="4000" i="0" spc="-5" dirty="0">
                <a:latin typeface="Arial"/>
                <a:cs typeface="Arial"/>
              </a:rPr>
              <a:t>Avaliar </a:t>
            </a:r>
            <a:r>
              <a:rPr sz="4000" i="0" dirty="0">
                <a:latin typeface="Arial"/>
                <a:cs typeface="Arial"/>
              </a:rPr>
              <a:t>a prontidão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para  transformação do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2" y="1358012"/>
            <a:ext cx="8684895" cy="287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Essa avaliação é </a:t>
            </a:r>
            <a:r>
              <a:rPr sz="2400" dirty="0">
                <a:latin typeface="Arial"/>
                <a:cs typeface="Arial"/>
              </a:rPr>
              <a:t>baseada </a:t>
            </a:r>
            <a:r>
              <a:rPr sz="2400" spc="-5" dirty="0">
                <a:latin typeface="Arial"/>
                <a:cs typeface="Arial"/>
              </a:rPr>
              <a:t>na </a:t>
            </a:r>
            <a:r>
              <a:rPr sz="2400" dirty="0">
                <a:latin typeface="Arial"/>
                <a:cs typeface="Arial"/>
              </a:rPr>
              <a:t>determinação </a:t>
            </a:r>
            <a:r>
              <a:rPr sz="2400" spc="-5" dirty="0">
                <a:latin typeface="Arial"/>
                <a:cs typeface="Arial"/>
              </a:rPr>
              <a:t>e avaliação </a:t>
            </a:r>
            <a:r>
              <a:rPr sz="2400" dirty="0">
                <a:latin typeface="Arial"/>
                <a:cs typeface="Arial"/>
              </a:rPr>
              <a:t>de uma  </a:t>
            </a:r>
            <a:r>
              <a:rPr sz="2400" spc="-5" dirty="0">
                <a:latin typeface="Arial"/>
                <a:cs typeface="Arial"/>
              </a:rPr>
              <a:t>série </a:t>
            </a:r>
            <a:r>
              <a:rPr sz="2400" dirty="0">
                <a:latin typeface="Arial"/>
                <a:cs typeface="Arial"/>
              </a:rPr>
              <a:t>de fatores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prontidão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Estes resultados são usados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para: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moldar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escopo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arquitetura,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identificar as </a:t>
            </a:r>
            <a:r>
              <a:rPr sz="2400" spc="-5" dirty="0">
                <a:latin typeface="Arial"/>
                <a:cs typeface="Arial"/>
              </a:rPr>
              <a:t>atividades exigidas </a:t>
            </a:r>
            <a:r>
              <a:rPr sz="2400" dirty="0">
                <a:latin typeface="Arial"/>
                <a:cs typeface="Arial"/>
              </a:rPr>
              <a:t>dentro do projeto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identificar áreas </a:t>
            </a:r>
            <a:r>
              <a:rPr sz="2400" spc="-5" dirty="0">
                <a:latin typeface="Arial"/>
                <a:cs typeface="Arial"/>
              </a:rPr>
              <a:t>de risco a </a:t>
            </a:r>
            <a:r>
              <a:rPr sz="2400" dirty="0">
                <a:latin typeface="Arial"/>
                <a:cs typeface="Arial"/>
              </a:rPr>
              <a:t>serem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abordadas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696" y="331675"/>
            <a:ext cx="58750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6: Definir </a:t>
            </a:r>
            <a:r>
              <a:rPr sz="4000" i="0" spc="0" dirty="0">
                <a:latin typeface="Arial"/>
                <a:cs typeface="Arial"/>
              </a:rPr>
              <a:t>o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Escopo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241" y="1292811"/>
            <a:ext cx="8845550" cy="40773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Definir: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Amplitude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cobertura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detalhe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características de </a:t>
            </a:r>
            <a:r>
              <a:rPr sz="2400" dirty="0">
                <a:latin typeface="Arial"/>
                <a:cs typeface="Arial"/>
              </a:rPr>
              <a:t>particionamento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Horizonte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Tempo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Domínios a </a:t>
            </a:r>
            <a:r>
              <a:rPr sz="2400" dirty="0">
                <a:latin typeface="Arial"/>
                <a:cs typeface="Arial"/>
              </a:rPr>
              <a:t>serem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cobertos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Agendar os </a:t>
            </a:r>
            <a:r>
              <a:rPr sz="2400" dirty="0">
                <a:latin typeface="Arial"/>
                <a:cs typeface="Arial"/>
              </a:rPr>
              <a:t>marcos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projeto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os </a:t>
            </a:r>
            <a:r>
              <a:rPr sz="2400" spc="-5" dirty="0">
                <a:latin typeface="Arial"/>
                <a:cs typeface="Arial"/>
              </a:rPr>
              <a:t>ativos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dirty="0">
                <a:latin typeface="Arial"/>
                <a:cs typeface="Arial"/>
              </a:rPr>
              <a:t>da Corporação para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Criados a partir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ciclos anteriores do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920" algn="l"/>
              </a:tabLst>
            </a:pPr>
            <a:r>
              <a:rPr sz="2400" i="1" spc="-5" dirty="0">
                <a:latin typeface="Arial"/>
                <a:cs typeface="Arial"/>
              </a:rPr>
              <a:t>Frameworks </a:t>
            </a:r>
            <a:r>
              <a:rPr sz="2400" dirty="0">
                <a:latin typeface="Arial"/>
                <a:cs typeface="Arial"/>
              </a:rPr>
              <a:t>de referência </a:t>
            </a:r>
            <a:r>
              <a:rPr sz="2400" spc="-5" dirty="0">
                <a:latin typeface="Arial"/>
                <a:cs typeface="Arial"/>
              </a:rPr>
              <a:t>existentes, </a:t>
            </a:r>
            <a:r>
              <a:rPr sz="2400" dirty="0">
                <a:latin typeface="Arial"/>
                <a:cs typeface="Arial"/>
              </a:rPr>
              <a:t>modelos, e assim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por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diante…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409" y="-7346"/>
            <a:ext cx="9156065" cy="1720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i="0" spc="-5" dirty="0">
                <a:latin typeface="Arial"/>
                <a:cs typeface="Arial"/>
              </a:rPr>
              <a:t>Passo </a:t>
            </a:r>
            <a:r>
              <a:rPr sz="3700" i="0" spc="-10" dirty="0">
                <a:latin typeface="Arial"/>
                <a:cs typeface="Arial"/>
              </a:rPr>
              <a:t>7: </a:t>
            </a:r>
            <a:r>
              <a:rPr sz="3700" i="0" spc="-5" dirty="0">
                <a:latin typeface="Arial"/>
                <a:cs typeface="Arial"/>
              </a:rPr>
              <a:t>Confirmar e </a:t>
            </a:r>
            <a:r>
              <a:rPr sz="3700" i="0" spc="-10" dirty="0">
                <a:latin typeface="Arial"/>
                <a:cs typeface="Arial"/>
              </a:rPr>
              <a:t>elaborar princípios</a:t>
            </a:r>
            <a:r>
              <a:rPr sz="3700" i="0" spc="125" dirty="0">
                <a:latin typeface="Arial"/>
                <a:cs typeface="Arial"/>
              </a:rPr>
              <a:t> </a:t>
            </a:r>
            <a:r>
              <a:rPr sz="3700" i="0" spc="-5" dirty="0">
                <a:latin typeface="Arial"/>
                <a:cs typeface="Arial"/>
              </a:rPr>
              <a:t>de</a:t>
            </a:r>
            <a:endParaRPr sz="3700" dirty="0">
              <a:latin typeface="Arial"/>
              <a:cs typeface="Arial"/>
            </a:endParaRPr>
          </a:p>
          <a:p>
            <a:pPr marL="461009">
              <a:lnSpc>
                <a:spcPct val="100000"/>
              </a:lnSpc>
            </a:pPr>
            <a:r>
              <a:rPr sz="3700" i="0" spc="-10" dirty="0">
                <a:latin typeface="Arial"/>
                <a:cs typeface="Arial"/>
              </a:rPr>
              <a:t>arquitetura, incluindo princípios de</a:t>
            </a:r>
            <a:r>
              <a:rPr sz="3700" i="0" spc="185" dirty="0">
                <a:latin typeface="Arial"/>
                <a:cs typeface="Arial"/>
              </a:rPr>
              <a:t> </a:t>
            </a:r>
            <a:r>
              <a:rPr sz="3700" i="0" spc="-10" dirty="0">
                <a:latin typeface="Arial"/>
                <a:cs typeface="Arial"/>
              </a:rPr>
              <a:t>negócio</a:t>
            </a:r>
            <a:endParaRPr sz="3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288" y="2085595"/>
            <a:ext cx="8890000" cy="2007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Assegurar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quaisquer </a:t>
            </a:r>
            <a:r>
              <a:rPr sz="2400" dirty="0">
                <a:latin typeface="Arial"/>
                <a:cs typeface="Arial"/>
              </a:rPr>
              <a:t>definições </a:t>
            </a:r>
            <a:r>
              <a:rPr sz="2400" spc="-5" dirty="0">
                <a:latin typeface="Arial"/>
                <a:cs typeface="Arial"/>
              </a:rPr>
              <a:t>existentes </a:t>
            </a:r>
            <a:r>
              <a:rPr sz="2400" dirty="0">
                <a:latin typeface="Arial"/>
                <a:cs typeface="Arial"/>
              </a:rPr>
              <a:t>estão </a:t>
            </a:r>
            <a:r>
              <a:rPr sz="2400" spc="-5" dirty="0">
                <a:latin typeface="Arial"/>
                <a:cs typeface="Arial"/>
              </a:rPr>
              <a:t>atualizadas,  e </a:t>
            </a:r>
            <a:r>
              <a:rPr sz="2400" dirty="0">
                <a:latin typeface="Arial"/>
                <a:cs typeface="Arial"/>
              </a:rPr>
              <a:t>esclarecer </a:t>
            </a:r>
            <a:r>
              <a:rPr sz="2400" spc="-5" dirty="0">
                <a:latin typeface="Arial"/>
                <a:cs typeface="Arial"/>
              </a:rPr>
              <a:t>todas as </a:t>
            </a:r>
            <a:r>
              <a:rPr sz="2400" dirty="0">
                <a:latin typeface="Arial"/>
                <a:cs typeface="Arial"/>
              </a:rPr>
              <a:t>áreas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ambiguidade.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Se os princípios não existirem, </a:t>
            </a:r>
            <a:r>
              <a:rPr sz="2400" spc="-15" dirty="0">
                <a:latin typeface="Arial"/>
                <a:cs typeface="Arial"/>
              </a:rPr>
              <a:t>vá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órgão responsável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pela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juntos definam os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princípios.</a:t>
            </a:r>
            <a:endParaRPr sz="24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Garantir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sua </a:t>
            </a:r>
            <a:r>
              <a:rPr sz="2400" spc="-5" dirty="0">
                <a:latin typeface="Arial"/>
                <a:cs typeface="Arial"/>
              </a:rPr>
              <a:t>aprovação pela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Administração.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5527" y="26925"/>
            <a:ext cx="7513955" cy="1245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8: Desenvolver a Visão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</a:t>
            </a:r>
          </a:p>
          <a:p>
            <a:pPr marL="2854325">
              <a:lnSpc>
                <a:spcPct val="100000"/>
              </a:lnSpc>
              <a:spcBef>
                <a:spcPts val="5"/>
              </a:spcBef>
            </a:pP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1" y="1274521"/>
            <a:ext cx="8765540" cy="4354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Criar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visão </a:t>
            </a:r>
            <a:r>
              <a:rPr sz="2400" dirty="0">
                <a:latin typeface="Arial"/>
                <a:cs typeface="Arial"/>
              </a:rPr>
              <a:t>de alto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das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linha </a:t>
            </a:r>
            <a:r>
              <a:rPr sz="2400" dirty="0">
                <a:latin typeface="Arial"/>
                <a:cs typeface="Arial"/>
              </a:rPr>
              <a:t>de base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810"/>
              </a:lnSpc>
            </a:pPr>
            <a:r>
              <a:rPr sz="2400" spc="-10" dirty="0">
                <a:latin typeface="Arial"/>
                <a:cs typeface="Arial"/>
              </a:rPr>
              <a:t>alvo.</a:t>
            </a:r>
            <a:endParaRPr sz="2400">
              <a:latin typeface="Arial"/>
              <a:cs typeface="Arial"/>
            </a:endParaRPr>
          </a:p>
          <a:p>
            <a:pPr marL="469900" marR="19050" indent="-4572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Técnicas informais são muitas </a:t>
            </a:r>
            <a:r>
              <a:rPr sz="2400" spc="-10" dirty="0">
                <a:latin typeface="Arial"/>
                <a:cs typeface="Arial"/>
              </a:rPr>
              <a:t>vezes </a:t>
            </a:r>
            <a:r>
              <a:rPr sz="2400" spc="-5" dirty="0">
                <a:latin typeface="Arial"/>
                <a:cs typeface="Arial"/>
              </a:rPr>
              <a:t>utilizadas, </a:t>
            </a:r>
            <a:r>
              <a:rPr sz="2400" dirty="0">
                <a:latin typeface="Arial"/>
                <a:cs typeface="Arial"/>
              </a:rPr>
              <a:t>por </a:t>
            </a:r>
            <a:r>
              <a:rPr sz="2400" spc="-5" dirty="0">
                <a:latin typeface="Arial"/>
                <a:cs typeface="Arial"/>
              </a:rPr>
              <a:t>exemplo,  um simples diagrama de conceito da </a:t>
            </a:r>
            <a:r>
              <a:rPr sz="2400" dirty="0">
                <a:latin typeface="Arial"/>
                <a:cs typeface="Arial"/>
              </a:rPr>
              <a:t>solução </a:t>
            </a:r>
            <a:r>
              <a:rPr sz="2400" spc="-5" dirty="0">
                <a:latin typeface="Arial"/>
                <a:cs typeface="Arial"/>
              </a:rPr>
              <a:t>pode ilustrar </a:t>
            </a:r>
            <a:r>
              <a:rPr sz="2400" dirty="0">
                <a:latin typeface="Arial"/>
                <a:cs typeface="Arial"/>
              </a:rPr>
              <a:t>os  </a:t>
            </a:r>
            <a:r>
              <a:rPr sz="2400" spc="-5" dirty="0">
                <a:latin typeface="Arial"/>
                <a:cs typeface="Arial"/>
              </a:rPr>
              <a:t>principais </a:t>
            </a:r>
            <a:r>
              <a:rPr sz="2400" dirty="0">
                <a:latin typeface="Arial"/>
                <a:cs typeface="Arial"/>
              </a:rPr>
              <a:t>componentes </a:t>
            </a: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solução </a:t>
            </a:r>
            <a:r>
              <a:rPr sz="2400" spc="-5" dirty="0">
                <a:latin typeface="Arial"/>
                <a:cs typeface="Arial"/>
              </a:rPr>
              <a:t>e as suas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vantagens.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Cenários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negócios </a:t>
            </a:r>
            <a:r>
              <a:rPr sz="2400" dirty="0">
                <a:latin typeface="Arial"/>
                <a:cs typeface="Arial"/>
              </a:rPr>
              <a:t>são úteis </a:t>
            </a:r>
            <a:r>
              <a:rPr sz="2400" spc="-5" dirty="0">
                <a:latin typeface="Arial"/>
                <a:cs typeface="Arial"/>
              </a:rPr>
              <a:t>aqui para </a:t>
            </a:r>
            <a:r>
              <a:rPr sz="2400" dirty="0">
                <a:latin typeface="Arial"/>
                <a:cs typeface="Arial"/>
              </a:rPr>
              <a:t>descobrir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documentar </a:t>
            </a:r>
            <a:r>
              <a:rPr sz="2400" spc="-5" dirty="0">
                <a:latin typeface="Arial"/>
                <a:cs typeface="Arial"/>
              </a:rPr>
              <a:t>os 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negócios.</a:t>
            </a:r>
            <a:endParaRPr sz="2400">
              <a:latin typeface="Arial"/>
              <a:cs typeface="Arial"/>
            </a:endParaRPr>
          </a:p>
          <a:p>
            <a:pPr marL="469900" marR="55244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O resultado é a </a:t>
            </a:r>
            <a:r>
              <a:rPr sz="2400" spc="-5" dirty="0">
                <a:latin typeface="Arial"/>
                <a:cs typeface="Arial"/>
              </a:rPr>
              <a:t>primeira </a:t>
            </a:r>
            <a:r>
              <a:rPr sz="2400" dirty="0">
                <a:latin typeface="Arial"/>
                <a:cs typeface="Arial"/>
              </a:rPr>
              <a:t>definição, de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muito alto, dos  ambientes </a:t>
            </a:r>
            <a:r>
              <a:rPr sz="2400" spc="-5" dirty="0">
                <a:latin typeface="Arial"/>
                <a:cs typeface="Arial"/>
              </a:rPr>
              <a:t>de linha de base e </a:t>
            </a:r>
            <a:r>
              <a:rPr sz="2400" spc="-10" dirty="0">
                <a:latin typeface="Arial"/>
                <a:cs typeface="Arial"/>
              </a:rPr>
              <a:t>alvo,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partir da </a:t>
            </a:r>
            <a:r>
              <a:rPr sz="2400" spc="-5" dirty="0">
                <a:latin typeface="Arial"/>
                <a:cs typeface="Arial"/>
              </a:rPr>
              <a:t>perspectiva do  negócio, </a:t>
            </a:r>
            <a:r>
              <a:rPr sz="2400" dirty="0">
                <a:latin typeface="Arial"/>
                <a:cs typeface="Arial"/>
              </a:rPr>
              <a:t>de SI 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tecnológica.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Isto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ser armazenado no Repositório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239" y="331675"/>
            <a:ext cx="87864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Exemplo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dirty="0"/>
              <a:t>Solution </a:t>
            </a:r>
            <a:r>
              <a:rPr sz="4000" spc="0" dirty="0"/>
              <a:t>Concept</a:t>
            </a:r>
            <a:r>
              <a:rPr sz="4000" spc="-155" dirty="0"/>
              <a:t> </a:t>
            </a:r>
            <a:r>
              <a:rPr sz="4000" spc="0"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801558" y="1454148"/>
            <a:ext cx="1025150" cy="579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70826" y="2247328"/>
          <a:ext cx="2895595" cy="30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1"/>
                <a:gridCol w="144780"/>
                <a:gridCol w="144779"/>
                <a:gridCol w="144779"/>
                <a:gridCol w="144779"/>
                <a:gridCol w="144779"/>
                <a:gridCol w="144779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72389"/>
              </a:tblGrid>
              <a:tr h="309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482341" y="1301142"/>
            <a:ext cx="908431" cy="736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773" y="1130896"/>
            <a:ext cx="868044" cy="975994"/>
          </a:xfrm>
          <a:custGeom>
            <a:avLst/>
            <a:gdLst/>
            <a:ahLst/>
            <a:cxnLst/>
            <a:rect l="l" t="t" r="r" b="b"/>
            <a:pathLst>
              <a:path w="868044" h="975994">
                <a:moveTo>
                  <a:pt x="0" y="975398"/>
                </a:moveTo>
                <a:lnTo>
                  <a:pt x="867460" y="975398"/>
                </a:lnTo>
                <a:lnTo>
                  <a:pt x="867460" y="0"/>
                </a:lnTo>
                <a:lnTo>
                  <a:pt x="0" y="0"/>
                </a:lnTo>
                <a:lnTo>
                  <a:pt x="0" y="975398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9773" y="1130896"/>
            <a:ext cx="868044" cy="975994"/>
          </a:xfrm>
          <a:custGeom>
            <a:avLst/>
            <a:gdLst/>
            <a:ahLst/>
            <a:cxnLst/>
            <a:rect l="l" t="t" r="r" b="b"/>
            <a:pathLst>
              <a:path w="868044" h="975994">
                <a:moveTo>
                  <a:pt x="0" y="975398"/>
                </a:moveTo>
                <a:lnTo>
                  <a:pt x="867460" y="975398"/>
                </a:lnTo>
                <a:lnTo>
                  <a:pt x="867460" y="0"/>
                </a:lnTo>
                <a:lnTo>
                  <a:pt x="0" y="0"/>
                </a:lnTo>
                <a:lnTo>
                  <a:pt x="0" y="975398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2426" y="1298409"/>
            <a:ext cx="513080" cy="284480"/>
          </a:xfrm>
          <a:custGeom>
            <a:avLst/>
            <a:gdLst/>
            <a:ahLst/>
            <a:cxnLst/>
            <a:rect l="l" t="t" r="r" b="b"/>
            <a:pathLst>
              <a:path w="513080" h="284480">
                <a:moveTo>
                  <a:pt x="0" y="283883"/>
                </a:moveTo>
                <a:lnTo>
                  <a:pt x="512597" y="283883"/>
                </a:lnTo>
                <a:lnTo>
                  <a:pt x="512597" y="0"/>
                </a:lnTo>
                <a:lnTo>
                  <a:pt x="0" y="0"/>
                </a:lnTo>
                <a:lnTo>
                  <a:pt x="0" y="28388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5126" y="1203707"/>
            <a:ext cx="94615" cy="379095"/>
          </a:xfrm>
          <a:custGeom>
            <a:avLst/>
            <a:gdLst/>
            <a:ahLst/>
            <a:cxnLst/>
            <a:rect l="l" t="t" r="r" b="b"/>
            <a:pathLst>
              <a:path w="94614" h="379094">
                <a:moveTo>
                  <a:pt x="94614" y="0"/>
                </a:moveTo>
                <a:lnTo>
                  <a:pt x="0" y="94615"/>
                </a:lnTo>
                <a:lnTo>
                  <a:pt x="0" y="378587"/>
                </a:lnTo>
                <a:lnTo>
                  <a:pt x="94614" y="283972"/>
                </a:lnTo>
                <a:lnTo>
                  <a:pt x="94614" y="0"/>
                </a:lnTo>
                <a:close/>
              </a:path>
            </a:pathLst>
          </a:custGeom>
          <a:solidFill>
            <a:srgbClr val="95B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92427" y="1203707"/>
            <a:ext cx="607695" cy="94615"/>
          </a:xfrm>
          <a:custGeom>
            <a:avLst/>
            <a:gdLst/>
            <a:ahLst/>
            <a:cxnLst/>
            <a:rect l="l" t="t" r="r" b="b"/>
            <a:pathLst>
              <a:path w="607694" h="94615">
                <a:moveTo>
                  <a:pt x="607313" y="0"/>
                </a:moveTo>
                <a:lnTo>
                  <a:pt x="94742" y="0"/>
                </a:lnTo>
                <a:lnTo>
                  <a:pt x="0" y="94615"/>
                </a:lnTo>
                <a:lnTo>
                  <a:pt x="512699" y="94615"/>
                </a:lnTo>
                <a:lnTo>
                  <a:pt x="607313" y="0"/>
                </a:lnTo>
                <a:close/>
              </a:path>
            </a:pathLst>
          </a:custGeom>
          <a:solidFill>
            <a:srgbClr val="C7E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92427" y="1203707"/>
            <a:ext cx="607695" cy="379095"/>
          </a:xfrm>
          <a:custGeom>
            <a:avLst/>
            <a:gdLst/>
            <a:ahLst/>
            <a:cxnLst/>
            <a:rect l="l" t="t" r="r" b="b"/>
            <a:pathLst>
              <a:path w="607694" h="379094">
                <a:moveTo>
                  <a:pt x="0" y="94615"/>
                </a:moveTo>
                <a:lnTo>
                  <a:pt x="94742" y="0"/>
                </a:lnTo>
                <a:lnTo>
                  <a:pt x="607313" y="0"/>
                </a:lnTo>
                <a:lnTo>
                  <a:pt x="607313" y="283972"/>
                </a:lnTo>
                <a:lnTo>
                  <a:pt x="512699" y="378587"/>
                </a:lnTo>
                <a:lnTo>
                  <a:pt x="0" y="378587"/>
                </a:lnTo>
                <a:lnTo>
                  <a:pt x="0" y="9461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2427" y="1203707"/>
            <a:ext cx="607695" cy="94615"/>
          </a:xfrm>
          <a:custGeom>
            <a:avLst/>
            <a:gdLst/>
            <a:ahLst/>
            <a:cxnLst/>
            <a:rect l="l" t="t" r="r" b="b"/>
            <a:pathLst>
              <a:path w="607694" h="94615">
                <a:moveTo>
                  <a:pt x="0" y="94615"/>
                </a:moveTo>
                <a:lnTo>
                  <a:pt x="512699" y="94615"/>
                </a:lnTo>
                <a:lnTo>
                  <a:pt x="607313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5125" y="1298321"/>
            <a:ext cx="0" cy="284480"/>
          </a:xfrm>
          <a:custGeom>
            <a:avLst/>
            <a:gdLst/>
            <a:ahLst/>
            <a:cxnLst/>
            <a:rect l="l" t="t" r="r" b="b"/>
            <a:pathLst>
              <a:path h="284480">
                <a:moveTo>
                  <a:pt x="0" y="0"/>
                </a:moveTo>
                <a:lnTo>
                  <a:pt x="0" y="283971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9361" y="1271018"/>
            <a:ext cx="347472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3536" y="1295402"/>
            <a:ext cx="365760" cy="335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6688" y="1322834"/>
            <a:ext cx="374904" cy="341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54149" y="1794382"/>
            <a:ext cx="433705" cy="262890"/>
          </a:xfrm>
          <a:custGeom>
            <a:avLst/>
            <a:gdLst/>
            <a:ahLst/>
            <a:cxnLst/>
            <a:rect l="l" t="t" r="r" b="b"/>
            <a:pathLst>
              <a:path w="433705" h="262889">
                <a:moveTo>
                  <a:pt x="0" y="0"/>
                </a:moveTo>
                <a:lnTo>
                  <a:pt x="0" y="224916"/>
                </a:lnTo>
                <a:lnTo>
                  <a:pt x="11062" y="236762"/>
                </a:lnTo>
                <a:lnTo>
                  <a:pt x="41863" y="247047"/>
                </a:lnTo>
                <a:lnTo>
                  <a:pt x="88824" y="255156"/>
                </a:lnTo>
                <a:lnTo>
                  <a:pt x="148368" y="260472"/>
                </a:lnTo>
                <a:lnTo>
                  <a:pt x="216915" y="262381"/>
                </a:lnTo>
                <a:lnTo>
                  <a:pt x="285450" y="260472"/>
                </a:lnTo>
                <a:lnTo>
                  <a:pt x="344962" y="255156"/>
                </a:lnTo>
                <a:lnTo>
                  <a:pt x="391886" y="247047"/>
                </a:lnTo>
                <a:lnTo>
                  <a:pt x="422655" y="236762"/>
                </a:lnTo>
                <a:lnTo>
                  <a:pt x="433704" y="224916"/>
                </a:lnTo>
                <a:lnTo>
                  <a:pt x="433704" y="37464"/>
                </a:lnTo>
                <a:lnTo>
                  <a:pt x="216915" y="37464"/>
                </a:lnTo>
                <a:lnTo>
                  <a:pt x="148368" y="35555"/>
                </a:lnTo>
                <a:lnTo>
                  <a:pt x="88824" y="30239"/>
                </a:lnTo>
                <a:lnTo>
                  <a:pt x="41863" y="22130"/>
                </a:lnTo>
                <a:lnTo>
                  <a:pt x="11062" y="11845"/>
                </a:lnTo>
                <a:lnTo>
                  <a:pt x="0" y="0"/>
                </a:lnTo>
                <a:close/>
              </a:path>
              <a:path w="433705" h="262889">
                <a:moveTo>
                  <a:pt x="433704" y="0"/>
                </a:moveTo>
                <a:lnTo>
                  <a:pt x="391886" y="22130"/>
                </a:lnTo>
                <a:lnTo>
                  <a:pt x="344962" y="30239"/>
                </a:lnTo>
                <a:lnTo>
                  <a:pt x="285450" y="35555"/>
                </a:lnTo>
                <a:lnTo>
                  <a:pt x="216915" y="37464"/>
                </a:lnTo>
                <a:lnTo>
                  <a:pt x="433704" y="37464"/>
                </a:lnTo>
                <a:lnTo>
                  <a:pt x="433704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4149" y="1756917"/>
            <a:ext cx="433705" cy="74930"/>
          </a:xfrm>
          <a:custGeom>
            <a:avLst/>
            <a:gdLst/>
            <a:ahLst/>
            <a:cxnLst/>
            <a:rect l="l" t="t" r="r" b="b"/>
            <a:pathLst>
              <a:path w="433705" h="74930">
                <a:moveTo>
                  <a:pt x="216915" y="0"/>
                </a:moveTo>
                <a:lnTo>
                  <a:pt x="148368" y="1909"/>
                </a:lnTo>
                <a:lnTo>
                  <a:pt x="88824" y="7225"/>
                </a:lnTo>
                <a:lnTo>
                  <a:pt x="41863" y="15334"/>
                </a:lnTo>
                <a:lnTo>
                  <a:pt x="11062" y="25619"/>
                </a:lnTo>
                <a:lnTo>
                  <a:pt x="0" y="37465"/>
                </a:lnTo>
                <a:lnTo>
                  <a:pt x="11062" y="49310"/>
                </a:lnTo>
                <a:lnTo>
                  <a:pt x="41863" y="59595"/>
                </a:lnTo>
                <a:lnTo>
                  <a:pt x="88824" y="67704"/>
                </a:lnTo>
                <a:lnTo>
                  <a:pt x="148368" y="73020"/>
                </a:lnTo>
                <a:lnTo>
                  <a:pt x="216915" y="74930"/>
                </a:lnTo>
                <a:lnTo>
                  <a:pt x="285450" y="73020"/>
                </a:lnTo>
                <a:lnTo>
                  <a:pt x="344962" y="67704"/>
                </a:lnTo>
                <a:lnTo>
                  <a:pt x="391886" y="59595"/>
                </a:lnTo>
                <a:lnTo>
                  <a:pt x="422655" y="49310"/>
                </a:lnTo>
                <a:lnTo>
                  <a:pt x="433704" y="37465"/>
                </a:lnTo>
                <a:lnTo>
                  <a:pt x="422655" y="25619"/>
                </a:lnTo>
                <a:lnTo>
                  <a:pt x="391886" y="15334"/>
                </a:lnTo>
                <a:lnTo>
                  <a:pt x="344962" y="7225"/>
                </a:lnTo>
                <a:lnTo>
                  <a:pt x="285450" y="1909"/>
                </a:lnTo>
                <a:lnTo>
                  <a:pt x="216915" y="0"/>
                </a:lnTo>
                <a:close/>
              </a:path>
            </a:pathLst>
          </a:custGeom>
          <a:solidFill>
            <a:srgbClr val="D5E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54149" y="1756917"/>
            <a:ext cx="433705" cy="74930"/>
          </a:xfrm>
          <a:custGeom>
            <a:avLst/>
            <a:gdLst/>
            <a:ahLst/>
            <a:cxnLst/>
            <a:rect l="l" t="t" r="r" b="b"/>
            <a:pathLst>
              <a:path w="433705" h="74930">
                <a:moveTo>
                  <a:pt x="433704" y="37465"/>
                </a:moveTo>
                <a:lnTo>
                  <a:pt x="391886" y="59595"/>
                </a:lnTo>
                <a:lnTo>
                  <a:pt x="344962" y="67704"/>
                </a:lnTo>
                <a:lnTo>
                  <a:pt x="285450" y="73020"/>
                </a:lnTo>
                <a:lnTo>
                  <a:pt x="216915" y="74930"/>
                </a:lnTo>
                <a:lnTo>
                  <a:pt x="148368" y="73020"/>
                </a:lnTo>
                <a:lnTo>
                  <a:pt x="88824" y="67704"/>
                </a:lnTo>
                <a:lnTo>
                  <a:pt x="41863" y="59595"/>
                </a:lnTo>
                <a:lnTo>
                  <a:pt x="11062" y="49310"/>
                </a:lnTo>
                <a:lnTo>
                  <a:pt x="0" y="37465"/>
                </a:lnTo>
                <a:lnTo>
                  <a:pt x="11062" y="25619"/>
                </a:lnTo>
                <a:lnTo>
                  <a:pt x="41863" y="15334"/>
                </a:lnTo>
                <a:lnTo>
                  <a:pt x="88824" y="7225"/>
                </a:lnTo>
                <a:lnTo>
                  <a:pt x="148368" y="1909"/>
                </a:lnTo>
                <a:lnTo>
                  <a:pt x="216915" y="0"/>
                </a:lnTo>
                <a:lnTo>
                  <a:pt x="285450" y="1909"/>
                </a:lnTo>
                <a:lnTo>
                  <a:pt x="344962" y="7225"/>
                </a:lnTo>
                <a:lnTo>
                  <a:pt x="391886" y="15334"/>
                </a:lnTo>
                <a:lnTo>
                  <a:pt x="422655" y="25619"/>
                </a:lnTo>
                <a:lnTo>
                  <a:pt x="433704" y="3746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54149" y="1794382"/>
            <a:ext cx="433705" cy="262890"/>
          </a:xfrm>
          <a:custGeom>
            <a:avLst/>
            <a:gdLst/>
            <a:ahLst/>
            <a:cxnLst/>
            <a:rect l="l" t="t" r="r" b="b"/>
            <a:pathLst>
              <a:path w="433705" h="262889">
                <a:moveTo>
                  <a:pt x="433704" y="0"/>
                </a:moveTo>
                <a:lnTo>
                  <a:pt x="433704" y="224916"/>
                </a:lnTo>
                <a:lnTo>
                  <a:pt x="422655" y="236762"/>
                </a:lnTo>
                <a:lnTo>
                  <a:pt x="391886" y="247047"/>
                </a:lnTo>
                <a:lnTo>
                  <a:pt x="344962" y="255156"/>
                </a:lnTo>
                <a:lnTo>
                  <a:pt x="285450" y="260472"/>
                </a:lnTo>
                <a:lnTo>
                  <a:pt x="216915" y="262381"/>
                </a:lnTo>
                <a:lnTo>
                  <a:pt x="148368" y="260472"/>
                </a:lnTo>
                <a:lnTo>
                  <a:pt x="88824" y="255156"/>
                </a:lnTo>
                <a:lnTo>
                  <a:pt x="41863" y="247047"/>
                </a:lnTo>
                <a:lnTo>
                  <a:pt x="11062" y="236762"/>
                </a:lnTo>
                <a:lnTo>
                  <a:pt x="0" y="224916"/>
                </a:lnTo>
                <a:lnTo>
                  <a:pt x="0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9408" y="1582294"/>
            <a:ext cx="85725" cy="174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8800" y="1575818"/>
            <a:ext cx="411480" cy="85725"/>
          </a:xfrm>
          <a:custGeom>
            <a:avLst/>
            <a:gdLst/>
            <a:ahLst/>
            <a:cxnLst/>
            <a:rect l="l" t="t" r="r" b="b"/>
            <a:pathLst>
              <a:path w="411480" h="85725">
                <a:moveTo>
                  <a:pt x="85725" y="0"/>
                </a:moveTo>
                <a:lnTo>
                  <a:pt x="0" y="42799"/>
                </a:lnTo>
                <a:lnTo>
                  <a:pt x="85725" y="85725"/>
                </a:lnTo>
                <a:lnTo>
                  <a:pt x="66703" y="57150"/>
                </a:lnTo>
                <a:lnTo>
                  <a:pt x="57150" y="57150"/>
                </a:lnTo>
                <a:lnTo>
                  <a:pt x="57150" y="28575"/>
                </a:lnTo>
                <a:lnTo>
                  <a:pt x="66646" y="28575"/>
                </a:lnTo>
                <a:lnTo>
                  <a:pt x="85725" y="0"/>
                </a:lnTo>
                <a:close/>
              </a:path>
              <a:path w="411480" h="85725">
                <a:moveTo>
                  <a:pt x="353822" y="42799"/>
                </a:moveTo>
                <a:lnTo>
                  <a:pt x="325247" y="85725"/>
                </a:lnTo>
                <a:lnTo>
                  <a:pt x="382312" y="57150"/>
                </a:lnTo>
                <a:lnTo>
                  <a:pt x="353822" y="57150"/>
                </a:lnTo>
                <a:lnTo>
                  <a:pt x="353822" y="42799"/>
                </a:lnTo>
                <a:close/>
              </a:path>
              <a:path w="411480" h="85725">
                <a:moveTo>
                  <a:pt x="57150" y="42799"/>
                </a:moveTo>
                <a:lnTo>
                  <a:pt x="57150" y="57150"/>
                </a:lnTo>
                <a:lnTo>
                  <a:pt x="66703" y="57150"/>
                </a:lnTo>
                <a:lnTo>
                  <a:pt x="57150" y="42799"/>
                </a:lnTo>
                <a:close/>
              </a:path>
              <a:path w="411480" h="85725">
                <a:moveTo>
                  <a:pt x="344325" y="28575"/>
                </a:moveTo>
                <a:lnTo>
                  <a:pt x="66646" y="28575"/>
                </a:lnTo>
                <a:lnTo>
                  <a:pt x="57150" y="42799"/>
                </a:lnTo>
                <a:lnTo>
                  <a:pt x="66703" y="57150"/>
                </a:lnTo>
                <a:lnTo>
                  <a:pt x="344268" y="57150"/>
                </a:lnTo>
                <a:lnTo>
                  <a:pt x="353822" y="42799"/>
                </a:lnTo>
                <a:lnTo>
                  <a:pt x="344325" y="28575"/>
                </a:lnTo>
                <a:close/>
              </a:path>
              <a:path w="411480" h="85725">
                <a:moveTo>
                  <a:pt x="382481" y="28575"/>
                </a:moveTo>
                <a:lnTo>
                  <a:pt x="353822" y="28575"/>
                </a:lnTo>
                <a:lnTo>
                  <a:pt x="353822" y="57150"/>
                </a:lnTo>
                <a:lnTo>
                  <a:pt x="382312" y="57150"/>
                </a:lnTo>
                <a:lnTo>
                  <a:pt x="410972" y="42799"/>
                </a:lnTo>
                <a:lnTo>
                  <a:pt x="382481" y="28575"/>
                </a:lnTo>
                <a:close/>
              </a:path>
              <a:path w="411480" h="85725">
                <a:moveTo>
                  <a:pt x="66646" y="28575"/>
                </a:moveTo>
                <a:lnTo>
                  <a:pt x="57150" y="28575"/>
                </a:lnTo>
                <a:lnTo>
                  <a:pt x="57150" y="42799"/>
                </a:lnTo>
                <a:lnTo>
                  <a:pt x="66646" y="28575"/>
                </a:lnTo>
                <a:close/>
              </a:path>
              <a:path w="411480" h="85725">
                <a:moveTo>
                  <a:pt x="325247" y="0"/>
                </a:moveTo>
                <a:lnTo>
                  <a:pt x="353822" y="42799"/>
                </a:lnTo>
                <a:lnTo>
                  <a:pt x="353822" y="28575"/>
                </a:lnTo>
                <a:lnTo>
                  <a:pt x="382481" y="28575"/>
                </a:lnTo>
                <a:lnTo>
                  <a:pt x="32524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7183" y="1575818"/>
            <a:ext cx="518159" cy="85725"/>
          </a:xfrm>
          <a:custGeom>
            <a:avLst/>
            <a:gdLst/>
            <a:ahLst/>
            <a:cxnLst/>
            <a:rect l="l" t="t" r="r" b="b"/>
            <a:pathLst>
              <a:path w="518160" h="85725">
                <a:moveTo>
                  <a:pt x="85725" y="0"/>
                </a:moveTo>
                <a:lnTo>
                  <a:pt x="0" y="42799"/>
                </a:lnTo>
                <a:lnTo>
                  <a:pt x="85725" y="85725"/>
                </a:lnTo>
                <a:lnTo>
                  <a:pt x="66703" y="57150"/>
                </a:lnTo>
                <a:lnTo>
                  <a:pt x="57150" y="57150"/>
                </a:lnTo>
                <a:lnTo>
                  <a:pt x="57150" y="28575"/>
                </a:lnTo>
                <a:lnTo>
                  <a:pt x="66646" y="28575"/>
                </a:lnTo>
                <a:lnTo>
                  <a:pt x="85725" y="0"/>
                </a:lnTo>
                <a:close/>
              </a:path>
              <a:path w="518160" h="85725">
                <a:moveTo>
                  <a:pt x="460882" y="42799"/>
                </a:moveTo>
                <a:lnTo>
                  <a:pt x="432307" y="85725"/>
                </a:lnTo>
                <a:lnTo>
                  <a:pt x="489373" y="57150"/>
                </a:lnTo>
                <a:lnTo>
                  <a:pt x="460882" y="57150"/>
                </a:lnTo>
                <a:lnTo>
                  <a:pt x="460882" y="42799"/>
                </a:lnTo>
                <a:close/>
              </a:path>
              <a:path w="518160" h="85725">
                <a:moveTo>
                  <a:pt x="57150" y="42799"/>
                </a:moveTo>
                <a:lnTo>
                  <a:pt x="57150" y="57150"/>
                </a:lnTo>
                <a:lnTo>
                  <a:pt x="66703" y="57150"/>
                </a:lnTo>
                <a:lnTo>
                  <a:pt x="57150" y="42799"/>
                </a:lnTo>
                <a:close/>
              </a:path>
              <a:path w="518160" h="85725">
                <a:moveTo>
                  <a:pt x="451386" y="28575"/>
                </a:moveTo>
                <a:lnTo>
                  <a:pt x="66646" y="28575"/>
                </a:lnTo>
                <a:lnTo>
                  <a:pt x="57150" y="42799"/>
                </a:lnTo>
                <a:lnTo>
                  <a:pt x="66703" y="57150"/>
                </a:lnTo>
                <a:lnTo>
                  <a:pt x="451329" y="57150"/>
                </a:lnTo>
                <a:lnTo>
                  <a:pt x="460882" y="42799"/>
                </a:lnTo>
                <a:lnTo>
                  <a:pt x="451386" y="28575"/>
                </a:lnTo>
                <a:close/>
              </a:path>
              <a:path w="518160" h="85725">
                <a:moveTo>
                  <a:pt x="489542" y="28575"/>
                </a:moveTo>
                <a:lnTo>
                  <a:pt x="460882" y="28575"/>
                </a:lnTo>
                <a:lnTo>
                  <a:pt x="460882" y="57150"/>
                </a:lnTo>
                <a:lnTo>
                  <a:pt x="489373" y="57150"/>
                </a:lnTo>
                <a:lnTo>
                  <a:pt x="518032" y="42799"/>
                </a:lnTo>
                <a:lnTo>
                  <a:pt x="489542" y="28575"/>
                </a:lnTo>
                <a:close/>
              </a:path>
              <a:path w="518160" h="85725">
                <a:moveTo>
                  <a:pt x="66646" y="28575"/>
                </a:moveTo>
                <a:lnTo>
                  <a:pt x="57150" y="28575"/>
                </a:lnTo>
                <a:lnTo>
                  <a:pt x="57150" y="42799"/>
                </a:lnTo>
                <a:lnTo>
                  <a:pt x="66646" y="28575"/>
                </a:lnTo>
                <a:close/>
              </a:path>
              <a:path w="518160" h="85725">
                <a:moveTo>
                  <a:pt x="432307" y="0"/>
                </a:moveTo>
                <a:lnTo>
                  <a:pt x="460882" y="42799"/>
                </a:lnTo>
                <a:lnTo>
                  <a:pt x="460882" y="28575"/>
                </a:lnTo>
                <a:lnTo>
                  <a:pt x="489542" y="28575"/>
                </a:lnTo>
                <a:lnTo>
                  <a:pt x="43230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1558" y="2994912"/>
            <a:ext cx="1025150" cy="579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270826" y="3788092"/>
          <a:ext cx="2895595" cy="285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1"/>
                <a:gridCol w="144780"/>
                <a:gridCol w="144779"/>
                <a:gridCol w="144779"/>
                <a:gridCol w="144779"/>
                <a:gridCol w="144779"/>
                <a:gridCol w="144779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144780"/>
                <a:gridCol w="72389"/>
              </a:tblGrid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9932">
                      <a:solidFill>
                        <a:srgbClr val="000000"/>
                      </a:solidFill>
                      <a:prstDash val="soli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3482341" y="2841906"/>
            <a:ext cx="908431" cy="736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39773" y="2671660"/>
            <a:ext cx="868044" cy="975994"/>
          </a:xfrm>
          <a:custGeom>
            <a:avLst/>
            <a:gdLst/>
            <a:ahLst/>
            <a:cxnLst/>
            <a:rect l="l" t="t" r="r" b="b"/>
            <a:pathLst>
              <a:path w="868044" h="975995">
                <a:moveTo>
                  <a:pt x="0" y="975398"/>
                </a:moveTo>
                <a:lnTo>
                  <a:pt x="867460" y="975398"/>
                </a:lnTo>
                <a:lnTo>
                  <a:pt x="867460" y="0"/>
                </a:lnTo>
                <a:lnTo>
                  <a:pt x="0" y="0"/>
                </a:lnTo>
                <a:lnTo>
                  <a:pt x="0" y="97539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9773" y="2671660"/>
            <a:ext cx="868044" cy="975994"/>
          </a:xfrm>
          <a:custGeom>
            <a:avLst/>
            <a:gdLst/>
            <a:ahLst/>
            <a:cxnLst/>
            <a:rect l="l" t="t" r="r" b="b"/>
            <a:pathLst>
              <a:path w="868044" h="975995">
                <a:moveTo>
                  <a:pt x="0" y="975398"/>
                </a:moveTo>
                <a:lnTo>
                  <a:pt x="867460" y="975398"/>
                </a:lnTo>
                <a:lnTo>
                  <a:pt x="867460" y="0"/>
                </a:lnTo>
                <a:lnTo>
                  <a:pt x="0" y="0"/>
                </a:lnTo>
                <a:lnTo>
                  <a:pt x="0" y="975398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92426" y="2839046"/>
            <a:ext cx="513080" cy="284480"/>
          </a:xfrm>
          <a:custGeom>
            <a:avLst/>
            <a:gdLst/>
            <a:ahLst/>
            <a:cxnLst/>
            <a:rect l="l" t="t" r="r" b="b"/>
            <a:pathLst>
              <a:path w="513080" h="284480">
                <a:moveTo>
                  <a:pt x="0" y="283883"/>
                </a:moveTo>
                <a:lnTo>
                  <a:pt x="512597" y="283883"/>
                </a:lnTo>
                <a:lnTo>
                  <a:pt x="512597" y="0"/>
                </a:lnTo>
                <a:lnTo>
                  <a:pt x="0" y="0"/>
                </a:lnTo>
                <a:lnTo>
                  <a:pt x="0" y="28388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05126" y="2744470"/>
            <a:ext cx="94615" cy="378460"/>
          </a:xfrm>
          <a:custGeom>
            <a:avLst/>
            <a:gdLst/>
            <a:ahLst/>
            <a:cxnLst/>
            <a:rect l="l" t="t" r="r" b="b"/>
            <a:pathLst>
              <a:path w="94614" h="378460">
                <a:moveTo>
                  <a:pt x="94614" y="0"/>
                </a:moveTo>
                <a:lnTo>
                  <a:pt x="0" y="94614"/>
                </a:lnTo>
                <a:lnTo>
                  <a:pt x="0" y="378459"/>
                </a:lnTo>
                <a:lnTo>
                  <a:pt x="94614" y="283844"/>
                </a:lnTo>
                <a:lnTo>
                  <a:pt x="94614" y="0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92427" y="2744472"/>
            <a:ext cx="607695" cy="94615"/>
          </a:xfrm>
          <a:custGeom>
            <a:avLst/>
            <a:gdLst/>
            <a:ahLst/>
            <a:cxnLst/>
            <a:rect l="l" t="t" r="r" b="b"/>
            <a:pathLst>
              <a:path w="607694" h="94614">
                <a:moveTo>
                  <a:pt x="607313" y="0"/>
                </a:moveTo>
                <a:lnTo>
                  <a:pt x="94742" y="0"/>
                </a:lnTo>
                <a:lnTo>
                  <a:pt x="0" y="94614"/>
                </a:lnTo>
                <a:lnTo>
                  <a:pt x="512699" y="94614"/>
                </a:lnTo>
                <a:lnTo>
                  <a:pt x="607313" y="0"/>
                </a:lnTo>
                <a:close/>
              </a:path>
            </a:pathLst>
          </a:custGeom>
          <a:solidFill>
            <a:srgbClr val="FFC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92427" y="2744470"/>
            <a:ext cx="607695" cy="378460"/>
          </a:xfrm>
          <a:custGeom>
            <a:avLst/>
            <a:gdLst/>
            <a:ahLst/>
            <a:cxnLst/>
            <a:rect l="l" t="t" r="r" b="b"/>
            <a:pathLst>
              <a:path w="607694" h="378460">
                <a:moveTo>
                  <a:pt x="0" y="94614"/>
                </a:moveTo>
                <a:lnTo>
                  <a:pt x="94742" y="0"/>
                </a:lnTo>
                <a:lnTo>
                  <a:pt x="607313" y="0"/>
                </a:lnTo>
                <a:lnTo>
                  <a:pt x="607313" y="283844"/>
                </a:lnTo>
                <a:lnTo>
                  <a:pt x="512699" y="378459"/>
                </a:lnTo>
                <a:lnTo>
                  <a:pt x="0" y="378459"/>
                </a:lnTo>
                <a:lnTo>
                  <a:pt x="0" y="94614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92427" y="2744472"/>
            <a:ext cx="607695" cy="94615"/>
          </a:xfrm>
          <a:custGeom>
            <a:avLst/>
            <a:gdLst/>
            <a:ahLst/>
            <a:cxnLst/>
            <a:rect l="l" t="t" r="r" b="b"/>
            <a:pathLst>
              <a:path w="607694" h="94614">
                <a:moveTo>
                  <a:pt x="0" y="94614"/>
                </a:moveTo>
                <a:lnTo>
                  <a:pt x="512699" y="94614"/>
                </a:lnTo>
                <a:lnTo>
                  <a:pt x="607313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5125" y="2839087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4">
                <a:moveTo>
                  <a:pt x="0" y="0"/>
                </a:moveTo>
                <a:lnTo>
                  <a:pt x="0" y="283844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99361" y="2813306"/>
            <a:ext cx="347472" cy="316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3536" y="2837688"/>
            <a:ext cx="365760" cy="332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56688" y="2865122"/>
            <a:ext cx="374904" cy="3413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54149" y="3335146"/>
            <a:ext cx="433705" cy="262890"/>
          </a:xfrm>
          <a:custGeom>
            <a:avLst/>
            <a:gdLst/>
            <a:ahLst/>
            <a:cxnLst/>
            <a:rect l="l" t="t" r="r" b="b"/>
            <a:pathLst>
              <a:path w="433705" h="262889">
                <a:moveTo>
                  <a:pt x="0" y="0"/>
                </a:moveTo>
                <a:lnTo>
                  <a:pt x="0" y="224916"/>
                </a:lnTo>
                <a:lnTo>
                  <a:pt x="11062" y="236762"/>
                </a:lnTo>
                <a:lnTo>
                  <a:pt x="41863" y="247047"/>
                </a:lnTo>
                <a:lnTo>
                  <a:pt x="88824" y="255156"/>
                </a:lnTo>
                <a:lnTo>
                  <a:pt x="148368" y="260472"/>
                </a:lnTo>
                <a:lnTo>
                  <a:pt x="216915" y="262381"/>
                </a:lnTo>
                <a:lnTo>
                  <a:pt x="285450" y="260472"/>
                </a:lnTo>
                <a:lnTo>
                  <a:pt x="344962" y="255156"/>
                </a:lnTo>
                <a:lnTo>
                  <a:pt x="391886" y="247047"/>
                </a:lnTo>
                <a:lnTo>
                  <a:pt x="422655" y="236762"/>
                </a:lnTo>
                <a:lnTo>
                  <a:pt x="433704" y="224916"/>
                </a:lnTo>
                <a:lnTo>
                  <a:pt x="433704" y="37464"/>
                </a:lnTo>
                <a:lnTo>
                  <a:pt x="216915" y="37464"/>
                </a:lnTo>
                <a:lnTo>
                  <a:pt x="148368" y="35555"/>
                </a:lnTo>
                <a:lnTo>
                  <a:pt x="88824" y="30239"/>
                </a:lnTo>
                <a:lnTo>
                  <a:pt x="41863" y="22130"/>
                </a:lnTo>
                <a:lnTo>
                  <a:pt x="11062" y="11845"/>
                </a:lnTo>
                <a:lnTo>
                  <a:pt x="0" y="0"/>
                </a:lnTo>
                <a:close/>
              </a:path>
              <a:path w="433705" h="262889">
                <a:moveTo>
                  <a:pt x="433704" y="0"/>
                </a:moveTo>
                <a:lnTo>
                  <a:pt x="391886" y="22130"/>
                </a:lnTo>
                <a:lnTo>
                  <a:pt x="344962" y="30239"/>
                </a:lnTo>
                <a:lnTo>
                  <a:pt x="285450" y="35555"/>
                </a:lnTo>
                <a:lnTo>
                  <a:pt x="216915" y="37464"/>
                </a:lnTo>
                <a:lnTo>
                  <a:pt x="433704" y="37464"/>
                </a:lnTo>
                <a:lnTo>
                  <a:pt x="43370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54149" y="3297682"/>
            <a:ext cx="433705" cy="74930"/>
          </a:xfrm>
          <a:custGeom>
            <a:avLst/>
            <a:gdLst/>
            <a:ahLst/>
            <a:cxnLst/>
            <a:rect l="l" t="t" r="r" b="b"/>
            <a:pathLst>
              <a:path w="433705" h="74929">
                <a:moveTo>
                  <a:pt x="216915" y="0"/>
                </a:moveTo>
                <a:lnTo>
                  <a:pt x="148368" y="1909"/>
                </a:lnTo>
                <a:lnTo>
                  <a:pt x="88824" y="7225"/>
                </a:lnTo>
                <a:lnTo>
                  <a:pt x="41863" y="15334"/>
                </a:lnTo>
                <a:lnTo>
                  <a:pt x="11062" y="25619"/>
                </a:lnTo>
                <a:lnTo>
                  <a:pt x="0" y="37464"/>
                </a:lnTo>
                <a:lnTo>
                  <a:pt x="11062" y="49310"/>
                </a:lnTo>
                <a:lnTo>
                  <a:pt x="41863" y="59595"/>
                </a:lnTo>
                <a:lnTo>
                  <a:pt x="88824" y="67704"/>
                </a:lnTo>
                <a:lnTo>
                  <a:pt x="148368" y="73020"/>
                </a:lnTo>
                <a:lnTo>
                  <a:pt x="216915" y="74929"/>
                </a:lnTo>
                <a:lnTo>
                  <a:pt x="285450" y="73020"/>
                </a:lnTo>
                <a:lnTo>
                  <a:pt x="344962" y="67704"/>
                </a:lnTo>
                <a:lnTo>
                  <a:pt x="391886" y="59595"/>
                </a:lnTo>
                <a:lnTo>
                  <a:pt x="422655" y="49310"/>
                </a:lnTo>
                <a:lnTo>
                  <a:pt x="433704" y="37464"/>
                </a:lnTo>
                <a:lnTo>
                  <a:pt x="422655" y="25619"/>
                </a:lnTo>
                <a:lnTo>
                  <a:pt x="391886" y="15334"/>
                </a:lnTo>
                <a:lnTo>
                  <a:pt x="344962" y="7225"/>
                </a:lnTo>
                <a:lnTo>
                  <a:pt x="285450" y="1909"/>
                </a:lnTo>
                <a:lnTo>
                  <a:pt x="21691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54149" y="3297682"/>
            <a:ext cx="433705" cy="74930"/>
          </a:xfrm>
          <a:custGeom>
            <a:avLst/>
            <a:gdLst/>
            <a:ahLst/>
            <a:cxnLst/>
            <a:rect l="l" t="t" r="r" b="b"/>
            <a:pathLst>
              <a:path w="433705" h="74929">
                <a:moveTo>
                  <a:pt x="433704" y="37464"/>
                </a:moveTo>
                <a:lnTo>
                  <a:pt x="391886" y="59595"/>
                </a:lnTo>
                <a:lnTo>
                  <a:pt x="344962" y="67704"/>
                </a:lnTo>
                <a:lnTo>
                  <a:pt x="285450" y="73020"/>
                </a:lnTo>
                <a:lnTo>
                  <a:pt x="216915" y="74929"/>
                </a:lnTo>
                <a:lnTo>
                  <a:pt x="148368" y="73020"/>
                </a:lnTo>
                <a:lnTo>
                  <a:pt x="88824" y="67704"/>
                </a:lnTo>
                <a:lnTo>
                  <a:pt x="41863" y="59595"/>
                </a:lnTo>
                <a:lnTo>
                  <a:pt x="11062" y="49310"/>
                </a:lnTo>
                <a:lnTo>
                  <a:pt x="0" y="37464"/>
                </a:lnTo>
                <a:lnTo>
                  <a:pt x="11062" y="25619"/>
                </a:lnTo>
                <a:lnTo>
                  <a:pt x="41863" y="15334"/>
                </a:lnTo>
                <a:lnTo>
                  <a:pt x="88824" y="7225"/>
                </a:lnTo>
                <a:lnTo>
                  <a:pt x="148368" y="1909"/>
                </a:lnTo>
                <a:lnTo>
                  <a:pt x="216915" y="0"/>
                </a:lnTo>
                <a:lnTo>
                  <a:pt x="285450" y="1909"/>
                </a:lnTo>
                <a:lnTo>
                  <a:pt x="344962" y="7225"/>
                </a:lnTo>
                <a:lnTo>
                  <a:pt x="391886" y="15334"/>
                </a:lnTo>
                <a:lnTo>
                  <a:pt x="422655" y="25619"/>
                </a:lnTo>
                <a:lnTo>
                  <a:pt x="433704" y="37464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54149" y="3335146"/>
            <a:ext cx="433705" cy="262890"/>
          </a:xfrm>
          <a:custGeom>
            <a:avLst/>
            <a:gdLst/>
            <a:ahLst/>
            <a:cxnLst/>
            <a:rect l="l" t="t" r="r" b="b"/>
            <a:pathLst>
              <a:path w="433705" h="262889">
                <a:moveTo>
                  <a:pt x="433704" y="0"/>
                </a:moveTo>
                <a:lnTo>
                  <a:pt x="433704" y="224916"/>
                </a:lnTo>
                <a:lnTo>
                  <a:pt x="422655" y="236762"/>
                </a:lnTo>
                <a:lnTo>
                  <a:pt x="391886" y="247047"/>
                </a:lnTo>
                <a:lnTo>
                  <a:pt x="344962" y="255156"/>
                </a:lnTo>
                <a:lnTo>
                  <a:pt x="285450" y="260472"/>
                </a:lnTo>
                <a:lnTo>
                  <a:pt x="216915" y="262381"/>
                </a:lnTo>
                <a:lnTo>
                  <a:pt x="148368" y="260472"/>
                </a:lnTo>
                <a:lnTo>
                  <a:pt x="88824" y="255156"/>
                </a:lnTo>
                <a:lnTo>
                  <a:pt x="41863" y="247047"/>
                </a:lnTo>
                <a:lnTo>
                  <a:pt x="11062" y="236762"/>
                </a:lnTo>
                <a:lnTo>
                  <a:pt x="0" y="224916"/>
                </a:lnTo>
                <a:lnTo>
                  <a:pt x="0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9408" y="3122929"/>
            <a:ext cx="85725" cy="1747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8800" y="3116454"/>
            <a:ext cx="411480" cy="85725"/>
          </a:xfrm>
          <a:custGeom>
            <a:avLst/>
            <a:gdLst/>
            <a:ahLst/>
            <a:cxnLst/>
            <a:rect l="l" t="t" r="r" b="b"/>
            <a:pathLst>
              <a:path w="411480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66646" y="57150"/>
                </a:lnTo>
                <a:lnTo>
                  <a:pt x="57150" y="57150"/>
                </a:lnTo>
                <a:lnTo>
                  <a:pt x="57150" y="28575"/>
                </a:lnTo>
                <a:lnTo>
                  <a:pt x="66703" y="28575"/>
                </a:lnTo>
                <a:lnTo>
                  <a:pt x="85725" y="0"/>
                </a:lnTo>
                <a:close/>
              </a:path>
              <a:path w="411480" h="85725">
                <a:moveTo>
                  <a:pt x="353822" y="42925"/>
                </a:moveTo>
                <a:lnTo>
                  <a:pt x="325247" y="85725"/>
                </a:lnTo>
                <a:lnTo>
                  <a:pt x="382481" y="57150"/>
                </a:lnTo>
                <a:lnTo>
                  <a:pt x="353822" y="57150"/>
                </a:lnTo>
                <a:lnTo>
                  <a:pt x="353822" y="42925"/>
                </a:lnTo>
                <a:close/>
              </a:path>
              <a:path w="411480" h="85725">
                <a:moveTo>
                  <a:pt x="57150" y="42925"/>
                </a:moveTo>
                <a:lnTo>
                  <a:pt x="57150" y="57150"/>
                </a:lnTo>
                <a:lnTo>
                  <a:pt x="66646" y="57150"/>
                </a:lnTo>
                <a:lnTo>
                  <a:pt x="57150" y="42925"/>
                </a:lnTo>
                <a:close/>
              </a:path>
              <a:path w="411480" h="85725">
                <a:moveTo>
                  <a:pt x="344268" y="28575"/>
                </a:moveTo>
                <a:lnTo>
                  <a:pt x="66703" y="28575"/>
                </a:lnTo>
                <a:lnTo>
                  <a:pt x="57150" y="42925"/>
                </a:lnTo>
                <a:lnTo>
                  <a:pt x="66646" y="57150"/>
                </a:lnTo>
                <a:lnTo>
                  <a:pt x="344325" y="57150"/>
                </a:lnTo>
                <a:lnTo>
                  <a:pt x="353822" y="42925"/>
                </a:lnTo>
                <a:lnTo>
                  <a:pt x="344268" y="28575"/>
                </a:lnTo>
                <a:close/>
              </a:path>
              <a:path w="411480" h="85725">
                <a:moveTo>
                  <a:pt x="382312" y="28575"/>
                </a:moveTo>
                <a:lnTo>
                  <a:pt x="353822" y="28575"/>
                </a:lnTo>
                <a:lnTo>
                  <a:pt x="353822" y="57150"/>
                </a:lnTo>
                <a:lnTo>
                  <a:pt x="382481" y="57150"/>
                </a:lnTo>
                <a:lnTo>
                  <a:pt x="410972" y="42925"/>
                </a:lnTo>
                <a:lnTo>
                  <a:pt x="382312" y="28575"/>
                </a:lnTo>
                <a:close/>
              </a:path>
              <a:path w="411480" h="85725">
                <a:moveTo>
                  <a:pt x="66703" y="28575"/>
                </a:moveTo>
                <a:lnTo>
                  <a:pt x="57150" y="28575"/>
                </a:lnTo>
                <a:lnTo>
                  <a:pt x="57150" y="42925"/>
                </a:lnTo>
                <a:lnTo>
                  <a:pt x="66703" y="28575"/>
                </a:lnTo>
                <a:close/>
              </a:path>
              <a:path w="411480" h="85725">
                <a:moveTo>
                  <a:pt x="325247" y="0"/>
                </a:moveTo>
                <a:lnTo>
                  <a:pt x="353822" y="42925"/>
                </a:lnTo>
                <a:lnTo>
                  <a:pt x="353822" y="28575"/>
                </a:lnTo>
                <a:lnTo>
                  <a:pt x="382312" y="28575"/>
                </a:lnTo>
                <a:lnTo>
                  <a:pt x="32524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07183" y="3116454"/>
            <a:ext cx="518159" cy="85725"/>
          </a:xfrm>
          <a:custGeom>
            <a:avLst/>
            <a:gdLst/>
            <a:ahLst/>
            <a:cxnLst/>
            <a:rect l="l" t="t" r="r" b="b"/>
            <a:pathLst>
              <a:path w="518160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66646" y="57150"/>
                </a:lnTo>
                <a:lnTo>
                  <a:pt x="57150" y="57150"/>
                </a:lnTo>
                <a:lnTo>
                  <a:pt x="57150" y="28575"/>
                </a:lnTo>
                <a:lnTo>
                  <a:pt x="66703" y="28575"/>
                </a:lnTo>
                <a:lnTo>
                  <a:pt x="85725" y="0"/>
                </a:lnTo>
                <a:close/>
              </a:path>
              <a:path w="518160" h="85725">
                <a:moveTo>
                  <a:pt x="460882" y="42925"/>
                </a:moveTo>
                <a:lnTo>
                  <a:pt x="432307" y="85725"/>
                </a:lnTo>
                <a:lnTo>
                  <a:pt x="489542" y="57150"/>
                </a:lnTo>
                <a:lnTo>
                  <a:pt x="460882" y="57150"/>
                </a:lnTo>
                <a:lnTo>
                  <a:pt x="460882" y="42925"/>
                </a:lnTo>
                <a:close/>
              </a:path>
              <a:path w="518160" h="85725">
                <a:moveTo>
                  <a:pt x="57150" y="42925"/>
                </a:moveTo>
                <a:lnTo>
                  <a:pt x="57150" y="57150"/>
                </a:lnTo>
                <a:lnTo>
                  <a:pt x="66646" y="57150"/>
                </a:lnTo>
                <a:lnTo>
                  <a:pt x="57150" y="42925"/>
                </a:lnTo>
                <a:close/>
              </a:path>
              <a:path w="518160" h="85725">
                <a:moveTo>
                  <a:pt x="451329" y="28575"/>
                </a:moveTo>
                <a:lnTo>
                  <a:pt x="66703" y="28575"/>
                </a:lnTo>
                <a:lnTo>
                  <a:pt x="57150" y="42925"/>
                </a:lnTo>
                <a:lnTo>
                  <a:pt x="66646" y="57150"/>
                </a:lnTo>
                <a:lnTo>
                  <a:pt x="451386" y="57150"/>
                </a:lnTo>
                <a:lnTo>
                  <a:pt x="460882" y="42925"/>
                </a:lnTo>
                <a:lnTo>
                  <a:pt x="451329" y="28575"/>
                </a:lnTo>
                <a:close/>
              </a:path>
              <a:path w="518160" h="85725">
                <a:moveTo>
                  <a:pt x="489373" y="28575"/>
                </a:moveTo>
                <a:lnTo>
                  <a:pt x="460882" y="28575"/>
                </a:lnTo>
                <a:lnTo>
                  <a:pt x="460882" y="57150"/>
                </a:lnTo>
                <a:lnTo>
                  <a:pt x="489542" y="57150"/>
                </a:lnTo>
                <a:lnTo>
                  <a:pt x="518032" y="42925"/>
                </a:lnTo>
                <a:lnTo>
                  <a:pt x="489373" y="28575"/>
                </a:lnTo>
                <a:close/>
              </a:path>
              <a:path w="518160" h="85725">
                <a:moveTo>
                  <a:pt x="66703" y="28575"/>
                </a:moveTo>
                <a:lnTo>
                  <a:pt x="57150" y="28575"/>
                </a:lnTo>
                <a:lnTo>
                  <a:pt x="57150" y="42925"/>
                </a:lnTo>
                <a:lnTo>
                  <a:pt x="66703" y="28575"/>
                </a:lnTo>
                <a:close/>
              </a:path>
              <a:path w="518160" h="85725">
                <a:moveTo>
                  <a:pt x="432307" y="0"/>
                </a:moveTo>
                <a:lnTo>
                  <a:pt x="460882" y="42925"/>
                </a:lnTo>
                <a:lnTo>
                  <a:pt x="460882" y="28575"/>
                </a:lnTo>
                <a:lnTo>
                  <a:pt x="489373" y="28575"/>
                </a:lnTo>
                <a:lnTo>
                  <a:pt x="43230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1558" y="4646293"/>
            <a:ext cx="1025150" cy="579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82341" y="4493287"/>
            <a:ext cx="908431" cy="736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39773" y="4323169"/>
            <a:ext cx="868044" cy="975994"/>
          </a:xfrm>
          <a:custGeom>
            <a:avLst/>
            <a:gdLst/>
            <a:ahLst/>
            <a:cxnLst/>
            <a:rect l="l" t="t" r="r" b="b"/>
            <a:pathLst>
              <a:path w="868044" h="975995">
                <a:moveTo>
                  <a:pt x="0" y="975398"/>
                </a:moveTo>
                <a:lnTo>
                  <a:pt x="867460" y="975398"/>
                </a:lnTo>
                <a:lnTo>
                  <a:pt x="867460" y="0"/>
                </a:lnTo>
                <a:lnTo>
                  <a:pt x="0" y="0"/>
                </a:lnTo>
                <a:lnTo>
                  <a:pt x="0" y="97539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9773" y="4323169"/>
            <a:ext cx="868044" cy="975994"/>
          </a:xfrm>
          <a:custGeom>
            <a:avLst/>
            <a:gdLst/>
            <a:ahLst/>
            <a:cxnLst/>
            <a:rect l="l" t="t" r="r" b="b"/>
            <a:pathLst>
              <a:path w="868044" h="975995">
                <a:moveTo>
                  <a:pt x="0" y="975398"/>
                </a:moveTo>
                <a:lnTo>
                  <a:pt x="867460" y="975398"/>
                </a:lnTo>
                <a:lnTo>
                  <a:pt x="867460" y="0"/>
                </a:lnTo>
                <a:lnTo>
                  <a:pt x="0" y="0"/>
                </a:lnTo>
                <a:lnTo>
                  <a:pt x="0" y="975398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92426" y="4490554"/>
            <a:ext cx="513080" cy="284480"/>
          </a:xfrm>
          <a:custGeom>
            <a:avLst/>
            <a:gdLst/>
            <a:ahLst/>
            <a:cxnLst/>
            <a:rect l="l" t="t" r="r" b="b"/>
            <a:pathLst>
              <a:path w="513080" h="284479">
                <a:moveTo>
                  <a:pt x="0" y="283883"/>
                </a:moveTo>
                <a:lnTo>
                  <a:pt x="512597" y="283883"/>
                </a:lnTo>
                <a:lnTo>
                  <a:pt x="512597" y="0"/>
                </a:lnTo>
                <a:lnTo>
                  <a:pt x="0" y="0"/>
                </a:lnTo>
                <a:lnTo>
                  <a:pt x="0" y="28388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05126" y="4395978"/>
            <a:ext cx="94615" cy="378460"/>
          </a:xfrm>
          <a:custGeom>
            <a:avLst/>
            <a:gdLst/>
            <a:ahLst/>
            <a:cxnLst/>
            <a:rect l="l" t="t" r="r" b="b"/>
            <a:pathLst>
              <a:path w="94614" h="378460">
                <a:moveTo>
                  <a:pt x="94614" y="0"/>
                </a:moveTo>
                <a:lnTo>
                  <a:pt x="0" y="94615"/>
                </a:lnTo>
                <a:lnTo>
                  <a:pt x="0" y="378460"/>
                </a:lnTo>
                <a:lnTo>
                  <a:pt x="94614" y="283845"/>
                </a:lnTo>
                <a:lnTo>
                  <a:pt x="94614" y="0"/>
                </a:lnTo>
                <a:close/>
              </a:path>
            </a:pathLst>
          </a:custGeom>
          <a:solidFill>
            <a:srgbClr val="75A7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92427" y="4395980"/>
            <a:ext cx="607695" cy="94615"/>
          </a:xfrm>
          <a:custGeom>
            <a:avLst/>
            <a:gdLst/>
            <a:ahLst/>
            <a:cxnLst/>
            <a:rect l="l" t="t" r="r" b="b"/>
            <a:pathLst>
              <a:path w="607694" h="94614">
                <a:moveTo>
                  <a:pt x="607313" y="0"/>
                </a:moveTo>
                <a:lnTo>
                  <a:pt x="94742" y="0"/>
                </a:lnTo>
                <a:lnTo>
                  <a:pt x="0" y="94615"/>
                </a:lnTo>
                <a:lnTo>
                  <a:pt x="512699" y="94615"/>
                </a:lnTo>
                <a:lnTo>
                  <a:pt x="607313" y="0"/>
                </a:lnTo>
                <a:close/>
              </a:path>
            </a:pathLst>
          </a:custGeom>
          <a:solidFill>
            <a:srgbClr val="A7D9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92427" y="4395978"/>
            <a:ext cx="607695" cy="378460"/>
          </a:xfrm>
          <a:custGeom>
            <a:avLst/>
            <a:gdLst/>
            <a:ahLst/>
            <a:cxnLst/>
            <a:rect l="l" t="t" r="r" b="b"/>
            <a:pathLst>
              <a:path w="607694" h="378460">
                <a:moveTo>
                  <a:pt x="0" y="94615"/>
                </a:moveTo>
                <a:lnTo>
                  <a:pt x="94742" y="0"/>
                </a:lnTo>
                <a:lnTo>
                  <a:pt x="607313" y="0"/>
                </a:lnTo>
                <a:lnTo>
                  <a:pt x="607313" y="283845"/>
                </a:lnTo>
                <a:lnTo>
                  <a:pt x="512699" y="378460"/>
                </a:lnTo>
                <a:lnTo>
                  <a:pt x="0" y="378460"/>
                </a:lnTo>
                <a:lnTo>
                  <a:pt x="0" y="9461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92427" y="4395980"/>
            <a:ext cx="607695" cy="94615"/>
          </a:xfrm>
          <a:custGeom>
            <a:avLst/>
            <a:gdLst/>
            <a:ahLst/>
            <a:cxnLst/>
            <a:rect l="l" t="t" r="r" b="b"/>
            <a:pathLst>
              <a:path w="607694" h="94614">
                <a:moveTo>
                  <a:pt x="0" y="94615"/>
                </a:moveTo>
                <a:lnTo>
                  <a:pt x="512699" y="94615"/>
                </a:lnTo>
                <a:lnTo>
                  <a:pt x="607313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05125" y="449059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844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99361" y="4462273"/>
            <a:ext cx="347472" cy="3200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3536" y="4489705"/>
            <a:ext cx="365760" cy="3322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6688" y="4514088"/>
            <a:ext cx="374904" cy="3444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54149" y="4986654"/>
            <a:ext cx="433705" cy="262890"/>
          </a:xfrm>
          <a:custGeom>
            <a:avLst/>
            <a:gdLst/>
            <a:ahLst/>
            <a:cxnLst/>
            <a:rect l="l" t="t" r="r" b="b"/>
            <a:pathLst>
              <a:path w="433705" h="262889">
                <a:moveTo>
                  <a:pt x="0" y="0"/>
                </a:moveTo>
                <a:lnTo>
                  <a:pt x="0" y="224917"/>
                </a:lnTo>
                <a:lnTo>
                  <a:pt x="11062" y="236762"/>
                </a:lnTo>
                <a:lnTo>
                  <a:pt x="41863" y="247047"/>
                </a:lnTo>
                <a:lnTo>
                  <a:pt x="88824" y="255156"/>
                </a:lnTo>
                <a:lnTo>
                  <a:pt x="148368" y="260472"/>
                </a:lnTo>
                <a:lnTo>
                  <a:pt x="216915" y="262382"/>
                </a:lnTo>
                <a:lnTo>
                  <a:pt x="285450" y="260472"/>
                </a:lnTo>
                <a:lnTo>
                  <a:pt x="344962" y="255156"/>
                </a:lnTo>
                <a:lnTo>
                  <a:pt x="391886" y="247047"/>
                </a:lnTo>
                <a:lnTo>
                  <a:pt x="422655" y="236762"/>
                </a:lnTo>
                <a:lnTo>
                  <a:pt x="433704" y="224917"/>
                </a:lnTo>
                <a:lnTo>
                  <a:pt x="433704" y="37465"/>
                </a:lnTo>
                <a:lnTo>
                  <a:pt x="216915" y="37465"/>
                </a:lnTo>
                <a:lnTo>
                  <a:pt x="148368" y="35555"/>
                </a:lnTo>
                <a:lnTo>
                  <a:pt x="88824" y="30239"/>
                </a:lnTo>
                <a:lnTo>
                  <a:pt x="41863" y="22130"/>
                </a:lnTo>
                <a:lnTo>
                  <a:pt x="11062" y="11845"/>
                </a:lnTo>
                <a:lnTo>
                  <a:pt x="0" y="0"/>
                </a:lnTo>
                <a:close/>
              </a:path>
              <a:path w="433705" h="262889">
                <a:moveTo>
                  <a:pt x="433704" y="0"/>
                </a:moveTo>
                <a:lnTo>
                  <a:pt x="391886" y="22130"/>
                </a:lnTo>
                <a:lnTo>
                  <a:pt x="344962" y="30239"/>
                </a:lnTo>
                <a:lnTo>
                  <a:pt x="285450" y="35555"/>
                </a:lnTo>
                <a:lnTo>
                  <a:pt x="216915" y="37465"/>
                </a:lnTo>
                <a:lnTo>
                  <a:pt x="433704" y="37465"/>
                </a:lnTo>
                <a:lnTo>
                  <a:pt x="43370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54149" y="4949190"/>
            <a:ext cx="433705" cy="74930"/>
          </a:xfrm>
          <a:custGeom>
            <a:avLst/>
            <a:gdLst/>
            <a:ahLst/>
            <a:cxnLst/>
            <a:rect l="l" t="t" r="r" b="b"/>
            <a:pathLst>
              <a:path w="433705" h="74929">
                <a:moveTo>
                  <a:pt x="216915" y="0"/>
                </a:moveTo>
                <a:lnTo>
                  <a:pt x="148368" y="1909"/>
                </a:lnTo>
                <a:lnTo>
                  <a:pt x="88824" y="7225"/>
                </a:lnTo>
                <a:lnTo>
                  <a:pt x="41863" y="15334"/>
                </a:lnTo>
                <a:lnTo>
                  <a:pt x="0" y="37465"/>
                </a:lnTo>
                <a:lnTo>
                  <a:pt x="11062" y="49310"/>
                </a:lnTo>
                <a:lnTo>
                  <a:pt x="41863" y="59595"/>
                </a:lnTo>
                <a:lnTo>
                  <a:pt x="88824" y="67704"/>
                </a:lnTo>
                <a:lnTo>
                  <a:pt x="148368" y="73020"/>
                </a:lnTo>
                <a:lnTo>
                  <a:pt x="216915" y="74930"/>
                </a:lnTo>
                <a:lnTo>
                  <a:pt x="285450" y="73020"/>
                </a:lnTo>
                <a:lnTo>
                  <a:pt x="344962" y="67704"/>
                </a:lnTo>
                <a:lnTo>
                  <a:pt x="391886" y="59595"/>
                </a:lnTo>
                <a:lnTo>
                  <a:pt x="422655" y="49310"/>
                </a:lnTo>
                <a:lnTo>
                  <a:pt x="433704" y="37465"/>
                </a:lnTo>
                <a:lnTo>
                  <a:pt x="422655" y="25619"/>
                </a:lnTo>
                <a:lnTo>
                  <a:pt x="391886" y="15334"/>
                </a:lnTo>
                <a:lnTo>
                  <a:pt x="344962" y="7225"/>
                </a:lnTo>
                <a:lnTo>
                  <a:pt x="285450" y="1909"/>
                </a:lnTo>
                <a:lnTo>
                  <a:pt x="216915" y="0"/>
                </a:lnTo>
                <a:close/>
              </a:path>
            </a:pathLst>
          </a:custGeom>
          <a:solidFill>
            <a:srgbClr val="BDE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54149" y="4949190"/>
            <a:ext cx="433705" cy="74930"/>
          </a:xfrm>
          <a:custGeom>
            <a:avLst/>
            <a:gdLst/>
            <a:ahLst/>
            <a:cxnLst/>
            <a:rect l="l" t="t" r="r" b="b"/>
            <a:pathLst>
              <a:path w="433705" h="74929">
                <a:moveTo>
                  <a:pt x="433704" y="37465"/>
                </a:moveTo>
                <a:lnTo>
                  <a:pt x="391886" y="59595"/>
                </a:lnTo>
                <a:lnTo>
                  <a:pt x="344962" y="67704"/>
                </a:lnTo>
                <a:lnTo>
                  <a:pt x="285450" y="73020"/>
                </a:lnTo>
                <a:lnTo>
                  <a:pt x="216915" y="74930"/>
                </a:lnTo>
                <a:lnTo>
                  <a:pt x="148368" y="73020"/>
                </a:lnTo>
                <a:lnTo>
                  <a:pt x="88824" y="67704"/>
                </a:lnTo>
                <a:lnTo>
                  <a:pt x="41863" y="59595"/>
                </a:lnTo>
                <a:lnTo>
                  <a:pt x="11062" y="49310"/>
                </a:lnTo>
                <a:lnTo>
                  <a:pt x="0" y="37465"/>
                </a:lnTo>
                <a:lnTo>
                  <a:pt x="11062" y="25619"/>
                </a:lnTo>
                <a:lnTo>
                  <a:pt x="41863" y="15334"/>
                </a:lnTo>
                <a:lnTo>
                  <a:pt x="88824" y="7225"/>
                </a:lnTo>
                <a:lnTo>
                  <a:pt x="148368" y="1909"/>
                </a:lnTo>
                <a:lnTo>
                  <a:pt x="216915" y="0"/>
                </a:lnTo>
                <a:lnTo>
                  <a:pt x="285450" y="1909"/>
                </a:lnTo>
                <a:lnTo>
                  <a:pt x="344962" y="7225"/>
                </a:lnTo>
                <a:lnTo>
                  <a:pt x="391886" y="15334"/>
                </a:lnTo>
                <a:lnTo>
                  <a:pt x="422655" y="25619"/>
                </a:lnTo>
                <a:lnTo>
                  <a:pt x="433704" y="37465"/>
                </a:lnTo>
                <a:close/>
              </a:path>
            </a:pathLst>
          </a:custGeom>
          <a:ln w="2857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54149" y="4986654"/>
            <a:ext cx="433705" cy="262890"/>
          </a:xfrm>
          <a:custGeom>
            <a:avLst/>
            <a:gdLst/>
            <a:ahLst/>
            <a:cxnLst/>
            <a:rect l="l" t="t" r="r" b="b"/>
            <a:pathLst>
              <a:path w="433705" h="262889">
                <a:moveTo>
                  <a:pt x="433704" y="0"/>
                </a:moveTo>
                <a:lnTo>
                  <a:pt x="433704" y="224917"/>
                </a:lnTo>
                <a:lnTo>
                  <a:pt x="422655" y="236762"/>
                </a:lnTo>
                <a:lnTo>
                  <a:pt x="391886" y="247047"/>
                </a:lnTo>
                <a:lnTo>
                  <a:pt x="344962" y="255156"/>
                </a:lnTo>
                <a:lnTo>
                  <a:pt x="285450" y="260472"/>
                </a:lnTo>
                <a:lnTo>
                  <a:pt x="216915" y="262382"/>
                </a:lnTo>
                <a:lnTo>
                  <a:pt x="148368" y="260472"/>
                </a:lnTo>
                <a:lnTo>
                  <a:pt x="88824" y="255156"/>
                </a:lnTo>
                <a:lnTo>
                  <a:pt x="41863" y="247047"/>
                </a:lnTo>
                <a:lnTo>
                  <a:pt x="11062" y="236762"/>
                </a:lnTo>
                <a:lnTo>
                  <a:pt x="0" y="224917"/>
                </a:lnTo>
                <a:lnTo>
                  <a:pt x="0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9408" y="4774440"/>
            <a:ext cx="85725" cy="174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28800" y="4767962"/>
            <a:ext cx="411480" cy="85725"/>
          </a:xfrm>
          <a:custGeom>
            <a:avLst/>
            <a:gdLst/>
            <a:ahLst/>
            <a:cxnLst/>
            <a:rect l="l" t="t" r="r" b="b"/>
            <a:pathLst>
              <a:path w="411480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66646" y="57150"/>
                </a:lnTo>
                <a:lnTo>
                  <a:pt x="57150" y="57150"/>
                </a:lnTo>
                <a:lnTo>
                  <a:pt x="57150" y="28575"/>
                </a:lnTo>
                <a:lnTo>
                  <a:pt x="66703" y="28575"/>
                </a:lnTo>
                <a:lnTo>
                  <a:pt x="85725" y="0"/>
                </a:lnTo>
                <a:close/>
              </a:path>
              <a:path w="411480" h="85725">
                <a:moveTo>
                  <a:pt x="353822" y="42925"/>
                </a:moveTo>
                <a:lnTo>
                  <a:pt x="325247" y="85725"/>
                </a:lnTo>
                <a:lnTo>
                  <a:pt x="382481" y="57150"/>
                </a:lnTo>
                <a:lnTo>
                  <a:pt x="353822" y="57150"/>
                </a:lnTo>
                <a:lnTo>
                  <a:pt x="353822" y="42925"/>
                </a:lnTo>
                <a:close/>
              </a:path>
              <a:path w="411480" h="85725">
                <a:moveTo>
                  <a:pt x="57150" y="42925"/>
                </a:moveTo>
                <a:lnTo>
                  <a:pt x="57150" y="57150"/>
                </a:lnTo>
                <a:lnTo>
                  <a:pt x="66646" y="57150"/>
                </a:lnTo>
                <a:lnTo>
                  <a:pt x="57150" y="42925"/>
                </a:lnTo>
                <a:close/>
              </a:path>
              <a:path w="411480" h="85725">
                <a:moveTo>
                  <a:pt x="344268" y="28575"/>
                </a:moveTo>
                <a:lnTo>
                  <a:pt x="66703" y="28575"/>
                </a:lnTo>
                <a:lnTo>
                  <a:pt x="57150" y="42925"/>
                </a:lnTo>
                <a:lnTo>
                  <a:pt x="66646" y="57150"/>
                </a:lnTo>
                <a:lnTo>
                  <a:pt x="344325" y="57150"/>
                </a:lnTo>
                <a:lnTo>
                  <a:pt x="353822" y="42925"/>
                </a:lnTo>
                <a:lnTo>
                  <a:pt x="344268" y="28575"/>
                </a:lnTo>
                <a:close/>
              </a:path>
              <a:path w="411480" h="85725">
                <a:moveTo>
                  <a:pt x="382312" y="28575"/>
                </a:moveTo>
                <a:lnTo>
                  <a:pt x="353822" y="28575"/>
                </a:lnTo>
                <a:lnTo>
                  <a:pt x="353822" y="57150"/>
                </a:lnTo>
                <a:lnTo>
                  <a:pt x="382481" y="57150"/>
                </a:lnTo>
                <a:lnTo>
                  <a:pt x="410972" y="42925"/>
                </a:lnTo>
                <a:lnTo>
                  <a:pt x="382312" y="28575"/>
                </a:lnTo>
                <a:close/>
              </a:path>
              <a:path w="411480" h="85725">
                <a:moveTo>
                  <a:pt x="66703" y="28575"/>
                </a:moveTo>
                <a:lnTo>
                  <a:pt x="57150" y="28575"/>
                </a:lnTo>
                <a:lnTo>
                  <a:pt x="57150" y="42925"/>
                </a:lnTo>
                <a:lnTo>
                  <a:pt x="66703" y="28575"/>
                </a:lnTo>
                <a:close/>
              </a:path>
              <a:path w="411480" h="85725">
                <a:moveTo>
                  <a:pt x="325247" y="0"/>
                </a:moveTo>
                <a:lnTo>
                  <a:pt x="353822" y="42925"/>
                </a:lnTo>
                <a:lnTo>
                  <a:pt x="353822" y="28575"/>
                </a:lnTo>
                <a:lnTo>
                  <a:pt x="382312" y="28575"/>
                </a:lnTo>
                <a:lnTo>
                  <a:pt x="32524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07183" y="4767962"/>
            <a:ext cx="518159" cy="85725"/>
          </a:xfrm>
          <a:custGeom>
            <a:avLst/>
            <a:gdLst/>
            <a:ahLst/>
            <a:cxnLst/>
            <a:rect l="l" t="t" r="r" b="b"/>
            <a:pathLst>
              <a:path w="518160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66646" y="57150"/>
                </a:lnTo>
                <a:lnTo>
                  <a:pt x="57150" y="57150"/>
                </a:lnTo>
                <a:lnTo>
                  <a:pt x="57150" y="28575"/>
                </a:lnTo>
                <a:lnTo>
                  <a:pt x="66703" y="28575"/>
                </a:lnTo>
                <a:lnTo>
                  <a:pt x="85725" y="0"/>
                </a:lnTo>
                <a:close/>
              </a:path>
              <a:path w="518160" h="85725">
                <a:moveTo>
                  <a:pt x="460882" y="42925"/>
                </a:moveTo>
                <a:lnTo>
                  <a:pt x="432307" y="85725"/>
                </a:lnTo>
                <a:lnTo>
                  <a:pt x="489542" y="57150"/>
                </a:lnTo>
                <a:lnTo>
                  <a:pt x="460882" y="57150"/>
                </a:lnTo>
                <a:lnTo>
                  <a:pt x="460882" y="42925"/>
                </a:lnTo>
                <a:close/>
              </a:path>
              <a:path w="518160" h="85725">
                <a:moveTo>
                  <a:pt x="57150" y="42925"/>
                </a:moveTo>
                <a:lnTo>
                  <a:pt x="57150" y="57150"/>
                </a:lnTo>
                <a:lnTo>
                  <a:pt x="66646" y="57150"/>
                </a:lnTo>
                <a:lnTo>
                  <a:pt x="57150" y="42925"/>
                </a:lnTo>
                <a:close/>
              </a:path>
              <a:path w="518160" h="85725">
                <a:moveTo>
                  <a:pt x="451329" y="28575"/>
                </a:moveTo>
                <a:lnTo>
                  <a:pt x="66703" y="28575"/>
                </a:lnTo>
                <a:lnTo>
                  <a:pt x="57150" y="42925"/>
                </a:lnTo>
                <a:lnTo>
                  <a:pt x="66646" y="57150"/>
                </a:lnTo>
                <a:lnTo>
                  <a:pt x="451386" y="57150"/>
                </a:lnTo>
                <a:lnTo>
                  <a:pt x="460882" y="42925"/>
                </a:lnTo>
                <a:lnTo>
                  <a:pt x="451329" y="28575"/>
                </a:lnTo>
                <a:close/>
              </a:path>
              <a:path w="518160" h="85725">
                <a:moveTo>
                  <a:pt x="489373" y="28575"/>
                </a:moveTo>
                <a:lnTo>
                  <a:pt x="460882" y="28575"/>
                </a:lnTo>
                <a:lnTo>
                  <a:pt x="460882" y="57150"/>
                </a:lnTo>
                <a:lnTo>
                  <a:pt x="489542" y="57150"/>
                </a:lnTo>
                <a:lnTo>
                  <a:pt x="518032" y="42925"/>
                </a:lnTo>
                <a:lnTo>
                  <a:pt x="489373" y="28575"/>
                </a:lnTo>
                <a:close/>
              </a:path>
              <a:path w="518160" h="85725">
                <a:moveTo>
                  <a:pt x="66703" y="28575"/>
                </a:moveTo>
                <a:lnTo>
                  <a:pt x="57150" y="28575"/>
                </a:lnTo>
                <a:lnTo>
                  <a:pt x="57150" y="42925"/>
                </a:lnTo>
                <a:lnTo>
                  <a:pt x="66703" y="28575"/>
                </a:lnTo>
                <a:close/>
              </a:path>
              <a:path w="518160" h="85725">
                <a:moveTo>
                  <a:pt x="432307" y="0"/>
                </a:moveTo>
                <a:lnTo>
                  <a:pt x="460882" y="42925"/>
                </a:lnTo>
                <a:lnTo>
                  <a:pt x="460882" y="28575"/>
                </a:lnTo>
                <a:lnTo>
                  <a:pt x="489373" y="28575"/>
                </a:lnTo>
                <a:lnTo>
                  <a:pt x="43230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23840" y="1130935"/>
            <a:ext cx="0" cy="4925060"/>
          </a:xfrm>
          <a:custGeom>
            <a:avLst/>
            <a:gdLst/>
            <a:ahLst/>
            <a:cxnLst/>
            <a:rect l="l" t="t" r="r" b="b"/>
            <a:pathLst>
              <a:path h="4925060">
                <a:moveTo>
                  <a:pt x="0" y="0"/>
                </a:moveTo>
                <a:lnTo>
                  <a:pt x="0" y="492445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47684" y="2916201"/>
            <a:ext cx="908430" cy="736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05600" y="3100605"/>
            <a:ext cx="746125" cy="692785"/>
          </a:xfrm>
          <a:custGeom>
            <a:avLst/>
            <a:gdLst/>
            <a:ahLst/>
            <a:cxnLst/>
            <a:rect l="l" t="t" r="r" b="b"/>
            <a:pathLst>
              <a:path w="746125" h="692785">
                <a:moveTo>
                  <a:pt x="0" y="692251"/>
                </a:moveTo>
                <a:lnTo>
                  <a:pt x="745756" y="692251"/>
                </a:lnTo>
                <a:lnTo>
                  <a:pt x="745756" y="0"/>
                </a:lnTo>
                <a:lnTo>
                  <a:pt x="0" y="0"/>
                </a:lnTo>
                <a:lnTo>
                  <a:pt x="0" y="69225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51470" y="2869819"/>
            <a:ext cx="231140" cy="923290"/>
          </a:xfrm>
          <a:custGeom>
            <a:avLst/>
            <a:gdLst/>
            <a:ahLst/>
            <a:cxnLst/>
            <a:rect l="l" t="t" r="r" b="b"/>
            <a:pathLst>
              <a:path w="231140" h="923289">
                <a:moveTo>
                  <a:pt x="230631" y="0"/>
                </a:moveTo>
                <a:lnTo>
                  <a:pt x="0" y="230758"/>
                </a:lnTo>
                <a:lnTo>
                  <a:pt x="0" y="923035"/>
                </a:lnTo>
                <a:lnTo>
                  <a:pt x="230631" y="692276"/>
                </a:lnTo>
                <a:lnTo>
                  <a:pt x="230631" y="0"/>
                </a:lnTo>
                <a:close/>
              </a:path>
            </a:pathLst>
          </a:custGeom>
          <a:solidFill>
            <a:srgbClr val="95B4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05599" y="2869819"/>
            <a:ext cx="976630" cy="231140"/>
          </a:xfrm>
          <a:custGeom>
            <a:avLst/>
            <a:gdLst/>
            <a:ahLst/>
            <a:cxnLst/>
            <a:rect l="l" t="t" r="r" b="b"/>
            <a:pathLst>
              <a:path w="976629" h="231139">
                <a:moveTo>
                  <a:pt x="976502" y="0"/>
                </a:moveTo>
                <a:lnTo>
                  <a:pt x="230758" y="0"/>
                </a:lnTo>
                <a:lnTo>
                  <a:pt x="0" y="230758"/>
                </a:lnTo>
                <a:lnTo>
                  <a:pt x="745871" y="230758"/>
                </a:lnTo>
                <a:lnTo>
                  <a:pt x="976502" y="0"/>
                </a:lnTo>
                <a:close/>
              </a:path>
            </a:pathLst>
          </a:custGeom>
          <a:solidFill>
            <a:srgbClr val="C7E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05599" y="2869819"/>
            <a:ext cx="976630" cy="923290"/>
          </a:xfrm>
          <a:custGeom>
            <a:avLst/>
            <a:gdLst/>
            <a:ahLst/>
            <a:cxnLst/>
            <a:rect l="l" t="t" r="r" b="b"/>
            <a:pathLst>
              <a:path w="976629" h="923289">
                <a:moveTo>
                  <a:pt x="0" y="230758"/>
                </a:moveTo>
                <a:lnTo>
                  <a:pt x="230758" y="0"/>
                </a:lnTo>
                <a:lnTo>
                  <a:pt x="976502" y="0"/>
                </a:lnTo>
                <a:lnTo>
                  <a:pt x="976502" y="692276"/>
                </a:lnTo>
                <a:lnTo>
                  <a:pt x="745871" y="923035"/>
                </a:lnTo>
                <a:lnTo>
                  <a:pt x="0" y="923035"/>
                </a:lnTo>
                <a:lnTo>
                  <a:pt x="0" y="230758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05599" y="2869819"/>
            <a:ext cx="976630" cy="231140"/>
          </a:xfrm>
          <a:custGeom>
            <a:avLst/>
            <a:gdLst/>
            <a:ahLst/>
            <a:cxnLst/>
            <a:rect l="l" t="t" r="r" b="b"/>
            <a:pathLst>
              <a:path w="976629" h="231139">
                <a:moveTo>
                  <a:pt x="0" y="230758"/>
                </a:moveTo>
                <a:lnTo>
                  <a:pt x="745871" y="230758"/>
                </a:lnTo>
                <a:lnTo>
                  <a:pt x="976502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951470" y="3100577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0"/>
                </a:moveTo>
                <a:lnTo>
                  <a:pt x="0" y="692277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79793" y="3075434"/>
            <a:ext cx="484631" cy="472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81089" y="3157727"/>
            <a:ext cx="527303" cy="518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70065" y="3246121"/>
            <a:ext cx="557783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27915" y="1579243"/>
            <a:ext cx="1805675" cy="129057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27914" y="3120007"/>
            <a:ext cx="1025150" cy="579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27914" y="4771515"/>
            <a:ext cx="1025150" cy="579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442455" y="3969511"/>
            <a:ext cx="544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CRM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483857" y="3343530"/>
            <a:ext cx="650241" cy="132715"/>
          </a:xfrm>
          <a:custGeom>
            <a:avLst/>
            <a:gdLst/>
            <a:ahLst/>
            <a:cxnLst/>
            <a:rect l="l" t="t" r="r" b="b"/>
            <a:pathLst>
              <a:path w="650240" h="132714">
                <a:moveTo>
                  <a:pt x="113664" y="0"/>
                </a:moveTo>
                <a:lnTo>
                  <a:pt x="0" y="66294"/>
                </a:lnTo>
                <a:lnTo>
                  <a:pt x="113664" y="132715"/>
                </a:lnTo>
                <a:lnTo>
                  <a:pt x="122427" y="130301"/>
                </a:lnTo>
                <a:lnTo>
                  <a:pt x="126364" y="123571"/>
                </a:lnTo>
                <a:lnTo>
                  <a:pt x="130428" y="116712"/>
                </a:lnTo>
                <a:lnTo>
                  <a:pt x="128015" y="107950"/>
                </a:lnTo>
                <a:lnTo>
                  <a:pt x="81244" y="80645"/>
                </a:lnTo>
                <a:lnTo>
                  <a:pt x="28320" y="80645"/>
                </a:lnTo>
                <a:lnTo>
                  <a:pt x="28320" y="52070"/>
                </a:lnTo>
                <a:lnTo>
                  <a:pt x="81149" y="52070"/>
                </a:lnTo>
                <a:lnTo>
                  <a:pt x="121285" y="28701"/>
                </a:lnTo>
                <a:lnTo>
                  <a:pt x="128015" y="24637"/>
                </a:lnTo>
                <a:lnTo>
                  <a:pt x="130428" y="16001"/>
                </a:lnTo>
                <a:lnTo>
                  <a:pt x="126364" y="9144"/>
                </a:lnTo>
                <a:lnTo>
                  <a:pt x="122427" y="2286"/>
                </a:lnTo>
                <a:lnTo>
                  <a:pt x="113664" y="0"/>
                </a:lnTo>
                <a:close/>
              </a:path>
              <a:path w="650240" h="132714">
                <a:moveTo>
                  <a:pt x="593040" y="66309"/>
                </a:moveTo>
                <a:lnTo>
                  <a:pt x="521588" y="107950"/>
                </a:lnTo>
                <a:lnTo>
                  <a:pt x="519302" y="116712"/>
                </a:lnTo>
                <a:lnTo>
                  <a:pt x="523239" y="123571"/>
                </a:lnTo>
                <a:lnTo>
                  <a:pt x="527303" y="130301"/>
                </a:lnTo>
                <a:lnTo>
                  <a:pt x="535939" y="132715"/>
                </a:lnTo>
                <a:lnTo>
                  <a:pt x="625121" y="80645"/>
                </a:lnTo>
                <a:lnTo>
                  <a:pt x="621284" y="80645"/>
                </a:lnTo>
                <a:lnTo>
                  <a:pt x="621284" y="78612"/>
                </a:lnTo>
                <a:lnTo>
                  <a:pt x="614171" y="78612"/>
                </a:lnTo>
                <a:lnTo>
                  <a:pt x="593040" y="66309"/>
                </a:lnTo>
                <a:close/>
              </a:path>
              <a:path w="650240" h="132714">
                <a:moveTo>
                  <a:pt x="81149" y="52070"/>
                </a:moveTo>
                <a:lnTo>
                  <a:pt x="28320" y="52070"/>
                </a:lnTo>
                <a:lnTo>
                  <a:pt x="28320" y="80645"/>
                </a:lnTo>
                <a:lnTo>
                  <a:pt x="81244" y="80645"/>
                </a:lnTo>
                <a:lnTo>
                  <a:pt x="77763" y="78612"/>
                </a:lnTo>
                <a:lnTo>
                  <a:pt x="35560" y="78612"/>
                </a:lnTo>
                <a:lnTo>
                  <a:pt x="35560" y="53975"/>
                </a:lnTo>
                <a:lnTo>
                  <a:pt x="77877" y="53975"/>
                </a:lnTo>
                <a:lnTo>
                  <a:pt x="81149" y="52070"/>
                </a:lnTo>
                <a:close/>
              </a:path>
              <a:path w="650240" h="132714">
                <a:moveTo>
                  <a:pt x="568582" y="52070"/>
                </a:moveTo>
                <a:lnTo>
                  <a:pt x="81149" y="52070"/>
                </a:lnTo>
                <a:lnTo>
                  <a:pt x="56690" y="66310"/>
                </a:lnTo>
                <a:lnTo>
                  <a:pt x="81244" y="80645"/>
                </a:lnTo>
                <a:lnTo>
                  <a:pt x="568481" y="80645"/>
                </a:lnTo>
                <a:lnTo>
                  <a:pt x="593038" y="66310"/>
                </a:lnTo>
                <a:lnTo>
                  <a:pt x="568582" y="52070"/>
                </a:lnTo>
                <a:close/>
              </a:path>
              <a:path w="650240" h="132714">
                <a:moveTo>
                  <a:pt x="625339" y="52070"/>
                </a:moveTo>
                <a:lnTo>
                  <a:pt x="621284" y="52070"/>
                </a:lnTo>
                <a:lnTo>
                  <a:pt x="621284" y="80645"/>
                </a:lnTo>
                <a:lnTo>
                  <a:pt x="625121" y="80645"/>
                </a:lnTo>
                <a:lnTo>
                  <a:pt x="649732" y="66294"/>
                </a:lnTo>
                <a:lnTo>
                  <a:pt x="625339" y="52070"/>
                </a:lnTo>
                <a:close/>
              </a:path>
              <a:path w="650240" h="132714">
                <a:moveTo>
                  <a:pt x="35560" y="53975"/>
                </a:moveTo>
                <a:lnTo>
                  <a:pt x="35560" y="78612"/>
                </a:lnTo>
                <a:lnTo>
                  <a:pt x="56690" y="66310"/>
                </a:lnTo>
                <a:lnTo>
                  <a:pt x="35560" y="53975"/>
                </a:lnTo>
                <a:close/>
              </a:path>
              <a:path w="650240" h="132714">
                <a:moveTo>
                  <a:pt x="56690" y="66310"/>
                </a:moveTo>
                <a:lnTo>
                  <a:pt x="35560" y="78612"/>
                </a:lnTo>
                <a:lnTo>
                  <a:pt x="77763" y="78612"/>
                </a:lnTo>
                <a:lnTo>
                  <a:pt x="56690" y="66310"/>
                </a:lnTo>
                <a:close/>
              </a:path>
              <a:path w="650240" h="132714">
                <a:moveTo>
                  <a:pt x="614171" y="53975"/>
                </a:moveTo>
                <a:lnTo>
                  <a:pt x="593041" y="66310"/>
                </a:lnTo>
                <a:lnTo>
                  <a:pt x="614171" y="78612"/>
                </a:lnTo>
                <a:lnTo>
                  <a:pt x="614171" y="53975"/>
                </a:lnTo>
                <a:close/>
              </a:path>
              <a:path w="650240" h="132714">
                <a:moveTo>
                  <a:pt x="621284" y="53975"/>
                </a:moveTo>
                <a:lnTo>
                  <a:pt x="614171" y="53975"/>
                </a:lnTo>
                <a:lnTo>
                  <a:pt x="614171" y="78612"/>
                </a:lnTo>
                <a:lnTo>
                  <a:pt x="621284" y="78612"/>
                </a:lnTo>
                <a:lnTo>
                  <a:pt x="621284" y="53975"/>
                </a:lnTo>
                <a:close/>
              </a:path>
              <a:path w="650240" h="132714">
                <a:moveTo>
                  <a:pt x="77877" y="53975"/>
                </a:moveTo>
                <a:lnTo>
                  <a:pt x="35560" y="53975"/>
                </a:lnTo>
                <a:lnTo>
                  <a:pt x="56690" y="66310"/>
                </a:lnTo>
                <a:lnTo>
                  <a:pt x="77877" y="53975"/>
                </a:lnTo>
                <a:close/>
              </a:path>
              <a:path w="650240" h="132714">
                <a:moveTo>
                  <a:pt x="535939" y="0"/>
                </a:moveTo>
                <a:lnTo>
                  <a:pt x="527303" y="2286"/>
                </a:lnTo>
                <a:lnTo>
                  <a:pt x="523239" y="9144"/>
                </a:lnTo>
                <a:lnTo>
                  <a:pt x="519302" y="16001"/>
                </a:lnTo>
                <a:lnTo>
                  <a:pt x="521588" y="24637"/>
                </a:lnTo>
                <a:lnTo>
                  <a:pt x="528446" y="28701"/>
                </a:lnTo>
                <a:lnTo>
                  <a:pt x="593040" y="66309"/>
                </a:lnTo>
                <a:lnTo>
                  <a:pt x="614171" y="53975"/>
                </a:lnTo>
                <a:lnTo>
                  <a:pt x="621284" y="53975"/>
                </a:lnTo>
                <a:lnTo>
                  <a:pt x="621284" y="52070"/>
                </a:lnTo>
                <a:lnTo>
                  <a:pt x="625339" y="52070"/>
                </a:lnTo>
                <a:lnTo>
                  <a:pt x="53593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483859" y="3792728"/>
            <a:ext cx="649605" cy="1069340"/>
          </a:xfrm>
          <a:custGeom>
            <a:avLst/>
            <a:gdLst/>
            <a:ahLst/>
            <a:cxnLst/>
            <a:rect l="l" t="t" r="r" b="b"/>
            <a:pathLst>
              <a:path w="649604" h="1069339">
                <a:moveTo>
                  <a:pt x="8889" y="931291"/>
                </a:moveTo>
                <a:lnTo>
                  <a:pt x="2412" y="937514"/>
                </a:lnTo>
                <a:lnTo>
                  <a:pt x="2276" y="945896"/>
                </a:lnTo>
                <a:lnTo>
                  <a:pt x="0" y="1069086"/>
                </a:lnTo>
                <a:lnTo>
                  <a:pt x="30962" y="1052322"/>
                </a:lnTo>
                <a:lnTo>
                  <a:pt x="26923" y="1052322"/>
                </a:lnTo>
                <a:lnTo>
                  <a:pt x="2539" y="1037463"/>
                </a:lnTo>
                <a:lnTo>
                  <a:pt x="29900" y="992435"/>
                </a:lnTo>
                <a:lnTo>
                  <a:pt x="30750" y="945388"/>
                </a:lnTo>
                <a:lnTo>
                  <a:pt x="30987" y="938022"/>
                </a:lnTo>
                <a:lnTo>
                  <a:pt x="24637" y="931545"/>
                </a:lnTo>
                <a:lnTo>
                  <a:pt x="8889" y="931291"/>
                </a:lnTo>
                <a:close/>
              </a:path>
              <a:path w="649604" h="1069339">
                <a:moveTo>
                  <a:pt x="29900" y="992435"/>
                </a:moveTo>
                <a:lnTo>
                  <a:pt x="2539" y="1037463"/>
                </a:lnTo>
                <a:lnTo>
                  <a:pt x="26923" y="1052322"/>
                </a:lnTo>
                <a:lnTo>
                  <a:pt x="31246" y="1045210"/>
                </a:lnTo>
                <a:lnTo>
                  <a:pt x="28956" y="1045210"/>
                </a:lnTo>
                <a:lnTo>
                  <a:pt x="7874" y="1032383"/>
                </a:lnTo>
                <a:lnTo>
                  <a:pt x="29394" y="1020698"/>
                </a:lnTo>
                <a:lnTo>
                  <a:pt x="29900" y="992435"/>
                </a:lnTo>
                <a:close/>
              </a:path>
              <a:path w="649604" h="1069339">
                <a:moveTo>
                  <a:pt x="102108" y="981329"/>
                </a:moveTo>
                <a:lnTo>
                  <a:pt x="95122" y="985012"/>
                </a:lnTo>
                <a:lnTo>
                  <a:pt x="54392" y="1007126"/>
                </a:lnTo>
                <a:lnTo>
                  <a:pt x="26923" y="1052322"/>
                </a:lnTo>
                <a:lnTo>
                  <a:pt x="30962" y="1052322"/>
                </a:lnTo>
                <a:lnTo>
                  <a:pt x="115696" y="1006475"/>
                </a:lnTo>
                <a:lnTo>
                  <a:pt x="118363" y="997712"/>
                </a:lnTo>
                <a:lnTo>
                  <a:pt x="114553" y="990854"/>
                </a:lnTo>
                <a:lnTo>
                  <a:pt x="110743" y="983869"/>
                </a:lnTo>
                <a:lnTo>
                  <a:pt x="102108" y="981329"/>
                </a:lnTo>
                <a:close/>
              </a:path>
              <a:path w="649604" h="1069339">
                <a:moveTo>
                  <a:pt x="29394" y="1020698"/>
                </a:moveTo>
                <a:lnTo>
                  <a:pt x="7874" y="1032383"/>
                </a:lnTo>
                <a:lnTo>
                  <a:pt x="28956" y="1045210"/>
                </a:lnTo>
                <a:lnTo>
                  <a:pt x="29394" y="1020698"/>
                </a:lnTo>
                <a:close/>
              </a:path>
              <a:path w="649604" h="1069339">
                <a:moveTo>
                  <a:pt x="54392" y="1007126"/>
                </a:moveTo>
                <a:lnTo>
                  <a:pt x="29394" y="1020698"/>
                </a:lnTo>
                <a:lnTo>
                  <a:pt x="28956" y="1045210"/>
                </a:lnTo>
                <a:lnTo>
                  <a:pt x="31246" y="1045210"/>
                </a:lnTo>
                <a:lnTo>
                  <a:pt x="54392" y="1007126"/>
                </a:lnTo>
                <a:close/>
              </a:path>
              <a:path w="649604" h="1069339">
                <a:moveTo>
                  <a:pt x="620210" y="48483"/>
                </a:moveTo>
                <a:lnTo>
                  <a:pt x="595282" y="61981"/>
                </a:lnTo>
                <a:lnTo>
                  <a:pt x="29900" y="992435"/>
                </a:lnTo>
                <a:lnTo>
                  <a:pt x="29394" y="1020698"/>
                </a:lnTo>
                <a:lnTo>
                  <a:pt x="54392" y="1007126"/>
                </a:lnTo>
                <a:lnTo>
                  <a:pt x="619699" y="76985"/>
                </a:lnTo>
                <a:lnTo>
                  <a:pt x="620210" y="48483"/>
                </a:lnTo>
                <a:close/>
              </a:path>
              <a:path w="649604" h="1069339">
                <a:moveTo>
                  <a:pt x="649310" y="16891"/>
                </a:moveTo>
                <a:lnTo>
                  <a:pt x="622681" y="16891"/>
                </a:lnTo>
                <a:lnTo>
                  <a:pt x="647191" y="31750"/>
                </a:lnTo>
                <a:lnTo>
                  <a:pt x="619699" y="76985"/>
                </a:lnTo>
                <a:lnTo>
                  <a:pt x="618870" y="123190"/>
                </a:lnTo>
                <a:lnTo>
                  <a:pt x="618743" y="131191"/>
                </a:lnTo>
                <a:lnTo>
                  <a:pt x="624966" y="137668"/>
                </a:lnTo>
                <a:lnTo>
                  <a:pt x="640841" y="137922"/>
                </a:lnTo>
                <a:lnTo>
                  <a:pt x="647318" y="131699"/>
                </a:lnTo>
                <a:lnTo>
                  <a:pt x="649310" y="16891"/>
                </a:lnTo>
                <a:close/>
              </a:path>
              <a:path w="649604" h="1069339">
                <a:moveTo>
                  <a:pt x="649605" y="0"/>
                </a:moveTo>
                <a:lnTo>
                  <a:pt x="540892" y="59055"/>
                </a:lnTo>
                <a:lnTo>
                  <a:pt x="533908" y="62738"/>
                </a:lnTo>
                <a:lnTo>
                  <a:pt x="531367" y="71501"/>
                </a:lnTo>
                <a:lnTo>
                  <a:pt x="535177" y="78359"/>
                </a:lnTo>
                <a:lnTo>
                  <a:pt x="538861" y="85344"/>
                </a:lnTo>
                <a:lnTo>
                  <a:pt x="547496" y="87884"/>
                </a:lnTo>
                <a:lnTo>
                  <a:pt x="595282" y="61981"/>
                </a:lnTo>
                <a:lnTo>
                  <a:pt x="622681" y="16891"/>
                </a:lnTo>
                <a:lnTo>
                  <a:pt x="649310" y="16891"/>
                </a:lnTo>
                <a:lnTo>
                  <a:pt x="649605" y="0"/>
                </a:lnTo>
                <a:close/>
              </a:path>
              <a:path w="649604" h="1069339">
                <a:moveTo>
                  <a:pt x="634412" y="24003"/>
                </a:moveTo>
                <a:lnTo>
                  <a:pt x="620648" y="24003"/>
                </a:lnTo>
                <a:lnTo>
                  <a:pt x="641731" y="36830"/>
                </a:lnTo>
                <a:lnTo>
                  <a:pt x="620210" y="48483"/>
                </a:lnTo>
                <a:lnTo>
                  <a:pt x="619699" y="76985"/>
                </a:lnTo>
                <a:lnTo>
                  <a:pt x="647191" y="31750"/>
                </a:lnTo>
                <a:lnTo>
                  <a:pt x="634412" y="24003"/>
                </a:lnTo>
                <a:close/>
              </a:path>
              <a:path w="649604" h="1069339">
                <a:moveTo>
                  <a:pt x="622681" y="16891"/>
                </a:moveTo>
                <a:lnTo>
                  <a:pt x="595282" y="61981"/>
                </a:lnTo>
                <a:lnTo>
                  <a:pt x="620210" y="48483"/>
                </a:lnTo>
                <a:lnTo>
                  <a:pt x="620648" y="24003"/>
                </a:lnTo>
                <a:lnTo>
                  <a:pt x="634412" y="24003"/>
                </a:lnTo>
                <a:lnTo>
                  <a:pt x="622681" y="16891"/>
                </a:lnTo>
                <a:close/>
              </a:path>
              <a:path w="649604" h="1069339">
                <a:moveTo>
                  <a:pt x="620648" y="24003"/>
                </a:moveTo>
                <a:lnTo>
                  <a:pt x="620210" y="48483"/>
                </a:lnTo>
                <a:lnTo>
                  <a:pt x="641731" y="36830"/>
                </a:lnTo>
                <a:lnTo>
                  <a:pt x="620648" y="2400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88274" y="3343530"/>
            <a:ext cx="359410" cy="132715"/>
          </a:xfrm>
          <a:custGeom>
            <a:avLst/>
            <a:gdLst/>
            <a:ahLst/>
            <a:cxnLst/>
            <a:rect l="l" t="t" r="r" b="b"/>
            <a:pathLst>
              <a:path w="359409" h="132714">
                <a:moveTo>
                  <a:pt x="113665" y="0"/>
                </a:moveTo>
                <a:lnTo>
                  <a:pt x="0" y="66294"/>
                </a:lnTo>
                <a:lnTo>
                  <a:pt x="113665" y="132715"/>
                </a:lnTo>
                <a:lnTo>
                  <a:pt x="122427" y="130301"/>
                </a:lnTo>
                <a:lnTo>
                  <a:pt x="126365" y="123571"/>
                </a:lnTo>
                <a:lnTo>
                  <a:pt x="130301" y="116712"/>
                </a:lnTo>
                <a:lnTo>
                  <a:pt x="128016" y="107950"/>
                </a:lnTo>
                <a:lnTo>
                  <a:pt x="81244" y="80645"/>
                </a:lnTo>
                <a:lnTo>
                  <a:pt x="28321" y="80645"/>
                </a:lnTo>
                <a:lnTo>
                  <a:pt x="28321" y="52070"/>
                </a:lnTo>
                <a:lnTo>
                  <a:pt x="81149" y="52070"/>
                </a:lnTo>
                <a:lnTo>
                  <a:pt x="121284" y="28701"/>
                </a:lnTo>
                <a:lnTo>
                  <a:pt x="128016" y="24637"/>
                </a:lnTo>
                <a:lnTo>
                  <a:pt x="130301" y="16001"/>
                </a:lnTo>
                <a:lnTo>
                  <a:pt x="122427" y="2286"/>
                </a:lnTo>
                <a:lnTo>
                  <a:pt x="113665" y="0"/>
                </a:lnTo>
                <a:close/>
              </a:path>
              <a:path w="359409" h="132714">
                <a:moveTo>
                  <a:pt x="302719" y="66310"/>
                </a:moveTo>
                <a:lnTo>
                  <a:pt x="231394" y="107950"/>
                </a:lnTo>
                <a:lnTo>
                  <a:pt x="229107" y="116712"/>
                </a:lnTo>
                <a:lnTo>
                  <a:pt x="233045" y="123571"/>
                </a:lnTo>
                <a:lnTo>
                  <a:pt x="236981" y="130301"/>
                </a:lnTo>
                <a:lnTo>
                  <a:pt x="245745" y="132715"/>
                </a:lnTo>
                <a:lnTo>
                  <a:pt x="334829" y="80645"/>
                </a:lnTo>
                <a:lnTo>
                  <a:pt x="331089" y="80645"/>
                </a:lnTo>
                <a:lnTo>
                  <a:pt x="331089" y="78612"/>
                </a:lnTo>
                <a:lnTo>
                  <a:pt x="323850" y="78612"/>
                </a:lnTo>
                <a:lnTo>
                  <a:pt x="302719" y="66310"/>
                </a:lnTo>
                <a:close/>
              </a:path>
              <a:path w="359409" h="132714">
                <a:moveTo>
                  <a:pt x="81149" y="52070"/>
                </a:moveTo>
                <a:lnTo>
                  <a:pt x="28321" y="52070"/>
                </a:lnTo>
                <a:lnTo>
                  <a:pt x="28321" y="80645"/>
                </a:lnTo>
                <a:lnTo>
                  <a:pt x="81244" y="80645"/>
                </a:lnTo>
                <a:lnTo>
                  <a:pt x="77763" y="78612"/>
                </a:lnTo>
                <a:lnTo>
                  <a:pt x="35559" y="78612"/>
                </a:lnTo>
                <a:lnTo>
                  <a:pt x="35559" y="53975"/>
                </a:lnTo>
                <a:lnTo>
                  <a:pt x="77877" y="53975"/>
                </a:lnTo>
                <a:lnTo>
                  <a:pt x="81149" y="52070"/>
                </a:lnTo>
                <a:close/>
              </a:path>
              <a:path w="359409" h="132714">
                <a:moveTo>
                  <a:pt x="278260" y="52070"/>
                </a:moveTo>
                <a:lnTo>
                  <a:pt x="81149" y="52070"/>
                </a:lnTo>
                <a:lnTo>
                  <a:pt x="56690" y="66310"/>
                </a:lnTo>
                <a:lnTo>
                  <a:pt x="81244" y="80645"/>
                </a:lnTo>
                <a:lnTo>
                  <a:pt x="278165" y="80645"/>
                </a:lnTo>
                <a:lnTo>
                  <a:pt x="302719" y="66310"/>
                </a:lnTo>
                <a:lnTo>
                  <a:pt x="278260" y="52070"/>
                </a:lnTo>
                <a:close/>
              </a:path>
              <a:path w="359409" h="132714">
                <a:moveTo>
                  <a:pt x="335046" y="52070"/>
                </a:moveTo>
                <a:lnTo>
                  <a:pt x="331089" y="52070"/>
                </a:lnTo>
                <a:lnTo>
                  <a:pt x="331089" y="80645"/>
                </a:lnTo>
                <a:lnTo>
                  <a:pt x="334829" y="80645"/>
                </a:lnTo>
                <a:lnTo>
                  <a:pt x="359409" y="66294"/>
                </a:lnTo>
                <a:lnTo>
                  <a:pt x="335046" y="52070"/>
                </a:lnTo>
                <a:close/>
              </a:path>
              <a:path w="359409" h="132714">
                <a:moveTo>
                  <a:pt x="35559" y="53975"/>
                </a:moveTo>
                <a:lnTo>
                  <a:pt x="35559" y="78612"/>
                </a:lnTo>
                <a:lnTo>
                  <a:pt x="56690" y="66310"/>
                </a:lnTo>
                <a:lnTo>
                  <a:pt x="35559" y="53975"/>
                </a:lnTo>
                <a:close/>
              </a:path>
              <a:path w="359409" h="132714">
                <a:moveTo>
                  <a:pt x="56690" y="66310"/>
                </a:moveTo>
                <a:lnTo>
                  <a:pt x="35559" y="78612"/>
                </a:lnTo>
                <a:lnTo>
                  <a:pt x="77763" y="78612"/>
                </a:lnTo>
                <a:lnTo>
                  <a:pt x="56690" y="66310"/>
                </a:lnTo>
                <a:close/>
              </a:path>
              <a:path w="359409" h="132714">
                <a:moveTo>
                  <a:pt x="323850" y="53975"/>
                </a:moveTo>
                <a:lnTo>
                  <a:pt x="302719" y="66310"/>
                </a:lnTo>
                <a:lnTo>
                  <a:pt x="323850" y="78612"/>
                </a:lnTo>
                <a:lnTo>
                  <a:pt x="323850" y="53975"/>
                </a:lnTo>
                <a:close/>
              </a:path>
              <a:path w="359409" h="132714">
                <a:moveTo>
                  <a:pt x="331089" y="53975"/>
                </a:moveTo>
                <a:lnTo>
                  <a:pt x="323850" y="53975"/>
                </a:lnTo>
                <a:lnTo>
                  <a:pt x="323850" y="78612"/>
                </a:lnTo>
                <a:lnTo>
                  <a:pt x="331089" y="78612"/>
                </a:lnTo>
                <a:lnTo>
                  <a:pt x="331089" y="53975"/>
                </a:lnTo>
                <a:close/>
              </a:path>
              <a:path w="359409" h="132714">
                <a:moveTo>
                  <a:pt x="77877" y="53975"/>
                </a:moveTo>
                <a:lnTo>
                  <a:pt x="35559" y="53975"/>
                </a:lnTo>
                <a:lnTo>
                  <a:pt x="56690" y="66310"/>
                </a:lnTo>
                <a:lnTo>
                  <a:pt x="77877" y="53975"/>
                </a:lnTo>
                <a:close/>
              </a:path>
              <a:path w="359409" h="132714">
                <a:moveTo>
                  <a:pt x="245745" y="0"/>
                </a:moveTo>
                <a:lnTo>
                  <a:pt x="236981" y="2286"/>
                </a:lnTo>
                <a:lnTo>
                  <a:pt x="229107" y="16001"/>
                </a:lnTo>
                <a:lnTo>
                  <a:pt x="231394" y="24637"/>
                </a:lnTo>
                <a:lnTo>
                  <a:pt x="238125" y="28701"/>
                </a:lnTo>
                <a:lnTo>
                  <a:pt x="302719" y="66310"/>
                </a:lnTo>
                <a:lnTo>
                  <a:pt x="323850" y="53975"/>
                </a:lnTo>
                <a:lnTo>
                  <a:pt x="331089" y="53975"/>
                </a:lnTo>
                <a:lnTo>
                  <a:pt x="331089" y="52070"/>
                </a:lnTo>
                <a:lnTo>
                  <a:pt x="335046" y="52070"/>
                </a:lnTo>
                <a:lnTo>
                  <a:pt x="24574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113533" y="5818428"/>
            <a:ext cx="6362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A</a:t>
            </a:r>
            <a:r>
              <a:rPr sz="1800" b="1" i="1" spc="-5" dirty="0">
                <a:latin typeface="Arial"/>
                <a:cs typeface="Arial"/>
              </a:rPr>
              <a:t>S-IS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889495" y="5824525"/>
            <a:ext cx="7334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latin typeface="Arial"/>
                <a:cs typeface="Arial"/>
              </a:rPr>
              <a:t>T</a:t>
            </a:r>
            <a:r>
              <a:rPr sz="1800" b="1" i="1" spc="-15" dirty="0">
                <a:latin typeface="Arial"/>
                <a:cs typeface="Arial"/>
              </a:rPr>
              <a:t>O</a:t>
            </a:r>
            <a:r>
              <a:rPr sz="1800" b="1" i="1" spc="-5" dirty="0">
                <a:latin typeface="Arial"/>
                <a:cs typeface="Arial"/>
              </a:rPr>
              <a:t>-BE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518286" y="1951483"/>
            <a:ext cx="2266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SP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518285" y="3490722"/>
            <a:ext cx="21145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RJ</a:t>
            </a:r>
            <a:endParaRPr sz="12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18286" y="5142739"/>
            <a:ext cx="234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Arial"/>
                <a:cs typeface="Arial"/>
              </a:rPr>
              <a:t>BH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092321" y="1998727"/>
            <a:ext cx="5905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CPD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092322" y="3498851"/>
            <a:ext cx="5746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CPD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RJ</a:t>
            </a:r>
            <a:endParaRPr sz="12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092323" y="5192396"/>
            <a:ext cx="5988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CPD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BH</a:t>
            </a:r>
            <a:endParaRPr sz="12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183765" y="1142492"/>
            <a:ext cx="46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SYS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187064" y="2711578"/>
            <a:ext cx="474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SYS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187064" y="4350258"/>
            <a:ext cx="4832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SYS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880730" y="3714116"/>
            <a:ext cx="5905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CPD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046090" y="2124279"/>
            <a:ext cx="2266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SP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054598" y="3677539"/>
            <a:ext cx="2120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RJ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041898" y="5385004"/>
            <a:ext cx="2355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BH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178050" marR="5080" indent="-1939289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9: Definir a proposta de </a:t>
            </a:r>
            <a:r>
              <a:rPr sz="4000" i="0" spc="-5" dirty="0">
                <a:latin typeface="Arial"/>
                <a:cs typeface="Arial"/>
              </a:rPr>
              <a:t>valor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  Arquitetura </a:t>
            </a:r>
            <a:r>
              <a:rPr sz="4000" i="0" spc="-5" dirty="0">
                <a:latin typeface="Arial"/>
                <a:cs typeface="Arial"/>
              </a:rPr>
              <a:t>Alvo </a:t>
            </a:r>
            <a:r>
              <a:rPr sz="4000" i="0" dirty="0">
                <a:latin typeface="Arial"/>
                <a:cs typeface="Arial"/>
              </a:rPr>
              <a:t>e</a:t>
            </a:r>
            <a:r>
              <a:rPr sz="4000" i="0" spc="-45" dirty="0">
                <a:latin typeface="Arial"/>
                <a:cs typeface="Arial"/>
              </a:rPr>
              <a:t> </a:t>
            </a:r>
            <a:r>
              <a:rPr sz="4000" i="0" spc="-5" dirty="0">
                <a:latin typeface="Arial"/>
                <a:cs typeface="Arial"/>
              </a:rPr>
              <a:t>KPIs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419226"/>
            <a:ext cx="9087485" cy="3874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81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Desenvolver o </a:t>
            </a:r>
            <a:r>
              <a:rPr sz="2400" dirty="0">
                <a:latin typeface="Arial"/>
                <a:cs typeface="Arial"/>
              </a:rPr>
              <a:t>caso </a:t>
            </a:r>
            <a:r>
              <a:rPr sz="2400" spc="-5" dirty="0">
                <a:latin typeface="Arial"/>
                <a:cs typeface="Arial"/>
              </a:rPr>
              <a:t>de negócio para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arquiteturas 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810"/>
              </a:lnSpc>
            </a:pPr>
            <a:r>
              <a:rPr sz="2400" dirty="0">
                <a:latin typeface="Arial"/>
                <a:cs typeface="Arial"/>
              </a:rPr>
              <a:t>mudanças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necessárias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81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Produzir a proposta de </a:t>
            </a:r>
            <a:r>
              <a:rPr sz="2400" spc="-10" dirty="0">
                <a:latin typeface="Arial"/>
                <a:cs typeface="Arial"/>
              </a:rPr>
              <a:t>valor </a:t>
            </a:r>
            <a:r>
              <a:rPr sz="2400" spc="-5" dirty="0">
                <a:latin typeface="Arial"/>
                <a:cs typeface="Arial"/>
              </a:rPr>
              <a:t>para cada um dos grupos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810"/>
              </a:lnSpc>
            </a:pP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Avaliar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os 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compras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81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Rever </a:t>
            </a:r>
            <a:r>
              <a:rPr sz="2400" dirty="0">
                <a:latin typeface="Arial"/>
                <a:cs typeface="Arial"/>
              </a:rPr>
              <a:t>e acordar as </a:t>
            </a:r>
            <a:r>
              <a:rPr sz="2400" spc="-5" dirty="0">
                <a:latin typeface="Arial"/>
                <a:cs typeface="Arial"/>
              </a:rPr>
              <a:t>propostas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valor </a:t>
            </a:r>
            <a:r>
              <a:rPr sz="2400" dirty="0">
                <a:latin typeface="Arial"/>
                <a:cs typeface="Arial"/>
              </a:rPr>
              <a:t>com os patrocinadores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810"/>
              </a:lnSpc>
            </a:pP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Definir as métricas 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desempenho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8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Avaliar </a:t>
            </a:r>
            <a:r>
              <a:rPr sz="2400" spc="-5" dirty="0">
                <a:latin typeface="Arial"/>
                <a:cs typeface="Arial"/>
              </a:rPr>
              <a:t>o risco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Incorporar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saídas </a:t>
            </a:r>
            <a:r>
              <a:rPr sz="2400" dirty="0">
                <a:latin typeface="Arial"/>
                <a:cs typeface="Arial"/>
              </a:rPr>
              <a:t>na Declaração de Trabalho de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67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215" marR="5080" indent="-945515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spc="-10" dirty="0">
                <a:latin typeface="Arial"/>
                <a:cs typeface="Arial"/>
              </a:rPr>
              <a:t>10: </a:t>
            </a:r>
            <a:r>
              <a:rPr sz="3600" i="0" spc="-5" dirty="0">
                <a:latin typeface="Arial"/>
                <a:cs typeface="Arial"/>
              </a:rPr>
              <a:t>Identificar </a:t>
            </a:r>
            <a:r>
              <a:rPr sz="3600" i="0" spc="-10" dirty="0">
                <a:latin typeface="Arial"/>
                <a:cs typeface="Arial"/>
              </a:rPr>
              <a:t>os </a:t>
            </a:r>
            <a:r>
              <a:rPr sz="3600" i="0" spc="-5" dirty="0">
                <a:latin typeface="Arial"/>
                <a:cs typeface="Arial"/>
              </a:rPr>
              <a:t>riscos </a:t>
            </a:r>
            <a:r>
              <a:rPr sz="3600" i="0" dirty="0">
                <a:latin typeface="Arial"/>
                <a:cs typeface="Arial"/>
              </a:rPr>
              <a:t>e as </a:t>
            </a:r>
            <a:r>
              <a:rPr sz="3600" i="0" spc="-10" dirty="0">
                <a:latin typeface="Arial"/>
                <a:cs typeface="Arial"/>
              </a:rPr>
              <a:t>atividades  de </a:t>
            </a:r>
            <a:r>
              <a:rPr sz="3600" i="0" spc="-5" dirty="0">
                <a:latin typeface="Arial"/>
                <a:cs typeface="Arial"/>
              </a:rPr>
              <a:t>mitigação </a:t>
            </a:r>
            <a:r>
              <a:rPr sz="3600" i="0" spc="-10" dirty="0">
                <a:latin typeface="Arial"/>
                <a:cs typeface="Arial"/>
              </a:rPr>
              <a:t>para </a:t>
            </a:r>
            <a:r>
              <a:rPr sz="3600" i="0" dirty="0">
                <a:latin typeface="Arial"/>
                <a:cs typeface="Arial"/>
              </a:rPr>
              <a:t>a </a:t>
            </a:r>
            <a:r>
              <a:rPr sz="3600" i="0" spc="-5" dirty="0">
                <a:latin typeface="Arial"/>
                <a:cs typeface="Arial"/>
              </a:rPr>
              <a:t>transformação</a:t>
            </a:r>
            <a:r>
              <a:rPr sz="3600" i="0" spc="50" dirty="0">
                <a:latin typeface="Arial"/>
                <a:cs typeface="Arial"/>
              </a:rPr>
              <a:t> </a:t>
            </a:r>
            <a:r>
              <a:rPr sz="3600" i="0" spc="-15" dirty="0">
                <a:latin typeface="Arial"/>
                <a:cs typeface="Arial"/>
              </a:rPr>
              <a:t>do</a:t>
            </a:r>
            <a:endParaRPr sz="3600" dirty="0">
              <a:latin typeface="Arial"/>
              <a:cs typeface="Arial"/>
            </a:endParaRPr>
          </a:p>
          <a:p>
            <a:pPr marL="351155" algn="ctr">
              <a:lnSpc>
                <a:spcPct val="100000"/>
              </a:lnSpc>
              <a:spcBef>
                <a:spcPts val="5"/>
              </a:spcBef>
            </a:pPr>
            <a:r>
              <a:rPr sz="3600" i="0" spc="-10" dirty="0">
                <a:latin typeface="Arial"/>
                <a:cs typeface="Arial"/>
              </a:rPr>
              <a:t>negócio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36" y="1862151"/>
            <a:ext cx="9522460" cy="423859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69900" marR="5080" indent="-457200">
              <a:lnSpc>
                <a:spcPts val="2740"/>
              </a:lnSpc>
              <a:spcBef>
                <a:spcPts val="31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Identificar os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associados com a Visão da </a:t>
            </a:r>
            <a:r>
              <a:rPr sz="2400" spc="-5" dirty="0">
                <a:latin typeface="Arial"/>
                <a:cs typeface="Arial"/>
              </a:rPr>
              <a:t>Arquitetura,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avaliar  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spc="-5" dirty="0">
                <a:latin typeface="Arial"/>
                <a:cs typeface="Arial"/>
              </a:rPr>
              <a:t>inicial de risco e </a:t>
            </a:r>
            <a:r>
              <a:rPr sz="2400" dirty="0">
                <a:latin typeface="Arial"/>
                <a:cs typeface="Arial"/>
              </a:rPr>
              <a:t>sua frequência potencial. </a:t>
            </a:r>
            <a:r>
              <a:rPr sz="2400" spc="-5" dirty="0">
                <a:latin typeface="Arial"/>
                <a:cs typeface="Arial"/>
              </a:rPr>
              <a:t>Existem dois 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risco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serem</a:t>
            </a:r>
            <a:r>
              <a:rPr sz="2400" dirty="0">
                <a:latin typeface="Arial"/>
                <a:cs typeface="Arial"/>
              </a:rPr>
              <a:t> considerados: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850900" lvl="1" indent="-381000">
              <a:lnSpc>
                <a:spcPts val="2340"/>
              </a:lnSpc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Nível inicial </a:t>
            </a:r>
            <a:r>
              <a:rPr sz="2000" spc="-5" dirty="0">
                <a:latin typeface="Arial"/>
                <a:cs typeface="Arial"/>
              </a:rPr>
              <a:t>de risco: classificação </a:t>
            </a:r>
            <a:r>
              <a:rPr sz="2000" spc="-10" dirty="0">
                <a:latin typeface="Arial"/>
                <a:cs typeface="Arial"/>
              </a:rPr>
              <a:t>dos </a:t>
            </a:r>
            <a:r>
              <a:rPr sz="2000" spc="-5" dirty="0">
                <a:latin typeface="Arial"/>
                <a:cs typeface="Arial"/>
              </a:rPr>
              <a:t>riscos </a:t>
            </a:r>
            <a:r>
              <a:rPr sz="2000" spc="-10" dirty="0">
                <a:latin typeface="Arial"/>
                <a:cs typeface="Arial"/>
              </a:rPr>
              <a:t>antes de </a:t>
            </a:r>
            <a:r>
              <a:rPr sz="2000" spc="-5" dirty="0">
                <a:latin typeface="Arial"/>
                <a:cs typeface="Arial"/>
              </a:rPr>
              <a:t>determinar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ts val="2340"/>
              </a:lnSpc>
            </a:pPr>
            <a:r>
              <a:rPr sz="2000" spc="-5" dirty="0">
                <a:latin typeface="Arial"/>
                <a:cs typeface="Arial"/>
              </a:rPr>
              <a:t>implementar </a:t>
            </a:r>
            <a:r>
              <a:rPr sz="2000" spc="-10" dirty="0">
                <a:latin typeface="Arial"/>
                <a:cs typeface="Arial"/>
              </a:rPr>
              <a:t>ações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mitigação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ts val="2340"/>
              </a:lnSpc>
              <a:spcBef>
                <a:spcPts val="245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Nível residual </a:t>
            </a:r>
            <a:r>
              <a:rPr sz="2000" spc="-5" dirty="0">
                <a:latin typeface="Arial"/>
                <a:cs typeface="Arial"/>
              </a:rPr>
              <a:t>de risco: classificação de risco </a:t>
            </a:r>
            <a:r>
              <a:rPr sz="2000" spc="-10" dirty="0">
                <a:latin typeface="Arial"/>
                <a:cs typeface="Arial"/>
              </a:rPr>
              <a:t>após </a:t>
            </a:r>
            <a:r>
              <a:rPr sz="2000" spc="-5" dirty="0">
                <a:latin typeface="Arial"/>
                <a:cs typeface="Arial"/>
              </a:rPr>
              <a:t>a implementar as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ações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ts val="2340"/>
              </a:lnSpc>
            </a:pPr>
            <a:r>
              <a:rPr sz="2000" spc="-5" dirty="0">
                <a:latin typeface="Arial"/>
                <a:cs typeface="Arial"/>
              </a:rPr>
              <a:t>de mitigação (se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houver)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469900" marR="67310" indent="-457200">
              <a:lnSpc>
                <a:spcPct val="95000"/>
              </a:lnSpc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Atribuir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estratégia de mitigação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cada risco. </a:t>
            </a:r>
            <a:r>
              <a:rPr sz="2400" dirty="0">
                <a:latin typeface="Arial"/>
                <a:cs typeface="Arial"/>
              </a:rPr>
              <a:t>Estes </a:t>
            </a:r>
            <a:r>
              <a:rPr sz="2400" spc="-10" dirty="0">
                <a:latin typeface="Arial"/>
                <a:cs typeface="Arial"/>
              </a:rPr>
              <a:t>devem  </a:t>
            </a:r>
            <a:r>
              <a:rPr sz="2400" dirty="0">
                <a:latin typeface="Arial"/>
                <a:cs typeface="Arial"/>
              </a:rPr>
              <a:t>ser considerados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inclusão dentro da Declaração de  Trabalho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238" y="-76200"/>
            <a:ext cx="8976995" cy="162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i="0" spc="-5" dirty="0">
                <a:latin typeface="Arial"/>
                <a:cs typeface="Arial"/>
              </a:rPr>
              <a:t>Passo 11: Desenvolver a Declaração de</a:t>
            </a:r>
            <a:r>
              <a:rPr sz="3400" i="0" spc="-45" dirty="0">
                <a:latin typeface="Arial"/>
                <a:cs typeface="Arial"/>
              </a:rPr>
              <a:t> </a:t>
            </a:r>
            <a:r>
              <a:rPr sz="3400" i="0" spc="-5" dirty="0">
                <a:latin typeface="Arial"/>
                <a:cs typeface="Arial"/>
              </a:rPr>
              <a:t>Trabalho</a:t>
            </a:r>
            <a:endParaRPr sz="3400" dirty="0">
              <a:latin typeface="Arial"/>
              <a:cs typeface="Arial"/>
            </a:endParaRPr>
          </a:p>
          <a:p>
            <a:pPr marL="1981835">
              <a:lnSpc>
                <a:spcPct val="100000"/>
              </a:lnSpc>
            </a:pPr>
            <a:r>
              <a:rPr sz="3400" i="0" spc="-5" dirty="0">
                <a:latin typeface="Arial"/>
                <a:cs typeface="Arial"/>
              </a:rPr>
              <a:t>da Arquitetura, obter</a:t>
            </a:r>
            <a:r>
              <a:rPr sz="3400" i="0" spc="-10" dirty="0">
                <a:latin typeface="Arial"/>
                <a:cs typeface="Arial"/>
              </a:rPr>
              <a:t> aprovação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231" y="1651761"/>
            <a:ext cx="9039860" cy="4394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Avaliar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produtos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necessários contra o </a:t>
            </a:r>
            <a:r>
              <a:rPr sz="2400" dirty="0">
                <a:latin typeface="Arial"/>
                <a:cs typeface="Arial"/>
              </a:rPr>
              <a:t>conjunto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637540">
              <a:lnSpc>
                <a:spcPts val="2590"/>
              </a:lnSpc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desempenho de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negócios.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atividades </a:t>
            </a:r>
            <a:r>
              <a:rPr sz="2400" dirty="0">
                <a:latin typeface="Arial"/>
                <a:cs typeface="Arial"/>
              </a:rPr>
              <a:t>incluem:</a:t>
            </a:r>
            <a:endParaRPr sz="2400">
              <a:latin typeface="Arial"/>
              <a:cs typeface="Arial"/>
            </a:endParaRPr>
          </a:p>
          <a:p>
            <a:pPr marL="637540" indent="-624840">
              <a:lnSpc>
                <a:spcPts val="2590"/>
              </a:lnSpc>
              <a:spcBef>
                <a:spcPts val="5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10" dirty="0">
                <a:latin typeface="Arial"/>
                <a:cs typeface="Arial"/>
              </a:rPr>
              <a:t>novos </a:t>
            </a:r>
            <a:r>
              <a:rPr sz="2400" dirty="0">
                <a:latin typeface="Arial"/>
                <a:cs typeface="Arial"/>
              </a:rPr>
              <a:t>produtos </a:t>
            </a:r>
            <a:r>
              <a:rPr sz="2400" spc="-5" dirty="0">
                <a:latin typeface="Arial"/>
                <a:cs typeface="Arial"/>
              </a:rPr>
              <a:t>de trabalho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precisam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</a:t>
            </a:r>
            <a:endParaRPr sz="2400">
              <a:latin typeface="Arial"/>
              <a:cs typeface="Arial"/>
            </a:endParaRPr>
          </a:p>
          <a:p>
            <a:pPr marL="63754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alterados</a:t>
            </a:r>
            <a:endParaRPr sz="2400">
              <a:latin typeface="Arial"/>
              <a:cs typeface="Arial"/>
            </a:endParaRPr>
          </a:p>
          <a:p>
            <a:pPr marL="637540" marR="5080" indent="-624840">
              <a:lnSpc>
                <a:spcPts val="2310"/>
              </a:lnSpc>
              <a:spcBef>
                <a:spcPts val="555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spc="-5" dirty="0">
                <a:latin typeface="Arial"/>
                <a:cs typeface="Arial"/>
              </a:rPr>
              <a:t>Fornecer direção sobre quais </a:t>
            </a:r>
            <a:r>
              <a:rPr sz="2400" dirty="0">
                <a:latin typeface="Arial"/>
                <a:cs typeface="Arial"/>
              </a:rPr>
              <a:t>produtos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existentes,  </a:t>
            </a:r>
            <a:r>
              <a:rPr sz="2400" dirty="0">
                <a:latin typeface="Arial"/>
                <a:cs typeface="Arial"/>
              </a:rPr>
              <a:t>incluindo blocos de construção, </a:t>
            </a:r>
            <a:r>
              <a:rPr sz="2400" spc="-5" dirty="0">
                <a:latin typeface="Arial"/>
                <a:cs typeface="Arial"/>
              </a:rPr>
              <a:t>precisam </a:t>
            </a:r>
            <a:r>
              <a:rPr sz="2400" dirty="0">
                <a:latin typeface="Arial"/>
                <a:cs typeface="Arial"/>
              </a:rPr>
              <a:t>ser alterados.  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todas as </a:t>
            </a:r>
            <a:r>
              <a:rPr sz="2400" dirty="0">
                <a:latin typeface="Arial"/>
                <a:cs typeface="Arial"/>
              </a:rPr>
              <a:t>dependências estão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coordenadas</a:t>
            </a:r>
            <a:endParaRPr sz="2400">
              <a:latin typeface="Arial"/>
              <a:cs typeface="Arial"/>
            </a:endParaRPr>
          </a:p>
          <a:p>
            <a:pPr marL="637540" indent="-624840">
              <a:lnSpc>
                <a:spcPts val="2595"/>
              </a:lnSpc>
              <a:spcBef>
                <a:spcPts val="5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impacto </a:t>
            </a: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mudança </a:t>
            </a:r>
            <a:r>
              <a:rPr sz="2400" spc="-5" dirty="0">
                <a:latin typeface="Arial"/>
                <a:cs typeface="Arial"/>
              </a:rPr>
              <a:t>sobre outros </a:t>
            </a:r>
            <a:r>
              <a:rPr sz="2400" dirty="0">
                <a:latin typeface="Arial"/>
                <a:cs typeface="Arial"/>
              </a:rPr>
              <a:t>produtos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63754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trabalho</a:t>
            </a:r>
            <a:endParaRPr sz="2400">
              <a:latin typeface="Arial"/>
              <a:cs typeface="Arial"/>
            </a:endParaRPr>
          </a:p>
          <a:p>
            <a:pPr marL="637540" indent="-624840">
              <a:lnSpc>
                <a:spcPts val="2595"/>
              </a:lnSpc>
              <a:buChar char="•"/>
              <a:tabLst>
                <a:tab pos="637540" algn="l"/>
                <a:tab pos="638175" algn="l"/>
              </a:tabLst>
            </a:pPr>
            <a:r>
              <a:rPr sz="2400" dirty="0">
                <a:latin typeface="Arial"/>
                <a:cs typeface="Arial"/>
              </a:rPr>
              <a:t>Escolher </a:t>
            </a:r>
            <a:r>
              <a:rPr sz="2400" spc="-5" dirty="0">
                <a:latin typeface="Arial"/>
                <a:cs typeface="Arial"/>
              </a:rPr>
              <a:t>quais domínios da arquitetura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desenvolver,</a:t>
            </a:r>
            <a:endParaRPr sz="2400">
              <a:latin typeface="Arial"/>
              <a:cs typeface="Arial"/>
            </a:endParaRPr>
          </a:p>
          <a:p>
            <a:pPr marL="63754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dependendo da finalidade, </a:t>
            </a:r>
            <a:r>
              <a:rPr sz="2400" spc="0" dirty="0">
                <a:latin typeface="Arial"/>
                <a:cs typeface="Arial"/>
              </a:rPr>
              <a:t>foco, </a:t>
            </a:r>
            <a:r>
              <a:rPr sz="2400" spc="-5" dirty="0">
                <a:latin typeface="Arial"/>
                <a:cs typeface="Arial"/>
              </a:rPr>
              <a:t>escopo,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restrições</a:t>
            </a:r>
            <a:r>
              <a:rPr sz="2400" b="1" spc="-37" baseline="-13888" dirty="0">
                <a:solidFill>
                  <a:srgbClr val="B1B1B1"/>
                </a:solidFill>
                <a:latin typeface="Arial Black"/>
                <a:cs typeface="Arial Black"/>
              </a:rPr>
              <a:t>Continued…</a:t>
            </a:r>
            <a:endParaRPr sz="2400" baseline="-13888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729" y="2"/>
            <a:ext cx="9363075" cy="1341755"/>
          </a:xfrm>
          <a:custGeom>
            <a:avLst/>
            <a:gdLst/>
            <a:ahLst/>
            <a:cxnLst/>
            <a:rect l="l" t="t" r="r" b="b"/>
            <a:pathLst>
              <a:path w="9363075" h="1341755">
                <a:moveTo>
                  <a:pt x="0" y="1341501"/>
                </a:moveTo>
                <a:lnTo>
                  <a:pt x="9362567" y="1341501"/>
                </a:lnTo>
                <a:lnTo>
                  <a:pt x="9362567" y="0"/>
                </a:lnTo>
                <a:lnTo>
                  <a:pt x="0" y="0"/>
                </a:lnTo>
                <a:lnTo>
                  <a:pt x="0" y="13415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3183" y="26926"/>
            <a:ext cx="519620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Benefícios da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Melhoria  Baseada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Modelo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9708" y="1550366"/>
            <a:ext cx="9180195" cy="2820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0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linguagem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Molda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visão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compartilhada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59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Baseia-se na </a:t>
            </a:r>
            <a:r>
              <a:rPr sz="2400" spc="-5" dirty="0">
                <a:latin typeface="Arial"/>
                <a:cs typeface="Arial"/>
              </a:rPr>
              <a:t>experiência </a:t>
            </a:r>
            <a:r>
              <a:rPr sz="2400" dirty="0">
                <a:latin typeface="Arial"/>
                <a:cs typeface="Arial"/>
              </a:rPr>
              <a:t>acumulada pela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comunidade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0"/>
              </a:lnSpc>
            </a:pPr>
            <a:r>
              <a:rPr sz="2400" dirty="0">
                <a:latin typeface="Arial"/>
                <a:cs typeface="Arial"/>
              </a:rPr>
              <a:t>profissional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Fornece uma </a:t>
            </a:r>
            <a:r>
              <a:rPr sz="2400" spc="-5" dirty="0">
                <a:latin typeface="Arial"/>
                <a:cs typeface="Arial"/>
              </a:rPr>
              <a:t>estrutura para priorização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ações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59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Fornece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estrutura para a execução de avaliações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confiáveis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consistentes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Dá suporte a </a:t>
            </a:r>
            <a:r>
              <a:rPr sz="2400" dirty="0">
                <a:latin typeface="Arial"/>
                <a:cs typeface="Arial"/>
              </a:rPr>
              <a:t>comparações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alcance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industrial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1" y="67513"/>
            <a:ext cx="953770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2360" marR="5080" indent="-2360295">
              <a:lnSpc>
                <a:spcPct val="100000"/>
              </a:lnSpc>
              <a:spcBef>
                <a:spcPts val="95"/>
              </a:spcBef>
            </a:pPr>
            <a:r>
              <a:rPr sz="3200" i="0" spc="-5" dirty="0">
                <a:latin typeface="Arial"/>
                <a:cs typeface="Arial"/>
              </a:rPr>
              <a:t>Passo 11: Desenvolver a Declaração de Trabalho</a:t>
            </a:r>
            <a:r>
              <a:rPr sz="3200" i="0" spc="-7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da  Arquitetura, obter</a:t>
            </a:r>
            <a:r>
              <a:rPr sz="3200" i="0" spc="-10" dirty="0">
                <a:latin typeface="Arial"/>
                <a:cs typeface="Arial"/>
              </a:rPr>
              <a:t> aprovação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5828" y="1246505"/>
            <a:ext cx="9153525" cy="45204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637540" indent="-624840">
              <a:lnSpc>
                <a:spcPct val="100000"/>
              </a:lnSpc>
              <a:spcBef>
                <a:spcPts val="675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spc="-5" dirty="0">
                <a:latin typeface="Arial"/>
                <a:cs typeface="Arial"/>
              </a:rPr>
              <a:t>Avaliar os </a:t>
            </a:r>
            <a:r>
              <a:rPr sz="2400" dirty="0">
                <a:latin typeface="Arial"/>
                <a:cs typeface="Arial"/>
              </a:rPr>
              <a:t>requisitos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recursos</a:t>
            </a:r>
            <a:endParaRPr sz="2400">
              <a:latin typeface="Arial"/>
              <a:cs typeface="Arial"/>
            </a:endParaRPr>
          </a:p>
          <a:p>
            <a:pPr marL="637540" marR="320040" indent="-624840">
              <a:lnSpc>
                <a:spcPct val="100000"/>
              </a:lnSpc>
              <a:spcBef>
                <a:spcPts val="580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dirty="0">
                <a:latin typeface="Arial"/>
                <a:cs typeface="Arial"/>
              </a:rPr>
              <a:t>Estimar </a:t>
            </a:r>
            <a:r>
              <a:rPr sz="2400" spc="-5" dirty="0">
                <a:latin typeface="Arial"/>
                <a:cs typeface="Arial"/>
              </a:rPr>
              <a:t>os recursos necessários, desenvolver um roteiro e  </a:t>
            </a:r>
            <a:r>
              <a:rPr sz="2400" dirty="0">
                <a:latin typeface="Arial"/>
                <a:cs typeface="Arial"/>
              </a:rPr>
              <a:t>cronograma para 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proposto e documentar  </a:t>
            </a:r>
            <a:r>
              <a:rPr sz="2400" spc="-5" dirty="0">
                <a:latin typeface="Arial"/>
                <a:cs typeface="Arial"/>
              </a:rPr>
              <a:t>na Declaração de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637540" indent="-624840">
              <a:lnSpc>
                <a:spcPct val="100000"/>
              </a:lnSpc>
              <a:spcBef>
                <a:spcPts val="580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dirty="0">
                <a:latin typeface="Arial"/>
                <a:cs typeface="Arial"/>
              </a:rPr>
              <a:t>Definir as métricas de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desempenho</a:t>
            </a:r>
            <a:endParaRPr sz="2400">
              <a:latin typeface="Arial"/>
              <a:cs typeface="Arial"/>
            </a:endParaRPr>
          </a:p>
          <a:p>
            <a:pPr marL="637540" indent="-624840">
              <a:lnSpc>
                <a:spcPct val="100000"/>
              </a:lnSpc>
              <a:spcBef>
                <a:spcPts val="575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spc="-5" dirty="0">
                <a:latin typeface="Arial"/>
                <a:cs typeface="Arial"/>
              </a:rPr>
              <a:t>Desenvolver o </a:t>
            </a: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Comunicação específico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63754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637540" marR="5080" indent="-624840">
              <a:lnSpc>
                <a:spcPct val="100000"/>
              </a:lnSpc>
              <a:spcBef>
                <a:spcPts val="580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spc="-5" dirty="0">
                <a:latin typeface="Arial"/>
                <a:cs typeface="Arial"/>
              </a:rPr>
              <a:t>Analisar e aprovar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planos </a:t>
            </a:r>
            <a:r>
              <a:rPr sz="2400" dirty="0">
                <a:latin typeface="Arial"/>
                <a:cs typeface="Arial"/>
              </a:rPr>
              <a:t>com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patrocinadores, </a:t>
            </a:r>
            <a:r>
              <a:rPr sz="2400" spc="-5" dirty="0">
                <a:latin typeface="Arial"/>
                <a:cs typeface="Arial"/>
              </a:rPr>
              <a:t>e garantir  a aprovação </a:t>
            </a:r>
            <a:r>
              <a:rPr sz="2400" spc="0" dirty="0">
                <a:latin typeface="Arial"/>
                <a:cs typeface="Arial"/>
              </a:rPr>
              <a:t>formal </a:t>
            </a:r>
            <a:r>
              <a:rPr sz="2400" spc="-5" dirty="0">
                <a:latin typeface="Arial"/>
                <a:cs typeface="Arial"/>
              </a:rPr>
              <a:t>da Declaração </a:t>
            </a:r>
            <a:r>
              <a:rPr sz="2400" dirty="0">
                <a:latin typeface="Arial"/>
                <a:cs typeface="Arial"/>
              </a:rPr>
              <a:t>de Trabalho </a:t>
            </a:r>
            <a:r>
              <a:rPr sz="2400" spc="-5" dirty="0">
                <a:latin typeface="Arial"/>
                <a:cs typeface="Arial"/>
              </a:rPr>
              <a:t>de Arquitetura  </a:t>
            </a:r>
            <a:r>
              <a:rPr sz="2400" dirty="0">
                <a:latin typeface="Arial"/>
                <a:cs typeface="Arial"/>
              </a:rPr>
              <a:t>no âmbito dos procedimentos </a:t>
            </a:r>
            <a:r>
              <a:rPr sz="2400" spc="-5" dirty="0">
                <a:latin typeface="Arial"/>
                <a:cs typeface="Arial"/>
              </a:rPr>
              <a:t>adequados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governança</a:t>
            </a:r>
            <a:endParaRPr sz="2400">
              <a:latin typeface="Arial"/>
              <a:cs typeface="Arial"/>
            </a:endParaRPr>
          </a:p>
          <a:p>
            <a:pPr marL="637540" indent="-624840">
              <a:lnSpc>
                <a:spcPct val="100000"/>
              </a:lnSpc>
              <a:spcBef>
                <a:spcPts val="575"/>
              </a:spcBef>
              <a:buChar char="•"/>
              <a:tabLst>
                <a:tab pos="637540" algn="l"/>
                <a:tab pos="638175" algn="l"/>
              </a:tabLst>
            </a:pPr>
            <a:r>
              <a:rPr sz="2400" dirty="0">
                <a:latin typeface="Arial"/>
                <a:cs typeface="Arial"/>
              </a:rPr>
              <a:t>Obter </a:t>
            </a:r>
            <a:r>
              <a:rPr sz="2400" spc="-5" dirty="0">
                <a:latin typeface="Arial"/>
                <a:cs typeface="Arial"/>
              </a:rPr>
              <a:t>aprovação do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patrocinador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90" y="331675"/>
            <a:ext cx="878205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Declaração de </a:t>
            </a:r>
            <a:r>
              <a:rPr sz="4000" i="0" dirty="0">
                <a:latin typeface="Arial"/>
                <a:cs typeface="Arial"/>
              </a:rPr>
              <a:t>Trabalho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41766"/>
            <a:ext cx="4167504" cy="4262064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54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Título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Solicitação de </a:t>
            </a:r>
            <a:r>
              <a:rPr sz="2400" spc="-5" dirty="0">
                <a:latin typeface="Arial"/>
                <a:cs typeface="Arial"/>
              </a:rPr>
              <a:t>projeto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background</a:t>
            </a:r>
            <a:endParaRPr sz="2400">
              <a:latin typeface="Arial"/>
              <a:cs typeface="Arial"/>
            </a:endParaRPr>
          </a:p>
          <a:p>
            <a:pPr marL="356870" marR="699770" indent="-344170">
              <a:lnSpc>
                <a:spcPct val="100000"/>
              </a:lnSpc>
              <a:spcBef>
                <a:spcPts val="144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Descrição </a:t>
            </a:r>
            <a:r>
              <a:rPr sz="2400" dirty="0">
                <a:latin typeface="Arial"/>
                <a:cs typeface="Arial"/>
              </a:rPr>
              <a:t>e escopo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  </a:t>
            </a:r>
            <a:r>
              <a:rPr sz="2400" spc="-5" dirty="0">
                <a:latin typeface="Arial"/>
                <a:cs typeface="Arial"/>
              </a:rPr>
              <a:t>projeto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Visão geral Visão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Procedimentos 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escopo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624661"/>
            <a:ext cx="4266565" cy="337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Papéis, responsabilidades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entregáveis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0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Critérios e </a:t>
            </a:r>
            <a:r>
              <a:rPr sz="2400" dirty="0">
                <a:latin typeface="Arial"/>
                <a:cs typeface="Arial"/>
              </a:rPr>
              <a:t>procedimentos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aceitação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0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Plano do </a:t>
            </a:r>
            <a:r>
              <a:rPr sz="2400" spc="-5" dirty="0">
                <a:latin typeface="Arial"/>
                <a:cs typeface="Arial"/>
              </a:rPr>
              <a:t>projeto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cronograma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0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Aprovações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670" y="300898"/>
            <a:ext cx="380873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A:</a:t>
            </a:r>
            <a:r>
              <a:rPr i="0" spc="-14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35" y="1224535"/>
            <a:ext cx="4398645" cy="33987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 aprovada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Descrição </a:t>
            </a:r>
            <a:r>
              <a:rPr sz="2000" spc="-5" dirty="0">
                <a:latin typeface="Arial"/>
                <a:cs typeface="Arial"/>
              </a:rPr>
              <a:t>do projeto 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escopo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geral da </a:t>
            </a:r>
            <a:r>
              <a:rPr sz="2000" spc="-10" dirty="0">
                <a:latin typeface="Arial"/>
                <a:cs typeface="Arial"/>
              </a:rPr>
              <a:t>Visão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do projeto 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cronograma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Declarações refinadas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princípios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negócio, </a:t>
            </a:r>
            <a:r>
              <a:rPr sz="2000" dirty="0">
                <a:latin typeface="Arial"/>
                <a:cs typeface="Arial"/>
              </a:rPr>
              <a:t>metas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direcionadores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2976" y="5754420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Continua…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6011" y="1052575"/>
            <a:ext cx="4024376" cy="494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670" y="300898"/>
            <a:ext cx="388493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A:</a:t>
            </a:r>
            <a:r>
              <a:rPr i="0" spc="-14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3264" y="1449882"/>
            <a:ext cx="4424680" cy="284488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adaptado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84455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de Documento de  </a:t>
            </a: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Comunicação</a:t>
            </a:r>
            <a:endParaRPr sz="2000">
              <a:latin typeface="Arial"/>
              <a:cs typeface="Arial"/>
            </a:endParaRPr>
          </a:p>
          <a:p>
            <a:pPr marL="356870" marR="41846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Conteúdo adicional populando </a:t>
            </a:r>
            <a:r>
              <a:rPr sz="2000" spc="-5" dirty="0">
                <a:latin typeface="Arial"/>
                <a:cs typeface="Arial"/>
              </a:rPr>
              <a:t>o  </a:t>
            </a: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011" y="1052575"/>
            <a:ext cx="4024376" cy="494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3252344"/>
            <a:ext cx="3886835" cy="1674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30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Adaptando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ADM: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Iterações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Níveis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51496"/>
            <a:ext cx="8663305" cy="1270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módulo: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Como adaptar </a:t>
            </a:r>
            <a:r>
              <a:rPr sz="2400" spc="-5" dirty="0">
                <a:latin typeface="Arial"/>
                <a:cs typeface="Arial"/>
              </a:rPr>
              <a:t>o ADM </a:t>
            </a:r>
            <a:r>
              <a:rPr sz="2400" dirty="0">
                <a:latin typeface="Arial"/>
                <a:cs typeface="Arial"/>
              </a:rPr>
              <a:t>usando </a:t>
            </a:r>
            <a:r>
              <a:rPr sz="2400" spc="-5" dirty="0">
                <a:latin typeface="Arial"/>
                <a:cs typeface="Arial"/>
              </a:rPr>
              <a:t>iteração e </a:t>
            </a:r>
            <a:r>
              <a:rPr sz="2400" dirty="0">
                <a:latin typeface="Arial"/>
                <a:cs typeface="Arial"/>
              </a:rPr>
              <a:t>diferentes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spc="-5" dirty="0">
                <a:latin typeface="Arial"/>
                <a:cs typeface="Arial"/>
              </a:rPr>
              <a:t>de  engajamento da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6015" y="-37656"/>
            <a:ext cx="4091940" cy="13683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Iterações </a:t>
            </a:r>
            <a:r>
              <a:rPr i="0" spc="0" dirty="0">
                <a:latin typeface="Arial"/>
                <a:cs typeface="Arial"/>
              </a:rPr>
              <a:t>e</a:t>
            </a:r>
            <a:r>
              <a:rPr i="0" spc="-12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Níveis</a:t>
            </a:r>
          </a:p>
        </p:txBody>
      </p:sp>
      <p:sp>
        <p:nvSpPr>
          <p:cNvPr id="3" name="object 3"/>
          <p:cNvSpPr/>
          <p:nvPr/>
        </p:nvSpPr>
        <p:spPr>
          <a:xfrm>
            <a:off x="1599439" y="3716337"/>
            <a:ext cx="2729357" cy="2393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1723" y="1052514"/>
            <a:ext cx="3848861" cy="4879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7084" y="907924"/>
            <a:ext cx="2787777" cy="280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910" y="331675"/>
            <a:ext cx="42341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Iterações </a:t>
            </a:r>
            <a:r>
              <a:rPr sz="4000" i="0" spc="0" dirty="0">
                <a:latin typeface="Arial"/>
                <a:cs typeface="Arial"/>
              </a:rPr>
              <a:t>e o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138285" cy="3401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ADM </a:t>
            </a:r>
            <a:r>
              <a:rPr sz="2400" spc="-5" dirty="0">
                <a:latin typeface="Arial"/>
                <a:cs typeface="Arial"/>
              </a:rPr>
              <a:t>suporta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quantidade </a:t>
            </a:r>
            <a:r>
              <a:rPr sz="2400" dirty="0">
                <a:latin typeface="Arial"/>
                <a:cs typeface="Arial"/>
              </a:rPr>
              <a:t>de conceitos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caracterizados </a:t>
            </a:r>
            <a:r>
              <a:rPr sz="2400" dirty="0">
                <a:latin typeface="Arial"/>
                <a:cs typeface="Arial"/>
              </a:rPr>
              <a:t>como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iteração:</a:t>
            </a:r>
            <a:endParaRPr sz="2400">
              <a:latin typeface="Arial"/>
              <a:cs typeface="Arial"/>
            </a:endParaRPr>
          </a:p>
          <a:p>
            <a:pPr marL="756285" marR="175260" lvl="1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Iterações </a:t>
            </a:r>
            <a:r>
              <a:rPr sz="2000" spc="-10" dirty="0">
                <a:latin typeface="Arial"/>
                <a:cs typeface="Arial"/>
              </a:rPr>
              <a:t>para descrever </a:t>
            </a:r>
            <a:r>
              <a:rPr sz="2000" spc="-5" dirty="0">
                <a:latin typeface="Arial"/>
                <a:cs typeface="Arial"/>
              </a:rPr>
              <a:t>um Panorama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compreensível </a:t>
            </a:r>
            <a:r>
              <a:rPr sz="2000" spc="-10" dirty="0">
                <a:latin typeface="Arial"/>
                <a:cs typeface="Arial"/>
              </a:rPr>
              <a:t>ao  longo </a:t>
            </a:r>
            <a:r>
              <a:rPr sz="2000" spc="-5" dirty="0">
                <a:latin typeface="Arial"/>
                <a:cs typeface="Arial"/>
              </a:rPr>
              <a:t>de múltiplos </a:t>
            </a:r>
            <a:r>
              <a:rPr sz="2000" spc="-10" dirty="0">
                <a:latin typeface="Arial"/>
                <a:cs typeface="Arial"/>
              </a:rPr>
              <a:t>ciclos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ADM baseados em iniciativas individuais  ligadas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spc="-10" dirty="0">
                <a:latin typeface="Arial"/>
                <a:cs typeface="Arial"/>
              </a:rPr>
              <a:t>escopo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 de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Iterações para descrever </a:t>
            </a:r>
            <a:r>
              <a:rPr sz="2000" spc="-5" dirty="0">
                <a:latin typeface="Arial"/>
                <a:cs typeface="Arial"/>
              </a:rPr>
              <a:t>o processo </a:t>
            </a:r>
            <a:r>
              <a:rPr sz="2000" spc="-10" dirty="0">
                <a:latin typeface="Arial"/>
                <a:cs typeface="Arial"/>
              </a:rPr>
              <a:t>integrado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 onde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atividades descritas nas diferentes </a:t>
            </a:r>
            <a:r>
              <a:rPr sz="2000" spc="-5" dirty="0">
                <a:latin typeface="Arial"/>
                <a:cs typeface="Arial"/>
              </a:rPr>
              <a:t>fases do </a:t>
            </a:r>
            <a:r>
              <a:rPr sz="2000" spc="-10" dirty="0">
                <a:latin typeface="Arial"/>
                <a:cs typeface="Arial"/>
              </a:rPr>
              <a:t>ADM  interagem </a:t>
            </a:r>
            <a:r>
              <a:rPr sz="2000" spc="-15" dirty="0">
                <a:latin typeface="Arial"/>
                <a:cs typeface="Arial"/>
              </a:rPr>
              <a:t>produzindo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integrada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Iterações </a:t>
            </a:r>
            <a:r>
              <a:rPr sz="2000" spc="-10" dirty="0">
                <a:latin typeface="Arial"/>
                <a:cs typeface="Arial"/>
              </a:rPr>
              <a:t>para descrever </a:t>
            </a:r>
            <a:r>
              <a:rPr sz="2000" spc="-5" dirty="0">
                <a:latin typeface="Arial"/>
                <a:cs typeface="Arial"/>
              </a:rPr>
              <a:t>o processo de gerenciamento de mudanças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Iteração para </a:t>
            </a:r>
            <a:r>
              <a:rPr sz="3600" i="0" spc="-10" dirty="0">
                <a:latin typeface="Arial"/>
                <a:cs typeface="Arial"/>
              </a:rPr>
              <a:t>desenvolver um</a:t>
            </a:r>
            <a:r>
              <a:rPr sz="3600" i="0" spc="3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Panorama</a:t>
            </a:r>
            <a:endParaRPr sz="36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de Arquitetura</a:t>
            </a:r>
            <a:r>
              <a:rPr sz="3600" i="0" spc="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abrangente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585086"/>
            <a:ext cx="4390390" cy="4193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Os projetos exercitarão ao longo do  </a:t>
            </a:r>
            <a:r>
              <a:rPr sz="1800" dirty="0">
                <a:latin typeface="Arial"/>
                <a:cs typeface="Arial"/>
              </a:rPr>
              <a:t>ciclo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ADM </a:t>
            </a:r>
            <a:r>
              <a:rPr sz="1800" spc="-5" dirty="0">
                <a:latin typeface="Arial"/>
                <a:cs typeface="Arial"/>
              </a:rPr>
              <a:t>inteiro, </a:t>
            </a:r>
            <a:r>
              <a:rPr sz="1800" dirty="0">
                <a:latin typeface="Arial"/>
                <a:cs typeface="Arial"/>
              </a:rPr>
              <a:t>começando com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  </a:t>
            </a:r>
            <a:r>
              <a:rPr sz="1800" dirty="0">
                <a:latin typeface="Arial"/>
                <a:cs typeface="Arial"/>
              </a:rPr>
              <a:t>Fase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A.</a:t>
            </a:r>
            <a:endParaRPr sz="1800">
              <a:latin typeface="Arial"/>
              <a:cs typeface="Arial"/>
            </a:endParaRPr>
          </a:p>
          <a:p>
            <a:pPr marL="756285" marR="37782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Cada </a:t>
            </a:r>
            <a:r>
              <a:rPr sz="1600" dirty="0">
                <a:latin typeface="Arial"/>
                <a:cs typeface="Arial"/>
              </a:rPr>
              <a:t>ciclo </a:t>
            </a:r>
            <a:r>
              <a:rPr sz="1600" spc="-5" dirty="0">
                <a:latin typeface="Arial"/>
                <a:cs typeface="Arial"/>
              </a:rPr>
              <a:t>do </a:t>
            </a:r>
            <a:r>
              <a:rPr sz="1600" dirty="0">
                <a:latin typeface="Arial"/>
                <a:cs typeface="Arial"/>
              </a:rPr>
              <a:t>ADM é </a:t>
            </a:r>
            <a:r>
              <a:rPr sz="1600" spc="-5" dirty="0">
                <a:latin typeface="Arial"/>
                <a:cs typeface="Arial"/>
              </a:rPr>
              <a:t>conectado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por  </a:t>
            </a:r>
            <a:r>
              <a:rPr sz="1600" spc="0" dirty="0">
                <a:latin typeface="Arial"/>
                <a:cs typeface="Arial"/>
              </a:rPr>
              <a:t>uma </a:t>
            </a:r>
            <a:r>
              <a:rPr sz="1600" dirty="0">
                <a:latin typeface="Arial"/>
                <a:cs typeface="Arial"/>
              </a:rPr>
              <a:t>Requisição </a:t>
            </a:r>
            <a:r>
              <a:rPr sz="1600" spc="-5" dirty="0">
                <a:latin typeface="Arial"/>
                <a:cs typeface="Arial"/>
              </a:rPr>
              <a:t>para Trabalho </a:t>
            </a:r>
            <a:r>
              <a:rPr sz="1600" dirty="0">
                <a:latin typeface="Arial"/>
                <a:cs typeface="Arial"/>
              </a:rPr>
              <a:t>de  </a:t>
            </a:r>
            <a:r>
              <a:rPr sz="1600" spc="-5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  <a:p>
            <a:pPr marL="756285" marR="10477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saída preenche </a:t>
            </a:r>
            <a:r>
              <a:rPr sz="1600" dirty="0">
                <a:latin typeface="Arial"/>
                <a:cs typeface="Arial"/>
              </a:rPr>
              <a:t>o Panorama </a:t>
            </a:r>
            <a:r>
              <a:rPr sz="1600" spc="-5" dirty="0">
                <a:latin typeface="Arial"/>
                <a:cs typeface="Arial"/>
              </a:rPr>
              <a:t>de  Arquitetura, estendendo </a:t>
            </a:r>
            <a:r>
              <a:rPr sz="1600" dirty="0">
                <a:latin typeface="Arial"/>
                <a:cs typeface="Arial"/>
              </a:rPr>
              <a:t>ou mudando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  </a:t>
            </a:r>
            <a:r>
              <a:rPr sz="1600" spc="-5" dirty="0">
                <a:latin typeface="Arial"/>
                <a:cs typeface="Arial"/>
              </a:rPr>
              <a:t>panorama</a:t>
            </a:r>
            <a:endParaRPr sz="1600">
              <a:latin typeface="Arial"/>
              <a:cs typeface="Arial"/>
            </a:endParaRPr>
          </a:p>
          <a:p>
            <a:pPr marL="356870" marR="27940" indent="-344170">
              <a:lnSpc>
                <a:spcPct val="100000"/>
              </a:lnSpc>
              <a:spcBef>
                <a:spcPts val="42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Projetos separados podem operar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seus  </a:t>
            </a:r>
            <a:r>
              <a:rPr sz="1800" spc="-5" dirty="0">
                <a:latin typeface="Arial"/>
                <a:cs typeface="Arial"/>
              </a:rPr>
              <a:t>próprios </a:t>
            </a:r>
            <a:r>
              <a:rPr sz="1800" dirty="0">
                <a:latin typeface="Arial"/>
                <a:cs typeface="Arial"/>
              </a:rPr>
              <a:t>ciclos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dirty="0">
                <a:latin typeface="Arial"/>
                <a:cs typeface="Arial"/>
              </a:rPr>
              <a:t>ADM  </a:t>
            </a:r>
            <a:r>
              <a:rPr sz="1800" spc="-5" dirty="0">
                <a:latin typeface="Arial"/>
                <a:cs typeface="Arial"/>
              </a:rPr>
              <a:t>concorrentemente </a:t>
            </a:r>
            <a:r>
              <a:rPr sz="1800" dirty="0">
                <a:latin typeface="Arial"/>
                <a:cs typeface="Arial"/>
              </a:rPr>
              <a:t>com  </a:t>
            </a:r>
            <a:r>
              <a:rPr sz="1800" spc="-5" dirty="0">
                <a:latin typeface="Arial"/>
                <a:cs typeface="Arial"/>
              </a:rPr>
              <a:t>relacionamentos </a:t>
            </a:r>
            <a:r>
              <a:rPr sz="1800" dirty="0">
                <a:latin typeface="Arial"/>
                <a:cs typeface="Arial"/>
              </a:rPr>
              <a:t>entre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eles.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9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Um projeto pode </a:t>
            </a:r>
            <a:r>
              <a:rPr sz="1800" dirty="0">
                <a:latin typeface="Arial"/>
                <a:cs typeface="Arial"/>
              </a:rPr>
              <a:t>deflagrar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início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outro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projeto.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64278" y="1341439"/>
            <a:ext cx="3848861" cy="4879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59377"/>
            <a:ext cx="9079282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Iteração dentro </a:t>
            </a:r>
            <a:r>
              <a:rPr sz="4000" i="0" spc="0" dirty="0">
                <a:latin typeface="Arial"/>
                <a:cs typeface="Arial"/>
              </a:rPr>
              <a:t>de um Ciclo do</a:t>
            </a:r>
            <a:r>
              <a:rPr sz="4000" i="0" spc="-1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080008"/>
            <a:ext cx="4384040" cy="434644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projetos </a:t>
            </a:r>
            <a:r>
              <a:rPr sz="2000" spc="-10" dirty="0">
                <a:latin typeface="Arial"/>
                <a:cs typeface="Arial"/>
              </a:rPr>
              <a:t>podem operar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múltiplas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Fases do </a:t>
            </a:r>
            <a:r>
              <a:rPr sz="2000" spc="-10" dirty="0">
                <a:latin typeface="Arial"/>
                <a:cs typeface="Arial"/>
              </a:rPr>
              <a:t>ADM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concorrentemente</a:t>
            </a:r>
            <a:endParaRPr sz="2000">
              <a:latin typeface="Arial"/>
              <a:cs typeface="Arial"/>
            </a:endParaRPr>
          </a:p>
          <a:p>
            <a:pPr marL="756285" marR="36830" indent="-287020">
              <a:lnSpc>
                <a:spcPct val="100000"/>
              </a:lnSpc>
              <a:spcBef>
                <a:spcPts val="439"/>
              </a:spcBef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5" dirty="0">
                <a:latin typeface="Arial"/>
                <a:cs typeface="Arial"/>
              </a:rPr>
              <a:t>Tipicamente </a:t>
            </a:r>
            <a:r>
              <a:rPr sz="1800" dirty="0">
                <a:latin typeface="Arial"/>
                <a:cs typeface="Arial"/>
              </a:rPr>
              <a:t>seu uso </a:t>
            </a:r>
            <a:r>
              <a:rPr sz="1800" spc="-5" dirty="0">
                <a:latin typeface="Arial"/>
                <a:cs typeface="Arial"/>
              </a:rPr>
              <a:t>é para  </a:t>
            </a:r>
            <a:r>
              <a:rPr sz="1800" dirty="0">
                <a:latin typeface="Arial"/>
                <a:cs typeface="Arial"/>
              </a:rPr>
              <a:t>gerenciar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inter-relação </a:t>
            </a:r>
            <a:r>
              <a:rPr sz="1800" spc="-5" dirty="0">
                <a:latin typeface="Arial"/>
                <a:cs typeface="Arial"/>
              </a:rPr>
              <a:t>entre a  Arquitetura de </a:t>
            </a:r>
            <a:r>
              <a:rPr sz="1800" dirty="0">
                <a:latin typeface="Arial"/>
                <a:cs typeface="Arial"/>
              </a:rPr>
              <a:t>Negócio, </a:t>
            </a:r>
            <a:r>
              <a:rPr sz="1800" spc="-5" dirty="0">
                <a:latin typeface="Arial"/>
                <a:cs typeface="Arial"/>
              </a:rPr>
              <a:t>Arquitetura  de </a:t>
            </a:r>
            <a:r>
              <a:rPr sz="1800" dirty="0">
                <a:latin typeface="Arial"/>
                <a:cs typeface="Arial"/>
              </a:rPr>
              <a:t>Sistemas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Informação </a:t>
            </a:r>
            <a:r>
              <a:rPr sz="1800" spc="-5" dirty="0">
                <a:latin typeface="Arial"/>
                <a:cs typeface="Arial"/>
              </a:rPr>
              <a:t>e  </a:t>
            </a:r>
            <a:r>
              <a:rPr sz="1800" dirty="0">
                <a:latin typeface="Arial"/>
                <a:cs typeface="Arial"/>
              </a:rPr>
              <a:t>Arquitetura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Tecnológica</a:t>
            </a:r>
            <a:endParaRPr sz="1800">
              <a:latin typeface="Arial"/>
              <a:cs typeface="Arial"/>
            </a:endParaRPr>
          </a:p>
          <a:p>
            <a:pPr marL="356870" marR="5715" indent="-344170">
              <a:lnSpc>
                <a:spcPct val="100000"/>
              </a:lnSpc>
              <a:spcBef>
                <a:spcPts val="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projetos </a:t>
            </a:r>
            <a:r>
              <a:rPr sz="2000" spc="-10" dirty="0">
                <a:latin typeface="Arial"/>
                <a:cs typeface="Arial"/>
              </a:rPr>
              <a:t>podem circular entre as  </a:t>
            </a:r>
            <a:r>
              <a:rPr sz="2000" spc="-5" dirty="0">
                <a:latin typeface="Arial"/>
                <a:cs typeface="Arial"/>
              </a:rPr>
              <a:t>fases </a:t>
            </a:r>
            <a:r>
              <a:rPr sz="2000" spc="-10" dirty="0">
                <a:latin typeface="Arial"/>
                <a:cs typeface="Arial"/>
              </a:rPr>
              <a:t>para convergir </a:t>
            </a:r>
            <a:r>
              <a:rPr sz="2000" spc="-5" dirty="0">
                <a:latin typeface="Arial"/>
                <a:cs typeface="Arial"/>
              </a:rPr>
              <a:t>em </a:t>
            </a:r>
            <a:r>
              <a:rPr sz="2000" spc="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Alvo</a:t>
            </a:r>
            <a:endParaRPr sz="2000">
              <a:latin typeface="Arial"/>
              <a:cs typeface="Arial"/>
            </a:endParaRPr>
          </a:p>
          <a:p>
            <a:pPr marL="356870" marR="251460" indent="-344170" algn="just">
              <a:lnSpc>
                <a:spcPct val="100000"/>
              </a:lnSpc>
              <a:spcBef>
                <a:spcPts val="484"/>
              </a:spcBef>
              <a:buChar char="•"/>
              <a:tabLst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Projetos podem retornar para  </a:t>
            </a:r>
            <a:r>
              <a:rPr sz="2000" spc="-5" dirty="0">
                <a:latin typeface="Arial"/>
                <a:cs typeface="Arial"/>
              </a:rPr>
              <a:t>fases </a:t>
            </a:r>
            <a:r>
              <a:rPr sz="2000" spc="-10" dirty="0">
                <a:latin typeface="Arial"/>
                <a:cs typeface="Arial"/>
              </a:rPr>
              <a:t>anteriores visando </a:t>
            </a:r>
            <a:r>
              <a:rPr sz="2000" spc="-15" dirty="0">
                <a:latin typeface="Arial"/>
                <a:cs typeface="Arial"/>
              </a:rPr>
              <a:t>atualizar  </a:t>
            </a:r>
            <a:r>
              <a:rPr sz="2000" spc="-10" dirty="0">
                <a:latin typeface="Arial"/>
                <a:cs typeface="Arial"/>
              </a:rPr>
              <a:t>produtos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trabalho com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5" dirty="0">
                <a:latin typeface="Arial"/>
                <a:cs typeface="Arial"/>
              </a:rPr>
              <a:t>nova  </a:t>
            </a:r>
            <a:r>
              <a:rPr sz="2000" spc="-5" dirty="0">
                <a:latin typeface="Arial"/>
                <a:cs typeface="Arial"/>
              </a:rPr>
              <a:t>informação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37990" y="1196913"/>
            <a:ext cx="4898009" cy="4935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056" y="26926"/>
            <a:ext cx="468820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7081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Riscos </a:t>
            </a:r>
            <a:r>
              <a:rPr sz="4000" i="0" dirty="0">
                <a:latin typeface="Arial"/>
                <a:cs typeface="Arial"/>
              </a:rPr>
              <a:t>da Melhoria  Baseada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Modelo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9144636" cy="25250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Modelos </a:t>
            </a:r>
            <a:r>
              <a:rPr sz="2400" dirty="0">
                <a:latin typeface="Arial"/>
                <a:cs typeface="Arial"/>
              </a:rPr>
              <a:t>são simplificações do mundo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Modelos não são </a:t>
            </a:r>
            <a:r>
              <a:rPr sz="2400" dirty="0">
                <a:latin typeface="Arial"/>
                <a:cs typeface="Arial"/>
              </a:rPr>
              <a:t>suficientemente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abrangentes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Interpretação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adaptação </a:t>
            </a:r>
            <a:r>
              <a:rPr sz="2400" spc="-5" dirty="0">
                <a:latin typeface="Arial"/>
                <a:cs typeface="Arial"/>
              </a:rPr>
              <a:t>às situações particulares </a:t>
            </a:r>
            <a:r>
              <a:rPr sz="2400" spc="-10" dirty="0">
                <a:latin typeface="Arial"/>
                <a:cs typeface="Arial"/>
              </a:rPr>
              <a:t>devem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estar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ajustadas aos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necessário bom senso para se utilizar </a:t>
            </a:r>
            <a:r>
              <a:rPr sz="2400" dirty="0">
                <a:latin typeface="Arial"/>
                <a:cs typeface="Arial"/>
              </a:rPr>
              <a:t>modelos </a:t>
            </a:r>
            <a:r>
              <a:rPr sz="2400" spc="-5" dirty="0">
                <a:latin typeface="Arial"/>
                <a:cs typeface="Arial"/>
              </a:rPr>
              <a:t>corretamente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com</a:t>
            </a:r>
            <a:r>
              <a:rPr sz="2400" spc="-5" dirty="0">
                <a:latin typeface="Arial"/>
                <a:cs typeface="Arial"/>
              </a:rPr>
              <a:t> visão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102245"/>
            <a:ext cx="9267393" cy="1288557"/>
          </a:xfrm>
          <a:prstGeom prst="rect">
            <a:avLst/>
          </a:prstGeom>
        </p:spPr>
        <p:txBody>
          <a:bodyPr vert="horz" wrap="square" lIns="0" tIns="56895" rIns="0" bIns="0" rtlCol="0">
            <a:spAutoFit/>
          </a:bodyPr>
          <a:lstStyle/>
          <a:p>
            <a:pPr marL="3516629" marR="5080" indent="-3201670">
              <a:lnSpc>
                <a:spcPct val="100000"/>
              </a:lnSpc>
              <a:spcBef>
                <a:spcPts val="100"/>
              </a:spcBef>
            </a:pPr>
            <a:r>
              <a:rPr sz="4000" i="0" spc="-10" dirty="0">
                <a:latin typeface="Arial"/>
                <a:cs typeface="Arial"/>
              </a:rPr>
              <a:t>Iterações </a:t>
            </a:r>
            <a:r>
              <a:rPr sz="4000" i="0" spc="-5" dirty="0">
                <a:latin typeface="Arial"/>
                <a:cs typeface="Arial"/>
              </a:rPr>
              <a:t>para </a:t>
            </a:r>
            <a:r>
              <a:rPr sz="4000" i="0" spc="-10" dirty="0">
                <a:latin typeface="Arial"/>
                <a:cs typeface="Arial"/>
              </a:rPr>
              <a:t>Gerenciar </a:t>
            </a:r>
            <a:r>
              <a:rPr sz="4000" i="0" dirty="0">
                <a:latin typeface="Arial"/>
                <a:cs typeface="Arial"/>
              </a:rPr>
              <a:t>a </a:t>
            </a:r>
            <a:r>
              <a:rPr sz="4000" i="0" spc="-10" dirty="0">
                <a:latin typeface="Arial"/>
                <a:cs typeface="Arial"/>
              </a:rPr>
              <a:t>Capacidade da  </a:t>
            </a:r>
            <a:r>
              <a:rPr sz="4000" i="0" spc="-5" dirty="0">
                <a:latin typeface="Arial"/>
                <a:cs typeface="Arial"/>
              </a:rPr>
              <a:t>Arquitetura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941" y="1338453"/>
            <a:ext cx="4090670" cy="45415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6870" marR="17780" indent="-344170">
              <a:lnSpc>
                <a:spcPct val="90000"/>
              </a:lnSpc>
              <a:spcBef>
                <a:spcPts val="33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projetos </a:t>
            </a:r>
            <a:r>
              <a:rPr sz="2000" spc="-10" dirty="0">
                <a:latin typeface="Arial"/>
                <a:cs typeface="Arial"/>
              </a:rPr>
              <a:t>podem necessitar 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nova iteração </a:t>
            </a:r>
            <a:r>
              <a:rPr sz="2000" spc="-5" dirty="0">
                <a:latin typeface="Arial"/>
                <a:cs typeface="Arial"/>
              </a:rPr>
              <a:t>da Fase  </a:t>
            </a:r>
            <a:r>
              <a:rPr sz="2000" spc="-10" dirty="0">
                <a:latin typeface="Arial"/>
                <a:cs typeface="Arial"/>
              </a:rPr>
              <a:t>Preliminar para estabelecer  </a:t>
            </a:r>
            <a:r>
              <a:rPr sz="2000" spc="-5" dirty="0">
                <a:latin typeface="Arial"/>
                <a:cs typeface="Arial"/>
              </a:rPr>
              <a:t>aspectos </a:t>
            </a:r>
            <a:r>
              <a:rPr sz="2000" spc="-10" dirty="0">
                <a:latin typeface="Arial"/>
                <a:cs typeface="Arial"/>
              </a:rPr>
              <a:t>da Capacidade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Arquitetura identificados </a:t>
            </a:r>
            <a:r>
              <a:rPr sz="2000" spc="-5" dirty="0">
                <a:latin typeface="Arial"/>
                <a:cs typeface="Arial"/>
              </a:rPr>
              <a:t>na Fase  </a:t>
            </a:r>
            <a:r>
              <a:rPr sz="2000" spc="-10" dirty="0">
                <a:latin typeface="Arial"/>
                <a:cs typeface="Arial"/>
              </a:rPr>
              <a:t>A endereçando assim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 de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9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projetos </a:t>
            </a:r>
            <a:r>
              <a:rPr sz="2000" spc="-10" dirty="0">
                <a:latin typeface="Arial"/>
                <a:cs typeface="Arial"/>
              </a:rPr>
              <a:t>podem necessitar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5" dirty="0">
                <a:latin typeface="Arial"/>
                <a:cs typeface="Arial"/>
              </a:rPr>
              <a:t>nova </a:t>
            </a:r>
            <a:r>
              <a:rPr sz="2000" spc="-5" dirty="0">
                <a:latin typeface="Arial"/>
                <a:cs typeface="Arial"/>
              </a:rPr>
              <a:t>iteração da Fase  </a:t>
            </a:r>
            <a:r>
              <a:rPr sz="2000" spc="-10" dirty="0">
                <a:latin typeface="Arial"/>
                <a:cs typeface="Arial"/>
              </a:rPr>
              <a:t>Preliminar para </a:t>
            </a:r>
            <a:r>
              <a:rPr sz="2000" spc="-5" dirty="0">
                <a:latin typeface="Arial"/>
                <a:cs typeface="Arial"/>
              </a:rPr>
              <a:t>ajustar a  </a:t>
            </a: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um resultado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requisitos novos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alterados,  resultado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solicitação </a:t>
            </a:r>
            <a:r>
              <a:rPr sz="2000" spc="-5" dirty="0">
                <a:latin typeface="Arial"/>
                <a:cs typeface="Arial"/>
              </a:rPr>
              <a:t>de  mudança </a:t>
            </a:r>
            <a:r>
              <a:rPr sz="2000" spc="-10" dirty="0">
                <a:latin typeface="Arial"/>
                <a:cs typeface="Arial"/>
              </a:rPr>
              <a:t>na </a:t>
            </a:r>
            <a:r>
              <a:rPr sz="2000" spc="-5" dirty="0">
                <a:latin typeface="Arial"/>
                <a:cs typeface="Arial"/>
              </a:rPr>
              <a:t>Fase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6138" y="1341439"/>
            <a:ext cx="5109464" cy="432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711575" marR="5080" indent="-283908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Fatores que influenciam o uso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Iteração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08886"/>
            <a:ext cx="9147810" cy="326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formalidade </a:t>
            </a:r>
            <a:r>
              <a:rPr sz="2400" spc="-5" dirty="0">
                <a:latin typeface="Arial"/>
                <a:cs typeface="Arial"/>
              </a:rPr>
              <a:t>e a natureza dos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 controle </a:t>
            </a:r>
            <a:r>
              <a:rPr sz="2400" dirty="0">
                <a:latin typeface="Arial"/>
                <a:cs typeface="Arial"/>
              </a:rPr>
              <a:t>estabelecidos  </a:t>
            </a:r>
            <a:r>
              <a:rPr sz="2400" spc="-5" dirty="0">
                <a:latin typeface="Arial"/>
                <a:cs typeface="Arial"/>
              </a:rPr>
              <a:t>na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envolvimento </a:t>
            </a:r>
            <a:r>
              <a:rPr sz="2400" dirty="0">
                <a:latin typeface="Arial"/>
                <a:cs typeface="Arial"/>
              </a:rPr>
              <a:t>das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no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quantidade de equipes </a:t>
            </a:r>
            <a:r>
              <a:rPr sz="2400" spc="-10" dirty="0">
                <a:latin typeface="Arial"/>
                <a:cs typeface="Arial"/>
              </a:rPr>
              <a:t>envolvidas </a:t>
            </a:r>
            <a:r>
              <a:rPr sz="2400" spc="-5" dirty="0">
                <a:latin typeface="Arial"/>
                <a:cs typeface="Arial"/>
              </a:rPr>
              <a:t>e o </a:t>
            </a:r>
            <a:r>
              <a:rPr sz="2400" dirty="0">
                <a:latin typeface="Arial"/>
                <a:cs typeface="Arial"/>
              </a:rPr>
              <a:t>relacionamento </a:t>
            </a:r>
            <a:r>
              <a:rPr sz="2400" spc="-5" dirty="0">
                <a:latin typeface="Arial"/>
                <a:cs typeface="Arial"/>
              </a:rPr>
              <a:t>entre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diferentes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equipes</a:t>
            </a:r>
            <a:endParaRPr sz="2400">
              <a:latin typeface="Arial"/>
              <a:cs typeface="Arial"/>
            </a:endParaRPr>
          </a:p>
          <a:p>
            <a:pPr marL="356870" marR="27559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maturidade da área de </a:t>
            </a:r>
            <a:r>
              <a:rPr sz="2400" dirty="0">
                <a:latin typeface="Arial"/>
                <a:cs typeface="Arial"/>
              </a:rPr>
              <a:t>solução </a:t>
            </a:r>
            <a:r>
              <a:rPr sz="2400" spc="-5" dirty="0">
                <a:latin typeface="Arial"/>
                <a:cs typeface="Arial"/>
              </a:rPr>
              <a:t>e o retrabalho esperado para  se chegar a </a:t>
            </a:r>
            <a:r>
              <a:rPr sz="2400" dirty="0">
                <a:latin typeface="Arial"/>
                <a:cs typeface="Arial"/>
              </a:rPr>
              <a:t>uma solução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aceitável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Atitude </a:t>
            </a:r>
            <a:r>
              <a:rPr sz="2400" spc="-5" dirty="0">
                <a:latin typeface="Arial"/>
                <a:cs typeface="Arial"/>
              </a:rPr>
              <a:t>perante </a:t>
            </a:r>
            <a:r>
              <a:rPr sz="2400" dirty="0">
                <a:latin typeface="Arial"/>
                <a:cs typeface="Arial"/>
              </a:rPr>
              <a:t>ao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329311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Abordagens para o Desenvolvimento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 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39"/>
            <a:ext cx="9074150" cy="3922741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Linha de Base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Primeiro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do panorama </a:t>
            </a:r>
            <a:r>
              <a:rPr sz="2000" spc="-10" dirty="0">
                <a:latin typeface="Arial"/>
                <a:cs typeface="Arial"/>
              </a:rPr>
              <a:t>de linha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base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0" dirty="0">
                <a:latin typeface="Arial"/>
                <a:cs typeface="Arial"/>
              </a:rPr>
              <a:t>usado para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identificar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áreas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problemas e </a:t>
            </a:r>
            <a:r>
              <a:rPr sz="2000" spc="-10" dirty="0">
                <a:latin typeface="Arial"/>
                <a:cs typeface="Arial"/>
              </a:rPr>
              <a:t>oportunidades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melhoria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abordagem adequada para quando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linha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base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complexa </a:t>
            </a:r>
            <a:r>
              <a:rPr sz="2000" spc="-10" dirty="0">
                <a:latin typeface="Arial"/>
                <a:cs typeface="Arial"/>
              </a:rPr>
              <a:t>ou não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5" dirty="0">
                <a:latin typeface="Arial"/>
                <a:cs typeface="Arial"/>
              </a:rPr>
              <a:t>claramente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entendida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Alvo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Primeiro</a:t>
            </a:r>
            <a:endParaRPr sz="24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 solução </a:t>
            </a:r>
            <a:r>
              <a:rPr sz="2000" spc="-15" dirty="0">
                <a:latin typeface="Arial"/>
                <a:cs typeface="Arial"/>
              </a:rPr>
              <a:t>alvo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0" dirty="0">
                <a:latin typeface="Arial"/>
                <a:cs typeface="Arial"/>
              </a:rPr>
              <a:t>elaborada em detalhes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então </a:t>
            </a:r>
            <a:r>
              <a:rPr sz="2000" spc="-5" dirty="0">
                <a:latin typeface="Arial"/>
                <a:cs typeface="Arial"/>
              </a:rPr>
              <a:t>mapeada de </a:t>
            </a:r>
            <a:r>
              <a:rPr sz="2000" spc="-10" dirty="0">
                <a:latin typeface="Arial"/>
                <a:cs typeface="Arial"/>
              </a:rPr>
              <a:t>volta para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linha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base</a:t>
            </a:r>
            <a:endParaRPr sz="2000">
              <a:latin typeface="Arial"/>
              <a:cs typeface="Arial"/>
            </a:endParaRPr>
          </a:p>
          <a:p>
            <a:pPr marL="756285" marR="9207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abordagem indicada para quando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estado </a:t>
            </a:r>
            <a:r>
              <a:rPr sz="2000" spc="-15" dirty="0">
                <a:latin typeface="Arial"/>
                <a:cs typeface="Arial"/>
              </a:rPr>
              <a:t>alvo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5" dirty="0">
                <a:latin typeface="Arial"/>
                <a:cs typeface="Arial"/>
              </a:rPr>
              <a:t>acordado  </a:t>
            </a:r>
            <a:r>
              <a:rPr sz="2000" spc="-10" dirty="0">
                <a:latin typeface="Arial"/>
                <a:cs typeface="Arial"/>
              </a:rPr>
              <a:t>em alto nível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onde </a:t>
            </a:r>
            <a:r>
              <a:rPr sz="2000" spc="-5" dirty="0">
                <a:latin typeface="Arial"/>
                <a:cs typeface="Arial"/>
              </a:rPr>
              <a:t>a corporação </a:t>
            </a:r>
            <a:r>
              <a:rPr sz="2000" spc="-10" dirty="0">
                <a:latin typeface="Arial"/>
                <a:cs typeface="Arial"/>
              </a:rPr>
              <a:t>deseje </a:t>
            </a:r>
            <a:r>
              <a:rPr sz="2000" spc="-5" dirty="0">
                <a:latin typeface="Arial"/>
                <a:cs typeface="Arial"/>
              </a:rPr>
              <a:t>efetivamente </a:t>
            </a:r>
            <a:r>
              <a:rPr sz="2000" dirty="0">
                <a:latin typeface="Arial"/>
                <a:cs typeface="Arial"/>
              </a:rPr>
              <a:t>migrar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este  modelo</a:t>
            </a:r>
            <a:r>
              <a:rPr sz="2000" spc="-15" dirty="0">
                <a:latin typeface="Arial"/>
                <a:cs typeface="Arial"/>
              </a:rPr>
              <a:t> alvo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414" y="331675"/>
            <a:ext cx="90093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Classes de </a:t>
            </a:r>
            <a:r>
              <a:rPr sz="4000" i="0" dirty="0">
                <a:latin typeface="Arial"/>
                <a:cs typeface="Arial"/>
              </a:rPr>
              <a:t>Engajamento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1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7538"/>
            <a:ext cx="7414895" cy="157030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</a:t>
            </a:r>
            <a:r>
              <a:rPr sz="2400" spc="0" dirty="0">
                <a:latin typeface="Arial"/>
                <a:cs typeface="Arial"/>
              </a:rPr>
              <a:t>define </a:t>
            </a:r>
            <a:r>
              <a:rPr sz="2400" dirty="0">
                <a:latin typeface="Arial"/>
                <a:cs typeface="Arial"/>
              </a:rPr>
              <a:t>três </a:t>
            </a:r>
            <a:r>
              <a:rPr sz="2400" spc="-5" dirty="0">
                <a:latin typeface="Arial"/>
                <a:cs typeface="Arial"/>
              </a:rPr>
              <a:t>áreas típicas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engajamento: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Mudança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Necessária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Mudança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Implementação da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Mudança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919" y="278129"/>
            <a:ext cx="8100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Classes </a:t>
            </a:r>
            <a:r>
              <a:rPr sz="3600" i="0" spc="-5" dirty="0">
                <a:latin typeface="Arial"/>
                <a:cs typeface="Arial"/>
              </a:rPr>
              <a:t>de </a:t>
            </a:r>
            <a:r>
              <a:rPr sz="3600" i="0" spc="-10" dirty="0">
                <a:latin typeface="Arial"/>
                <a:cs typeface="Arial"/>
              </a:rPr>
              <a:t>Engajamento </a:t>
            </a:r>
            <a:r>
              <a:rPr sz="3600" i="0" spc="-5" dirty="0">
                <a:latin typeface="Arial"/>
                <a:cs typeface="Arial"/>
              </a:rPr>
              <a:t>da</a:t>
            </a:r>
            <a:r>
              <a:rPr sz="3600" i="0" spc="9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257" y="1057277"/>
            <a:ext cx="9565513" cy="5038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8083" y="331675"/>
            <a:ext cx="7061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Considerações sobre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Iterações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39"/>
            <a:ext cx="9084310" cy="2801921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Iterações entre os </a:t>
            </a:r>
            <a:r>
              <a:rPr sz="2400" spc="-5" dirty="0">
                <a:latin typeface="Arial"/>
                <a:cs typeface="Arial"/>
              </a:rPr>
              <a:t>ciclos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Adequado quando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nível superior orienta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2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restringe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outra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mais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detalhada</a:t>
            </a:r>
            <a:endParaRPr sz="2000">
              <a:latin typeface="Arial"/>
              <a:cs typeface="Arial"/>
            </a:endParaRPr>
          </a:p>
          <a:p>
            <a:pPr marL="756285" marR="10096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 abordagem </a:t>
            </a:r>
            <a:r>
              <a:rPr sz="2000" spc="-15" dirty="0">
                <a:latin typeface="Arial"/>
                <a:cs typeface="Arial"/>
              </a:rPr>
              <a:t>utiliza </a:t>
            </a:r>
            <a:r>
              <a:rPr sz="2000" spc="-5" dirty="0">
                <a:latin typeface="Arial"/>
                <a:cs typeface="Arial"/>
              </a:rPr>
              <a:t>a Fase </a:t>
            </a:r>
            <a:r>
              <a:rPr sz="2000" spc="-10" dirty="0">
                <a:latin typeface="Arial"/>
                <a:cs typeface="Arial"/>
              </a:rPr>
              <a:t>de Planejamento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Migração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 ciclo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ADM para iniciar novos </a:t>
            </a:r>
            <a:r>
              <a:rPr sz="2000" spc="-5" dirty="0">
                <a:latin typeface="Arial"/>
                <a:cs typeface="Arial"/>
              </a:rPr>
              <a:t>projetos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também </a:t>
            </a:r>
            <a:r>
              <a:rPr sz="2000" spc="-10" dirty="0">
                <a:latin typeface="Arial"/>
                <a:cs typeface="Arial"/>
              </a:rPr>
              <a:t>irão desenvolver  arquiteturas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É um método </a:t>
            </a:r>
            <a:r>
              <a:rPr sz="2000" spc="-10" dirty="0">
                <a:latin typeface="Arial"/>
                <a:cs typeface="Arial"/>
              </a:rPr>
              <a:t>para desenvolver </a:t>
            </a:r>
            <a:r>
              <a:rPr sz="2000" spc="-5" dirty="0">
                <a:latin typeface="Arial"/>
                <a:cs typeface="Arial"/>
              </a:rPr>
              <a:t>um panorama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completo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em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múltiplas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iterações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239" y="331675"/>
            <a:ext cx="87852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Uma </a:t>
            </a:r>
            <a:r>
              <a:rPr sz="4000" i="0" dirty="0">
                <a:latin typeface="Arial"/>
                <a:cs typeface="Arial"/>
              </a:rPr>
              <a:t>Hierarquia </a:t>
            </a:r>
            <a:r>
              <a:rPr sz="4000" i="0" spc="0" dirty="0">
                <a:latin typeface="Arial"/>
                <a:cs typeface="Arial"/>
              </a:rPr>
              <a:t>de Processos do</a:t>
            </a:r>
            <a:r>
              <a:rPr sz="4000" i="0" spc="-18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/>
          <p:nvPr/>
        </p:nvSpPr>
        <p:spPr>
          <a:xfrm>
            <a:off x="2925318" y="1268414"/>
            <a:ext cx="3848861" cy="4879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415" y="26925"/>
            <a:ext cx="650811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Aplicando o ADM Através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spc="-919" dirty="0">
                <a:latin typeface="Arial"/>
                <a:cs typeface="Arial"/>
              </a:rPr>
              <a:t>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81965" y="26924"/>
            <a:ext cx="23622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200" dirty="0">
                <a:solidFill>
                  <a:srgbClr val="629EB0"/>
                </a:solidFill>
                <a:latin typeface="Arial"/>
                <a:cs typeface="Arial"/>
              </a:rPr>
              <a:t>Panorama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8175" y="636778"/>
            <a:ext cx="32226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latin typeface="Arial"/>
                <a:cs typeface="Arial"/>
              </a:rPr>
              <a:t>da</a:t>
            </a:r>
            <a:r>
              <a:rPr sz="4000" spc="-60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5" name="object 5"/>
          <p:cNvSpPr/>
          <p:nvPr/>
        </p:nvSpPr>
        <p:spPr>
          <a:xfrm>
            <a:off x="2067180" y="1365250"/>
            <a:ext cx="5226431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2814" y="2"/>
            <a:ext cx="3393440" cy="2709545"/>
          </a:xfrm>
          <a:custGeom>
            <a:avLst/>
            <a:gdLst/>
            <a:ahLst/>
            <a:cxnLst/>
            <a:rect l="l" t="t" r="r" b="b"/>
            <a:pathLst>
              <a:path w="3393440" h="2709545">
                <a:moveTo>
                  <a:pt x="1413890" y="1700276"/>
                </a:moveTo>
                <a:lnTo>
                  <a:pt x="565530" y="1700276"/>
                </a:lnTo>
                <a:lnTo>
                  <a:pt x="325119" y="2709291"/>
                </a:lnTo>
                <a:lnTo>
                  <a:pt x="1413890" y="1700276"/>
                </a:lnTo>
                <a:close/>
              </a:path>
              <a:path w="3393440" h="2709545">
                <a:moveTo>
                  <a:pt x="3393185" y="0"/>
                </a:moveTo>
                <a:lnTo>
                  <a:pt x="0" y="0"/>
                </a:lnTo>
                <a:lnTo>
                  <a:pt x="0" y="1700276"/>
                </a:lnTo>
                <a:lnTo>
                  <a:pt x="3393185" y="1700276"/>
                </a:lnTo>
                <a:lnTo>
                  <a:pt x="3393185" y="0"/>
                </a:lnTo>
                <a:close/>
              </a:path>
            </a:pathLst>
          </a:custGeom>
          <a:solidFill>
            <a:srgbClr val="CCFFCC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2814" y="2"/>
            <a:ext cx="3393440" cy="2709545"/>
          </a:xfrm>
          <a:custGeom>
            <a:avLst/>
            <a:gdLst/>
            <a:ahLst/>
            <a:cxnLst/>
            <a:rect l="l" t="t" r="r" b="b"/>
            <a:pathLst>
              <a:path w="3393440" h="2709545">
                <a:moveTo>
                  <a:pt x="0" y="0"/>
                </a:moveTo>
                <a:lnTo>
                  <a:pt x="565530" y="0"/>
                </a:lnTo>
                <a:lnTo>
                  <a:pt x="1413890" y="0"/>
                </a:lnTo>
                <a:lnTo>
                  <a:pt x="3393185" y="0"/>
                </a:lnTo>
                <a:lnTo>
                  <a:pt x="3393185" y="991742"/>
                </a:lnTo>
                <a:lnTo>
                  <a:pt x="3393185" y="1416812"/>
                </a:lnTo>
                <a:lnTo>
                  <a:pt x="3393185" y="1700276"/>
                </a:lnTo>
                <a:lnTo>
                  <a:pt x="1413890" y="1700276"/>
                </a:lnTo>
                <a:lnTo>
                  <a:pt x="325119" y="2709291"/>
                </a:lnTo>
                <a:lnTo>
                  <a:pt x="565530" y="1700276"/>
                </a:lnTo>
                <a:lnTo>
                  <a:pt x="0" y="1700276"/>
                </a:lnTo>
                <a:lnTo>
                  <a:pt x="0" y="1416812"/>
                </a:lnTo>
                <a:lnTo>
                  <a:pt x="0" y="9917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09664" y="26924"/>
            <a:ext cx="29984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Arquitetura </a:t>
            </a:r>
            <a:r>
              <a:rPr sz="1600" dirty="0">
                <a:latin typeface="Arial"/>
                <a:cs typeface="Arial"/>
              </a:rPr>
              <a:t>Estratégica</a:t>
            </a:r>
            <a:r>
              <a:rPr sz="1600" spc="-2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fornece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6617" y="270715"/>
            <a:ext cx="3009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"/>
                <a:cs typeface="Arial"/>
              </a:rPr>
              <a:t>um </a:t>
            </a:r>
            <a:r>
              <a:rPr sz="1600" i="1" spc="-5" dirty="0">
                <a:latin typeface="Arial"/>
                <a:cs typeface="Arial"/>
              </a:rPr>
              <a:t>framework </a:t>
            </a:r>
            <a:r>
              <a:rPr sz="1600" spc="-5" dirty="0">
                <a:latin typeface="Arial"/>
                <a:cs typeface="Arial"/>
              </a:rPr>
              <a:t>organizado para </a:t>
            </a:r>
            <a:r>
              <a:rPr sz="1600" spc="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6343" y="514859"/>
            <a:ext cx="278955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"/>
                <a:cs typeface="Arial"/>
              </a:rPr>
              <a:t>atividades operacionais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de  </a:t>
            </a:r>
            <a:r>
              <a:rPr sz="1600" dirty="0">
                <a:latin typeface="Arial"/>
                <a:cs typeface="Arial"/>
              </a:rPr>
              <a:t>mudança e permite o  </a:t>
            </a:r>
            <a:r>
              <a:rPr sz="1600" spc="-5" dirty="0">
                <a:latin typeface="Arial"/>
                <a:cs typeface="Arial"/>
              </a:rPr>
              <a:t>estabelecimento de direção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  </a:t>
            </a:r>
            <a:r>
              <a:rPr sz="1600" spc="-10" dirty="0">
                <a:latin typeface="Arial"/>
                <a:cs typeface="Arial"/>
              </a:rPr>
              <a:t>nível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execução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26150" y="1917702"/>
            <a:ext cx="3879850" cy="2111375"/>
          </a:xfrm>
          <a:custGeom>
            <a:avLst/>
            <a:gdLst/>
            <a:ahLst/>
            <a:cxnLst/>
            <a:rect l="l" t="t" r="r" b="b"/>
            <a:pathLst>
              <a:path w="3879850" h="2111375">
                <a:moveTo>
                  <a:pt x="1616582" y="1943100"/>
                </a:moveTo>
                <a:lnTo>
                  <a:pt x="646683" y="1943100"/>
                </a:lnTo>
                <a:lnTo>
                  <a:pt x="733044" y="2111375"/>
                </a:lnTo>
                <a:lnTo>
                  <a:pt x="1616582" y="1943100"/>
                </a:lnTo>
                <a:close/>
              </a:path>
              <a:path w="3879850" h="2111375">
                <a:moveTo>
                  <a:pt x="3879850" y="0"/>
                </a:moveTo>
                <a:lnTo>
                  <a:pt x="0" y="0"/>
                </a:lnTo>
                <a:lnTo>
                  <a:pt x="0" y="1943100"/>
                </a:lnTo>
                <a:lnTo>
                  <a:pt x="3879850" y="1943100"/>
                </a:lnTo>
                <a:lnTo>
                  <a:pt x="3879850" y="0"/>
                </a:lnTo>
                <a:close/>
              </a:path>
            </a:pathLst>
          </a:custGeom>
          <a:solidFill>
            <a:srgbClr val="CCFFCC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26150" y="1917702"/>
            <a:ext cx="3879850" cy="2111375"/>
          </a:xfrm>
          <a:custGeom>
            <a:avLst/>
            <a:gdLst/>
            <a:ahLst/>
            <a:cxnLst/>
            <a:rect l="l" t="t" r="r" b="b"/>
            <a:pathLst>
              <a:path w="3879850" h="2111375">
                <a:moveTo>
                  <a:pt x="0" y="0"/>
                </a:moveTo>
                <a:lnTo>
                  <a:pt x="646683" y="0"/>
                </a:lnTo>
                <a:lnTo>
                  <a:pt x="1616582" y="0"/>
                </a:lnTo>
                <a:lnTo>
                  <a:pt x="3879850" y="0"/>
                </a:lnTo>
                <a:lnTo>
                  <a:pt x="3879850" y="1133475"/>
                </a:lnTo>
                <a:lnTo>
                  <a:pt x="3879850" y="1619250"/>
                </a:lnTo>
                <a:lnTo>
                  <a:pt x="3879850" y="1943100"/>
                </a:lnTo>
                <a:lnTo>
                  <a:pt x="1616582" y="1943100"/>
                </a:lnTo>
                <a:lnTo>
                  <a:pt x="733044" y="2111375"/>
                </a:lnTo>
                <a:lnTo>
                  <a:pt x="646683" y="1943100"/>
                </a:lnTo>
                <a:lnTo>
                  <a:pt x="0" y="1943100"/>
                </a:lnTo>
                <a:lnTo>
                  <a:pt x="0" y="1619250"/>
                </a:lnTo>
                <a:lnTo>
                  <a:pt x="0" y="113347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13628" y="4078351"/>
            <a:ext cx="3992879" cy="1943100"/>
          </a:xfrm>
          <a:custGeom>
            <a:avLst/>
            <a:gdLst/>
            <a:ahLst/>
            <a:cxnLst/>
            <a:rect l="l" t="t" r="r" b="b"/>
            <a:pathLst>
              <a:path w="3992879" h="1943100">
                <a:moveTo>
                  <a:pt x="3992372" y="0"/>
                </a:moveTo>
                <a:lnTo>
                  <a:pt x="287909" y="0"/>
                </a:lnTo>
                <a:lnTo>
                  <a:pt x="287909" y="1133475"/>
                </a:lnTo>
                <a:lnTo>
                  <a:pt x="0" y="1462532"/>
                </a:lnTo>
                <a:lnTo>
                  <a:pt x="287909" y="1619186"/>
                </a:lnTo>
                <a:lnTo>
                  <a:pt x="287909" y="1943036"/>
                </a:lnTo>
                <a:lnTo>
                  <a:pt x="3992372" y="1943036"/>
                </a:lnTo>
                <a:lnTo>
                  <a:pt x="3992372" y="0"/>
                </a:lnTo>
                <a:close/>
              </a:path>
            </a:pathLst>
          </a:custGeom>
          <a:solidFill>
            <a:srgbClr val="CCFFCC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3628" y="4078351"/>
            <a:ext cx="3992879" cy="1943100"/>
          </a:xfrm>
          <a:custGeom>
            <a:avLst/>
            <a:gdLst/>
            <a:ahLst/>
            <a:cxnLst/>
            <a:rect l="l" t="t" r="r" b="b"/>
            <a:pathLst>
              <a:path w="3992879" h="1943100">
                <a:moveTo>
                  <a:pt x="287909" y="0"/>
                </a:moveTo>
                <a:lnTo>
                  <a:pt x="905382" y="0"/>
                </a:lnTo>
                <a:lnTo>
                  <a:pt x="1831467" y="0"/>
                </a:lnTo>
                <a:lnTo>
                  <a:pt x="3992372" y="0"/>
                </a:lnTo>
                <a:lnTo>
                  <a:pt x="3992372" y="1133475"/>
                </a:lnTo>
                <a:lnTo>
                  <a:pt x="3992372" y="1619186"/>
                </a:lnTo>
                <a:lnTo>
                  <a:pt x="3992372" y="1943036"/>
                </a:lnTo>
                <a:lnTo>
                  <a:pt x="1831467" y="1943036"/>
                </a:lnTo>
                <a:lnTo>
                  <a:pt x="905382" y="1943036"/>
                </a:lnTo>
                <a:lnTo>
                  <a:pt x="287909" y="1943036"/>
                </a:lnTo>
                <a:lnTo>
                  <a:pt x="287909" y="1619186"/>
                </a:lnTo>
                <a:lnTo>
                  <a:pt x="0" y="1462532"/>
                </a:lnTo>
                <a:lnTo>
                  <a:pt x="287909" y="1133475"/>
                </a:lnTo>
                <a:lnTo>
                  <a:pt x="287909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98870" y="1945640"/>
            <a:ext cx="3539491" cy="39318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5715"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"/>
                <a:cs typeface="Arial"/>
              </a:rPr>
              <a:t>Arquitetura de </a:t>
            </a:r>
            <a:r>
              <a:rPr sz="1600" dirty="0">
                <a:latin typeface="Arial"/>
                <a:cs typeface="Arial"/>
              </a:rPr>
              <a:t>Segmento </a:t>
            </a:r>
            <a:r>
              <a:rPr sz="1600" spc="-5" dirty="0">
                <a:latin typeface="Arial"/>
                <a:cs typeface="Arial"/>
              </a:rPr>
              <a:t>fornece </a:t>
            </a:r>
            <a:r>
              <a:rPr sz="1600" dirty="0">
                <a:latin typeface="Arial"/>
                <a:cs typeface="Arial"/>
              </a:rPr>
              <a:t>um  </a:t>
            </a:r>
            <a:r>
              <a:rPr sz="1600" i="1" spc="-5" dirty="0">
                <a:latin typeface="Arial"/>
                <a:cs typeface="Arial"/>
              </a:rPr>
              <a:t>framework </a:t>
            </a:r>
            <a:r>
              <a:rPr sz="1600" spc="-5" dirty="0">
                <a:latin typeface="Arial"/>
                <a:cs typeface="Arial"/>
              </a:rPr>
              <a:t>organizado para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atividade  operacional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de mudança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permite </a:t>
            </a:r>
            <a:r>
              <a:rPr sz="1600" spc="0" dirty="0">
                <a:latin typeface="Arial"/>
                <a:cs typeface="Arial"/>
              </a:rPr>
              <a:t>o  </a:t>
            </a:r>
            <a:r>
              <a:rPr sz="1600" spc="-5" dirty="0">
                <a:latin typeface="Arial"/>
                <a:cs typeface="Arial"/>
              </a:rPr>
              <a:t>estabelecimento de direção </a:t>
            </a:r>
            <a:r>
              <a:rPr sz="1600" dirty="0">
                <a:latin typeface="Arial"/>
                <a:cs typeface="Arial"/>
              </a:rPr>
              <a:t>e o  </a:t>
            </a:r>
            <a:r>
              <a:rPr sz="1600" spc="-5" dirty="0">
                <a:latin typeface="Arial"/>
                <a:cs typeface="Arial"/>
              </a:rPr>
              <a:t>desenvolvimento de </a:t>
            </a:r>
            <a:r>
              <a:rPr sz="1600" i="1" spc="-10" dirty="0">
                <a:latin typeface="Arial"/>
                <a:cs typeface="Arial"/>
              </a:rPr>
              <a:t>roadmaps </a:t>
            </a:r>
            <a:r>
              <a:rPr sz="1600" spc="-10" dirty="0">
                <a:latin typeface="Arial"/>
                <a:cs typeface="Arial"/>
              </a:rPr>
              <a:t>de  </a:t>
            </a:r>
            <a:r>
              <a:rPr sz="1600" spc="-5" dirty="0">
                <a:latin typeface="Arial"/>
                <a:cs typeface="Arial"/>
              </a:rPr>
              <a:t>arquitetura eficazes </a:t>
            </a:r>
            <a:r>
              <a:rPr sz="1600" dirty="0">
                <a:latin typeface="Arial"/>
                <a:cs typeface="Arial"/>
              </a:rPr>
              <a:t>no </a:t>
            </a:r>
            <a:r>
              <a:rPr sz="1600" spc="-10" dirty="0">
                <a:latin typeface="Arial"/>
                <a:cs typeface="Arial"/>
              </a:rPr>
              <a:t>nível </a:t>
            </a:r>
            <a:r>
              <a:rPr sz="1600" spc="-5" dirty="0">
                <a:latin typeface="Arial"/>
                <a:cs typeface="Arial"/>
              </a:rPr>
              <a:t>dos  programas ou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portfólio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93675" marR="16510" algn="ctr">
              <a:lnSpc>
                <a:spcPct val="100000"/>
              </a:lnSpc>
              <a:spcBef>
                <a:spcPts val="1510"/>
              </a:spcBef>
            </a:pPr>
            <a:r>
              <a:rPr sz="1600" spc="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Arquitetura de Capacidade</a:t>
            </a:r>
            <a:r>
              <a:rPr sz="1600" spc="-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fornece  </a:t>
            </a:r>
            <a:r>
              <a:rPr sz="1600" dirty="0">
                <a:latin typeface="Arial"/>
                <a:cs typeface="Arial"/>
              </a:rPr>
              <a:t>um </a:t>
            </a:r>
            <a:r>
              <a:rPr sz="1600" i="1" spc="-5" dirty="0">
                <a:latin typeface="Arial"/>
                <a:cs typeface="Arial"/>
              </a:rPr>
              <a:t>framework </a:t>
            </a:r>
            <a:r>
              <a:rPr sz="1600" spc="-5" dirty="0">
                <a:latin typeface="Arial"/>
                <a:cs typeface="Arial"/>
              </a:rPr>
              <a:t>organizado para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atividade de </a:t>
            </a:r>
            <a:r>
              <a:rPr sz="1600" dirty="0">
                <a:latin typeface="Arial"/>
                <a:cs typeface="Arial"/>
              </a:rPr>
              <a:t>mudança e  desenvolvimento de </a:t>
            </a:r>
            <a:r>
              <a:rPr sz="1600" spc="-5" dirty="0">
                <a:latin typeface="Arial"/>
                <a:cs typeface="Arial"/>
              </a:rPr>
              <a:t>eficazes  </a:t>
            </a:r>
            <a:r>
              <a:rPr sz="1600" i="1" spc="-10" dirty="0">
                <a:latin typeface="Arial"/>
                <a:cs typeface="Arial"/>
              </a:rPr>
              <a:t>roadmaps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  <a:p>
            <a:pPr marL="170815"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realizando </a:t>
            </a:r>
            <a:r>
              <a:rPr sz="1600" dirty="0">
                <a:latin typeface="Arial"/>
                <a:cs typeface="Arial"/>
              </a:rPr>
              <a:t>incrementos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71450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capacidade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3191382"/>
            <a:ext cx="3705225" cy="17970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29 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Part</a:t>
            </a:r>
            <a:r>
              <a:rPr sz="4000" spc="-1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cio</a:t>
            </a:r>
            <a:r>
              <a:rPr sz="4000" spc="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amento 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da</a:t>
            </a:r>
            <a:r>
              <a:rPr sz="40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8716010" cy="38080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descrever:</a:t>
            </a:r>
            <a:endParaRPr sz="2400">
              <a:latin typeface="Arial"/>
              <a:cs typeface="Arial"/>
            </a:endParaRPr>
          </a:p>
          <a:p>
            <a:pPr marL="469900" marR="37719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Como uma </a:t>
            </a:r>
            <a:r>
              <a:rPr sz="2400" spc="-5" dirty="0">
                <a:latin typeface="Arial"/>
                <a:cs typeface="Arial"/>
              </a:rPr>
              <a:t>Arquitetura Corporativa em geral pode ser  particionada para </a:t>
            </a:r>
            <a:r>
              <a:rPr sz="2400" dirty="0">
                <a:latin typeface="Arial"/>
                <a:cs typeface="Arial"/>
              </a:rPr>
              <a:t>atender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necessidades específicas </a:t>
            </a:r>
            <a:r>
              <a:rPr sz="2400" spc="-5" dirty="0">
                <a:latin typeface="Arial"/>
                <a:cs typeface="Arial"/>
              </a:rPr>
              <a:t>da 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Resultados </a:t>
            </a:r>
            <a:r>
              <a:rPr sz="2400" spc="-10" dirty="0">
                <a:latin typeface="Arial"/>
                <a:cs typeface="Arial"/>
              </a:rPr>
              <a:t>chave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aprendizado: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propósito </a:t>
            </a:r>
            <a:r>
              <a:rPr sz="2000" spc="-5" dirty="0">
                <a:latin typeface="Arial"/>
                <a:cs typeface="Arial"/>
              </a:rPr>
              <a:t>do Particionamento da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O critério de classificação para soluções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arquiteturas quando</a:t>
            </a:r>
            <a:r>
              <a:rPr sz="2000" spc="25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particionamento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considerado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Particionamento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 pode </a:t>
            </a:r>
            <a:r>
              <a:rPr sz="2000" spc="-5" dirty="0">
                <a:latin typeface="Arial"/>
                <a:cs typeface="Arial"/>
              </a:rPr>
              <a:t>ser empregado na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Fase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Preliminar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1276" y="300898"/>
            <a:ext cx="254952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Problema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21028"/>
            <a:ext cx="7642859" cy="43730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7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Diferentes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esforços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17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Em </a:t>
            </a:r>
            <a:r>
              <a:rPr sz="2000" spc="-10" dirty="0">
                <a:latin typeface="Arial"/>
                <a:cs typeface="Arial"/>
              </a:rPr>
              <a:t>diferentes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áreas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ts val="193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COBIT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Governança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TI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ts val="194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Arial"/>
                <a:cs typeface="Arial"/>
              </a:rPr>
              <a:t>PMBOK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15" dirty="0">
                <a:latin typeface="Arial"/>
                <a:cs typeface="Arial"/>
              </a:rPr>
              <a:t>PMO </a:t>
            </a:r>
            <a:r>
              <a:rPr sz="1800" spc="-5" dirty="0">
                <a:latin typeface="Arial"/>
                <a:cs typeface="Arial"/>
              </a:rPr>
              <a:t>(às </a:t>
            </a:r>
            <a:r>
              <a:rPr sz="1800" spc="-10" dirty="0">
                <a:latin typeface="Arial"/>
                <a:cs typeface="Arial"/>
              </a:rPr>
              <a:t>vezes </a:t>
            </a:r>
            <a:r>
              <a:rPr sz="1800" spc="-5" dirty="0">
                <a:latin typeface="Arial"/>
                <a:cs typeface="Arial"/>
              </a:rPr>
              <a:t>fora da área de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TI)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ts val="194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25" dirty="0">
                <a:latin typeface="Arial"/>
                <a:cs typeface="Arial"/>
              </a:rPr>
              <a:t>CMMI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TI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ts val="1939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Gestão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Conhecimento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217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Modelos em diferentes </a:t>
            </a:r>
            <a:r>
              <a:rPr sz="2000" spc="-15" dirty="0">
                <a:latin typeface="Arial"/>
                <a:cs typeface="Arial"/>
              </a:rPr>
              <a:t>níveis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abrangência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2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profundidade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ts val="195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COBIT</a:t>
            </a:r>
            <a:endParaRPr sz="1800">
              <a:latin typeface="Arial"/>
              <a:cs typeface="Arial"/>
            </a:endParaRPr>
          </a:p>
          <a:p>
            <a:pPr marL="1613535" lvl="3" indent="-229235">
              <a:lnSpc>
                <a:spcPts val="1714"/>
              </a:lnSpc>
              <a:buChar char="–"/>
              <a:tabLst>
                <a:tab pos="1614170" algn="l"/>
              </a:tabLst>
            </a:pPr>
            <a:r>
              <a:rPr sz="1600" spc="-5" dirty="0">
                <a:latin typeface="Arial"/>
                <a:cs typeface="Arial"/>
              </a:rPr>
              <a:t>Procura cobrir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tudo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ts val="195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Arial"/>
                <a:cs typeface="Arial"/>
              </a:rPr>
              <a:t>PMBOK</a:t>
            </a:r>
            <a:endParaRPr sz="1800">
              <a:latin typeface="Arial"/>
              <a:cs typeface="Arial"/>
            </a:endParaRPr>
          </a:p>
          <a:p>
            <a:pPr marL="1613535" lvl="3" indent="-229235">
              <a:lnSpc>
                <a:spcPts val="1714"/>
              </a:lnSpc>
              <a:buChar char="–"/>
              <a:tabLst>
                <a:tab pos="1614170" algn="l"/>
              </a:tabLst>
            </a:pPr>
            <a:r>
              <a:rPr sz="1600" dirty="0">
                <a:latin typeface="Arial"/>
                <a:cs typeface="Arial"/>
              </a:rPr>
              <a:t>Foco em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projetos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ts val="1960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20" dirty="0">
                <a:latin typeface="Arial"/>
                <a:cs typeface="Arial"/>
              </a:rPr>
              <a:t>CMMI</a:t>
            </a:r>
            <a:endParaRPr sz="1800">
              <a:latin typeface="Arial"/>
              <a:cs typeface="Arial"/>
            </a:endParaRPr>
          </a:p>
          <a:p>
            <a:pPr marL="1613535" lvl="3" indent="-229235">
              <a:lnSpc>
                <a:spcPts val="1710"/>
              </a:lnSpc>
              <a:buChar char="–"/>
              <a:tabLst>
                <a:tab pos="1614170" algn="l"/>
              </a:tabLst>
            </a:pPr>
            <a:r>
              <a:rPr sz="1600" dirty="0">
                <a:latin typeface="Arial"/>
                <a:cs typeface="Arial"/>
              </a:rPr>
              <a:t>Foco em </a:t>
            </a:r>
            <a:r>
              <a:rPr sz="1600" spc="-5" dirty="0">
                <a:latin typeface="Arial"/>
                <a:cs typeface="Arial"/>
              </a:rPr>
              <a:t>engenharia de software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0" dirty="0">
                <a:latin typeface="Arial"/>
                <a:cs typeface="Arial"/>
              </a:rPr>
              <a:t>GP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software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217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Frequentemente </a:t>
            </a:r>
            <a:r>
              <a:rPr sz="2000" spc="-10" dirty="0">
                <a:latin typeface="Arial"/>
                <a:cs typeface="Arial"/>
              </a:rPr>
              <a:t>ignoram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aspectos </a:t>
            </a:r>
            <a:r>
              <a:rPr sz="2000" dirty="0">
                <a:latin typeface="Arial"/>
                <a:cs typeface="Arial"/>
              </a:rPr>
              <a:t>mais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importantes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ts val="193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Gestão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Pessoas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ts val="1945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Gestão da </a:t>
            </a:r>
            <a:r>
              <a:rPr sz="1800" dirty="0">
                <a:latin typeface="Arial"/>
                <a:cs typeface="Arial"/>
              </a:rPr>
              <a:t>Cultura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Organizacional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ts val="2050"/>
              </a:lnSpc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Gestão da </a:t>
            </a:r>
            <a:r>
              <a:rPr sz="1800" dirty="0">
                <a:latin typeface="Arial"/>
                <a:cs typeface="Arial"/>
              </a:rPr>
              <a:t>Política </a:t>
            </a:r>
            <a:r>
              <a:rPr sz="1800" spc="-5" dirty="0">
                <a:latin typeface="Arial"/>
                <a:cs typeface="Arial"/>
              </a:rPr>
              <a:t>Organizacional </a:t>
            </a:r>
            <a:r>
              <a:rPr sz="1800" dirty="0">
                <a:latin typeface="Arial"/>
                <a:cs typeface="Arial"/>
              </a:rPr>
              <a:t>(Relações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Poder)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1085" y="331675"/>
            <a:ext cx="370586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Particionamento</a:t>
            </a:r>
          </a:p>
        </p:txBody>
      </p:sp>
      <p:sp>
        <p:nvSpPr>
          <p:cNvPr id="3" name="object 3"/>
          <p:cNvSpPr/>
          <p:nvPr/>
        </p:nvSpPr>
        <p:spPr>
          <a:xfrm>
            <a:off x="1155700" y="1600200"/>
            <a:ext cx="7594600" cy="378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728" y="5559552"/>
            <a:ext cx="9159240" cy="76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4127" y="5611369"/>
            <a:ext cx="8153400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300" y="5562600"/>
            <a:ext cx="8997950" cy="5245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1022350" marR="624205" indent="-396875">
              <a:lnSpc>
                <a:spcPct val="100000"/>
              </a:lnSpc>
              <a:spcBef>
                <a:spcPts val="730"/>
              </a:spcBef>
            </a:pPr>
            <a:r>
              <a:rPr sz="1400" b="1" i="1" spc="-10" dirty="0">
                <a:latin typeface="Verdana"/>
                <a:cs typeface="Verdana"/>
              </a:rPr>
              <a:t>Permite o gerenciamento de </a:t>
            </a:r>
            <a:r>
              <a:rPr sz="1400" b="1" i="1" spc="-15" dirty="0">
                <a:latin typeface="Verdana"/>
                <a:cs typeface="Verdana"/>
              </a:rPr>
              <a:t>custos </a:t>
            </a:r>
            <a:r>
              <a:rPr sz="1400" b="1" i="1" spc="-10" dirty="0">
                <a:latin typeface="Verdana"/>
                <a:cs typeface="Verdana"/>
              </a:rPr>
              <a:t>e complexidade, </a:t>
            </a:r>
            <a:r>
              <a:rPr sz="1400" b="1" i="1" spc="-5" dirty="0">
                <a:latin typeface="Verdana"/>
                <a:cs typeface="Verdana"/>
              </a:rPr>
              <a:t>dividindo </a:t>
            </a:r>
            <a:r>
              <a:rPr sz="1400" b="1" i="1" spc="-10" dirty="0">
                <a:latin typeface="Verdana"/>
                <a:cs typeface="Verdana"/>
              </a:rPr>
              <a:t>a Corporação e  atribuindo </a:t>
            </a:r>
            <a:r>
              <a:rPr sz="1400" b="1" i="1" spc="-5" dirty="0">
                <a:latin typeface="Verdana"/>
                <a:cs typeface="Verdana"/>
              </a:rPr>
              <a:t>papéis </a:t>
            </a:r>
            <a:r>
              <a:rPr sz="1400" b="1" i="1" spc="-10" dirty="0">
                <a:latin typeface="Verdana"/>
                <a:cs typeface="Verdana"/>
              </a:rPr>
              <a:t>e responsabilidades apropriadas para cada</a:t>
            </a:r>
            <a:r>
              <a:rPr sz="1400" b="1" i="1" spc="65" dirty="0">
                <a:latin typeface="Verdana"/>
                <a:cs typeface="Verdana"/>
              </a:rPr>
              <a:t> </a:t>
            </a:r>
            <a:r>
              <a:rPr sz="1400" b="1" i="1" spc="-10" dirty="0">
                <a:latin typeface="Verdana"/>
                <a:cs typeface="Verdana"/>
              </a:rPr>
              <a:t>partição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2073" y="333198"/>
            <a:ext cx="67227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A Necessidade de</a:t>
            </a:r>
            <a:r>
              <a:rPr sz="4000" i="0" spc="-1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Particionar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2" y="1491376"/>
            <a:ext cx="6640195" cy="20819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7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Gerenciar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Complexidade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Gerenciar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Conflitos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Gerenciar </a:t>
            </a:r>
            <a:r>
              <a:rPr sz="2800" spc="-5" dirty="0">
                <a:latin typeface="Arial"/>
                <a:cs typeface="Arial"/>
              </a:rPr>
              <a:t>Desenvolvimentos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Paralelos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Gerenciar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Reuso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22" y="2052618"/>
            <a:ext cx="8914765" cy="2494273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Profundidade </a:t>
            </a:r>
            <a:r>
              <a:rPr sz="2400" spc="-10" dirty="0">
                <a:latin typeface="Arial"/>
                <a:cs typeface="Arial"/>
              </a:rPr>
              <a:t>(Nível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Detalhe)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O nível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detalhe </a:t>
            </a:r>
            <a:r>
              <a:rPr sz="2000" spc="-5" dirty="0">
                <a:latin typeface="Arial"/>
                <a:cs typeface="Arial"/>
              </a:rPr>
              <a:t>tem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forte correlação </a:t>
            </a: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grupos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partes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interessadas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Tipicamente, </a:t>
            </a:r>
            <a:r>
              <a:rPr sz="2000" spc="-10" dirty="0">
                <a:latin typeface="Arial"/>
                <a:cs typeface="Arial"/>
              </a:rPr>
              <a:t>arquiteturas com </a:t>
            </a:r>
            <a:r>
              <a:rPr sz="2000" dirty="0">
                <a:latin typeface="Arial"/>
                <a:cs typeface="Arial"/>
              </a:rPr>
              <a:t>menos </a:t>
            </a:r>
            <a:r>
              <a:rPr sz="2000" spc="-10" dirty="0">
                <a:latin typeface="Arial"/>
                <a:cs typeface="Arial"/>
              </a:rPr>
              <a:t>detalhes </a:t>
            </a:r>
            <a:r>
              <a:rPr sz="2000" spc="-5" dirty="0">
                <a:latin typeface="Arial"/>
                <a:cs typeface="Arial"/>
              </a:rPr>
              <a:t>são de </a:t>
            </a:r>
            <a:r>
              <a:rPr sz="2000" spc="-10" dirty="0">
                <a:latin typeface="Arial"/>
                <a:cs typeface="Arial"/>
              </a:rPr>
              <a:t>interesse para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partes interessadas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nível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executivo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Conforme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aumentam </a:t>
            </a:r>
            <a:r>
              <a:rPr sz="2000" spc="-10" dirty="0">
                <a:latin typeface="Arial"/>
                <a:cs typeface="Arial"/>
              </a:rPr>
              <a:t>em detalhes, </a:t>
            </a:r>
            <a:r>
              <a:rPr sz="2000" spc="-5" dirty="0">
                <a:latin typeface="Arial"/>
                <a:cs typeface="Arial"/>
              </a:rPr>
              <a:t>sua </a:t>
            </a:r>
            <a:r>
              <a:rPr sz="2000" spc="-10" dirty="0">
                <a:latin typeface="Arial"/>
                <a:cs typeface="Arial"/>
              </a:rPr>
              <a:t>relevância para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implementação e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pessoal operacional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aumenta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8562" y="-21557"/>
            <a:ext cx="7008495" cy="192232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Aplicando </a:t>
            </a:r>
            <a:r>
              <a:rPr sz="4000" i="0" spc="0" dirty="0">
                <a:latin typeface="Arial"/>
                <a:cs typeface="Arial"/>
              </a:rPr>
              <a:t>uma </a:t>
            </a:r>
            <a:r>
              <a:rPr sz="4000" i="0" dirty="0">
                <a:latin typeface="Arial"/>
                <a:cs typeface="Arial"/>
              </a:rPr>
              <a:t>Classificação </a:t>
            </a:r>
            <a:r>
              <a:rPr sz="4000" i="0" spc="0" dirty="0">
                <a:latin typeface="Arial"/>
                <a:cs typeface="Arial"/>
              </a:rPr>
              <a:t>à  </a:t>
            </a:r>
            <a:r>
              <a:rPr sz="4000" i="0" dirty="0">
                <a:latin typeface="Arial"/>
                <a:cs typeface="Arial"/>
              </a:rPr>
              <a:t>Arquiteturas </a:t>
            </a:r>
            <a:r>
              <a:rPr sz="4000" i="0" spc="0" dirty="0">
                <a:latin typeface="Arial"/>
                <a:cs typeface="Arial"/>
              </a:rPr>
              <a:t>Particionadas:  </a:t>
            </a:r>
            <a:r>
              <a:rPr sz="4000" i="0" dirty="0">
                <a:latin typeface="Arial"/>
                <a:cs typeface="Arial"/>
              </a:rPr>
              <a:t>Particionamento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2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992" y="331675"/>
            <a:ext cx="847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Aplicando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o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Particionamento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ao</a:t>
            </a:r>
            <a:r>
              <a:rPr sz="40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909510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Fase Preliminar dá suporte à identificação de partições de  </a:t>
            </a:r>
            <a:r>
              <a:rPr sz="2400" spc="-5" dirty="0">
                <a:latin typeface="Arial"/>
                <a:cs typeface="Arial"/>
              </a:rPr>
              <a:t>arquitetura adequadas e o </a:t>
            </a:r>
            <a:r>
              <a:rPr sz="2400" dirty="0">
                <a:latin typeface="Arial"/>
                <a:cs typeface="Arial"/>
              </a:rPr>
              <a:t>estabelecimento </a:t>
            </a:r>
            <a:r>
              <a:rPr sz="2400" spc="-5" dirty="0">
                <a:latin typeface="Arial"/>
                <a:cs typeface="Arial"/>
              </a:rPr>
              <a:t>de relações de  governança </a:t>
            </a:r>
            <a:r>
              <a:rPr sz="2400" dirty="0">
                <a:latin typeface="Arial"/>
                <a:cs typeface="Arial"/>
              </a:rPr>
              <a:t>entre as partições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relacionam.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999" y="331675"/>
            <a:ext cx="35883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Preliminar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221486"/>
            <a:ext cx="9029700" cy="45960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a estrutura da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a arquitetura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dentro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equipes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as responsabilidades para cada equipe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Áreas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assuntos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Nível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detalhes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Período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tempo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Partes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relacionamento </a:t>
            </a:r>
            <a:r>
              <a:rPr sz="2400" spc="-5" dirty="0">
                <a:latin typeface="Arial"/>
                <a:cs typeface="Arial"/>
              </a:rPr>
              <a:t>entre as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Onde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se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sobrepõem?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Quais </a:t>
            </a:r>
            <a:r>
              <a:rPr sz="2000" spc="-5" dirty="0">
                <a:latin typeface="Arial"/>
                <a:cs typeface="Arial"/>
              </a:rPr>
              <a:t>são os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 conformidade </a:t>
            </a:r>
            <a:r>
              <a:rPr sz="2000" spc="-10" dirty="0">
                <a:latin typeface="Arial"/>
                <a:cs typeface="Arial"/>
              </a:rPr>
              <a:t>entre as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arquiteturas?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883231"/>
            <a:ext cx="5230495" cy="186140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835275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40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16  Fase</a:t>
            </a:r>
            <a:r>
              <a:rPr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400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Negócio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8"/>
            <a:ext cx="6383655" cy="311687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 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entendimento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Fase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Objetivos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Abordagem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Passos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Entradas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151" y="331675"/>
            <a:ext cx="81959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12215"/>
            <a:ext cx="9184005" cy="366440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B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Desenvolver a Arquitetura de Negócio </a:t>
            </a:r>
            <a:r>
              <a:rPr sz="2400" spc="-10" dirty="0">
                <a:latin typeface="Arial"/>
                <a:cs typeface="Arial"/>
              </a:rPr>
              <a:t>Alvo </a:t>
            </a:r>
            <a:r>
              <a:rPr sz="2400" spc="-5" dirty="0">
                <a:latin typeface="Arial"/>
                <a:cs typeface="Arial"/>
              </a:rPr>
              <a:t>descrevendo </a:t>
            </a:r>
            <a:r>
              <a:rPr sz="2400" dirty="0">
                <a:latin typeface="Arial"/>
                <a:cs typeface="Arial"/>
              </a:rPr>
              <a:t>como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 marR="5080">
              <a:lnSpc>
                <a:spcPct val="110100"/>
              </a:lnSpc>
            </a:pPr>
            <a:r>
              <a:rPr sz="2400" spc="-5" dirty="0">
                <a:latin typeface="Arial"/>
                <a:cs typeface="Arial"/>
              </a:rPr>
              <a:t>corporação precisa operar para </a:t>
            </a:r>
            <a:r>
              <a:rPr sz="2400" dirty="0">
                <a:latin typeface="Arial"/>
                <a:cs typeface="Arial"/>
              </a:rPr>
              <a:t>alcançar 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Negócio, </a:t>
            </a:r>
            <a:r>
              <a:rPr sz="2400" dirty="0">
                <a:latin typeface="Arial"/>
                <a:cs typeface="Arial"/>
              </a:rPr>
              <a:t>respondendo </a:t>
            </a:r>
            <a:r>
              <a:rPr sz="2400" spc="-5" dirty="0">
                <a:latin typeface="Arial"/>
                <a:cs typeface="Arial"/>
              </a:rPr>
              <a:t>aos direcionadores estratégicos </a:t>
            </a:r>
            <a:r>
              <a:rPr sz="2400" dirty="0">
                <a:latin typeface="Arial"/>
                <a:cs typeface="Arial"/>
              </a:rPr>
              <a:t>definidos  </a:t>
            </a:r>
            <a:r>
              <a:rPr sz="2400" spc="-5" dirty="0">
                <a:latin typeface="Arial"/>
                <a:cs typeface="Arial"/>
              </a:rPr>
              <a:t>na Visão da Arquitetura e </a:t>
            </a:r>
            <a:r>
              <a:rPr sz="2400" dirty="0">
                <a:latin typeface="Arial"/>
                <a:cs typeface="Arial"/>
              </a:rPr>
              <a:t>abordando </a:t>
            </a:r>
            <a:r>
              <a:rPr sz="2400" spc="-5" dirty="0">
                <a:latin typeface="Arial"/>
                <a:cs typeface="Arial"/>
              </a:rPr>
              <a:t>a Requisição </a:t>
            </a:r>
            <a:r>
              <a:rPr sz="2400" dirty="0">
                <a:latin typeface="Arial"/>
                <a:cs typeface="Arial"/>
              </a:rPr>
              <a:t>para Trabalho 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preocupações das </a:t>
            </a: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interessadas.</a:t>
            </a:r>
            <a:endParaRPr sz="2400">
              <a:latin typeface="Arial"/>
              <a:cs typeface="Arial"/>
            </a:endParaRPr>
          </a:p>
          <a:p>
            <a:pPr marL="356870" marR="589915" indent="-344170">
              <a:lnSpc>
                <a:spcPct val="11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componentes candidatos </a:t>
            </a:r>
            <a:r>
              <a:rPr sz="2400" spc="-5" dirty="0">
                <a:latin typeface="Arial"/>
                <a:cs typeface="Arial"/>
              </a:rPr>
              <a:t>ao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 Arquitetura </a:t>
            </a:r>
            <a:r>
              <a:rPr sz="2400" dirty="0">
                <a:latin typeface="Arial"/>
                <a:cs typeface="Arial"/>
              </a:rPr>
              <a:t>com base em diferenças entre as </a:t>
            </a:r>
            <a:r>
              <a:rPr sz="2400" spc="-5" dirty="0">
                <a:latin typeface="Arial"/>
                <a:cs typeface="Arial"/>
              </a:rPr>
              <a:t>Arquiteturas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Negócio de </a:t>
            </a:r>
            <a:r>
              <a:rPr sz="2400" dirty="0">
                <a:latin typeface="Arial"/>
                <a:cs typeface="Arial"/>
              </a:rPr>
              <a:t>Linha </a:t>
            </a:r>
            <a:r>
              <a:rPr sz="2400" spc="-5" dirty="0">
                <a:latin typeface="Arial"/>
                <a:cs typeface="Arial"/>
              </a:rPr>
              <a:t>de Base 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5204" y="313724"/>
            <a:ext cx="2931796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232" y="1365582"/>
            <a:ext cx="9096375" cy="4151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0" marR="398145" indent="-539750">
              <a:lnSpc>
                <a:spcPct val="100000"/>
              </a:lnSpc>
              <a:spcBef>
                <a:spcPts val="100"/>
              </a:spcBef>
              <a:buChar char="•"/>
              <a:tabLst>
                <a:tab pos="551815" algn="l"/>
                <a:tab pos="553085" algn="l"/>
              </a:tabLst>
            </a:pPr>
            <a:r>
              <a:rPr sz="2400" dirty="0">
                <a:latin typeface="Arial"/>
                <a:cs typeface="Arial"/>
              </a:rPr>
              <a:t>Conhecimento 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é um pré-requisito  </a:t>
            </a:r>
            <a:r>
              <a:rPr sz="2400" spc="-5" dirty="0">
                <a:latin typeface="Arial"/>
                <a:cs typeface="Arial"/>
              </a:rPr>
              <a:t>para o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de arquitetura em outros domínios (dados,  </a:t>
            </a:r>
            <a:r>
              <a:rPr sz="2400" dirty="0">
                <a:latin typeface="Arial"/>
                <a:cs typeface="Arial"/>
              </a:rPr>
              <a:t>aplicações,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tecnologia)</a:t>
            </a:r>
            <a:endParaRPr sz="2400">
              <a:latin typeface="Arial"/>
              <a:cs typeface="Arial"/>
            </a:endParaRPr>
          </a:p>
          <a:p>
            <a:pPr marL="732155">
              <a:lnSpc>
                <a:spcPct val="100000"/>
              </a:lnSpc>
              <a:spcBef>
                <a:spcPts val="1775"/>
              </a:spcBef>
              <a:tabLst>
                <a:tab pos="1018540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E </a:t>
            </a:r>
            <a:r>
              <a:rPr sz="2000" spc="-5" dirty="0">
                <a:latin typeface="Arial"/>
                <a:cs typeface="Arial"/>
              </a:rPr>
              <a:t>também é a primeira </a:t>
            </a:r>
            <a:r>
              <a:rPr sz="2000" spc="-15" dirty="0">
                <a:latin typeface="Arial"/>
                <a:cs typeface="Arial"/>
              </a:rPr>
              <a:t>atividade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precisa ser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realizada.</a:t>
            </a:r>
            <a:endParaRPr sz="2000">
              <a:latin typeface="Arial"/>
              <a:cs typeface="Arial"/>
            </a:endParaRPr>
          </a:p>
          <a:p>
            <a:pPr marL="552450" indent="-539750">
              <a:lnSpc>
                <a:spcPct val="100000"/>
              </a:lnSpc>
              <a:spcBef>
                <a:spcPts val="1664"/>
              </a:spcBef>
              <a:buChar char="•"/>
              <a:tabLst>
                <a:tab pos="551815" algn="l"/>
                <a:tab pos="55308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Estratégia de Negócio </a:t>
            </a:r>
            <a:r>
              <a:rPr sz="2400" dirty="0">
                <a:latin typeface="Arial"/>
                <a:cs typeface="Arial"/>
              </a:rPr>
              <a:t>define </a:t>
            </a:r>
            <a:r>
              <a:rPr sz="2400" i="1" spc="-5" dirty="0">
                <a:latin typeface="Arial"/>
                <a:cs typeface="Arial"/>
              </a:rPr>
              <a:t>o </a:t>
            </a:r>
            <a:r>
              <a:rPr sz="2400" i="1" dirty="0">
                <a:latin typeface="Arial"/>
                <a:cs typeface="Arial"/>
              </a:rPr>
              <a:t>que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alcançar</a:t>
            </a:r>
            <a:endParaRPr sz="2400">
              <a:latin typeface="Arial"/>
              <a:cs typeface="Arial"/>
            </a:endParaRPr>
          </a:p>
          <a:p>
            <a:pPr marL="552450" indent="-539750">
              <a:lnSpc>
                <a:spcPct val="100000"/>
              </a:lnSpc>
              <a:spcBef>
                <a:spcPts val="1875"/>
              </a:spcBef>
              <a:buChar char="•"/>
              <a:tabLst>
                <a:tab pos="551815" algn="l"/>
                <a:tab pos="55308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descreve </a:t>
            </a:r>
            <a:r>
              <a:rPr sz="2400" i="1" spc="-10" dirty="0">
                <a:latin typeface="Arial"/>
                <a:cs typeface="Arial"/>
              </a:rPr>
              <a:t>como</a:t>
            </a:r>
            <a:r>
              <a:rPr sz="2400" i="1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alcançar.</a:t>
            </a:r>
            <a:endParaRPr sz="2400">
              <a:latin typeface="Arial"/>
              <a:cs typeface="Arial"/>
            </a:endParaRPr>
          </a:p>
          <a:p>
            <a:pPr marL="552450" marR="5080" indent="-539750">
              <a:lnSpc>
                <a:spcPct val="100000"/>
              </a:lnSpc>
              <a:spcBef>
                <a:spcPts val="1730"/>
              </a:spcBef>
              <a:buChar char="•"/>
              <a:tabLst>
                <a:tab pos="551815" algn="l"/>
                <a:tab pos="553085" algn="l"/>
              </a:tabLst>
            </a:pPr>
            <a:r>
              <a:rPr sz="2400" dirty="0">
                <a:latin typeface="Arial"/>
                <a:cs typeface="Arial"/>
              </a:rPr>
              <a:t>Esta Fase é </a:t>
            </a:r>
            <a:r>
              <a:rPr sz="2400" spc="-5" dirty="0">
                <a:latin typeface="Arial"/>
                <a:cs typeface="Arial"/>
              </a:rPr>
              <a:t>frequentemente requerida para </a:t>
            </a:r>
            <a:r>
              <a:rPr sz="2400" dirty="0">
                <a:latin typeface="Arial"/>
                <a:cs typeface="Arial"/>
              </a:rPr>
              <a:t>demonstrar o </a:t>
            </a:r>
            <a:r>
              <a:rPr sz="2400" spc="-5" dirty="0">
                <a:latin typeface="Arial"/>
                <a:cs typeface="Arial"/>
              </a:rPr>
              <a:t>valor  de negócio do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subsequente para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partes  interessadas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06726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143102"/>
            <a:ext cx="9195435" cy="4253793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Escopo depende da estratégia e </a:t>
            </a:r>
            <a:r>
              <a:rPr sz="2400" dirty="0">
                <a:latin typeface="Arial"/>
                <a:cs typeface="Arial"/>
              </a:rPr>
              <a:t>planejamento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existentes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Atualizar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verificar</a:t>
            </a:r>
            <a:endParaRPr sz="2000">
              <a:latin typeface="Arial"/>
              <a:cs typeface="Arial"/>
            </a:endParaRPr>
          </a:p>
          <a:p>
            <a:pPr marL="756285" marR="95250" lvl="1" indent="-286385">
              <a:lnSpc>
                <a:spcPts val="2160"/>
              </a:lnSpc>
              <a:spcBef>
                <a:spcPts val="50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Fazer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ligação entre direcionadores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alto nível, estratégia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dirty="0">
                <a:latin typeface="Arial"/>
                <a:cs typeface="Arial"/>
              </a:rPr>
              <a:t>metas,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específicos</a:t>
            </a:r>
            <a:endParaRPr sz="2000">
              <a:latin typeface="Arial"/>
              <a:cs typeface="Arial"/>
            </a:endParaRPr>
          </a:p>
          <a:p>
            <a:pPr marL="756285" marR="1136015" lvl="1" indent="-286385">
              <a:lnSpc>
                <a:spcPts val="216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Descobertas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 atual devem incluir todos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detalhes  relevantes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 não </a:t>
            </a:r>
            <a:r>
              <a:rPr sz="2400" spc="-5" dirty="0">
                <a:latin typeface="Arial"/>
                <a:cs typeface="Arial"/>
              </a:rPr>
              <a:t>houver </a:t>
            </a:r>
            <a:r>
              <a:rPr sz="2400" dirty="0">
                <a:latin typeface="Arial"/>
                <a:cs typeface="Arial"/>
              </a:rPr>
              <a:t>nenhuma </a:t>
            </a:r>
            <a:r>
              <a:rPr sz="2400" spc="-5" dirty="0">
                <a:latin typeface="Arial"/>
                <a:cs typeface="Arial"/>
              </a:rPr>
              <a:t>estratégia </a:t>
            </a:r>
            <a:r>
              <a:rPr sz="2400" dirty="0">
                <a:latin typeface="Arial"/>
                <a:cs typeface="Arial"/>
              </a:rPr>
              <a:t>ou planejamento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atual: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qualquer definição existente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arquitetura, então </a:t>
            </a:r>
            <a:r>
              <a:rPr sz="2000" spc="-5" dirty="0">
                <a:latin typeface="Arial"/>
                <a:cs typeface="Arial"/>
              </a:rPr>
              <a:t>verificar</a:t>
            </a:r>
            <a:r>
              <a:rPr sz="2000" spc="2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spc="-15" dirty="0">
                <a:latin typeface="Arial"/>
                <a:cs typeface="Arial"/>
              </a:rPr>
              <a:t>atualiza-la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Definições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15" dirty="0">
                <a:latin typeface="Arial"/>
                <a:cs typeface="Arial"/>
              </a:rPr>
              <a:t>novo </a:t>
            </a:r>
            <a:r>
              <a:rPr sz="2000" spc="-5" dirty="0">
                <a:latin typeface="Arial"/>
                <a:cs typeface="Arial"/>
              </a:rPr>
              <a:t>processo </a:t>
            </a:r>
            <a:r>
              <a:rPr sz="2000" spc="-10" dirty="0">
                <a:latin typeface="Arial"/>
                <a:cs typeface="Arial"/>
              </a:rPr>
              <a:t>podem </a:t>
            </a:r>
            <a:r>
              <a:rPr sz="2000" spc="-5" dirty="0">
                <a:latin typeface="Arial"/>
                <a:cs typeface="Arial"/>
              </a:rPr>
              <a:t>demandar </a:t>
            </a:r>
            <a:r>
              <a:rPr sz="2000" spc="-10" dirty="0">
                <a:latin typeface="Arial"/>
                <a:cs typeface="Arial"/>
              </a:rPr>
              <a:t>um trabalho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detalhado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2050">
              <a:latin typeface="Times New Roman"/>
              <a:cs typeface="Times New Roman"/>
            </a:endParaRPr>
          </a:p>
          <a:p>
            <a:pPr marL="356870" indent="-344170">
              <a:lnSpc>
                <a:spcPts val="259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ambos </a:t>
            </a:r>
            <a:r>
              <a:rPr sz="2400" spc="-5" dirty="0">
                <a:latin typeface="Arial"/>
                <a:cs typeface="Arial"/>
              </a:rPr>
              <a:t>os casos, use Cenários de Negócio para </a:t>
            </a:r>
            <a:r>
              <a:rPr sz="2400" dirty="0">
                <a:latin typeface="Arial"/>
                <a:cs typeface="Arial"/>
              </a:rPr>
              <a:t>identificar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5"/>
              </a:lnSpc>
            </a:pPr>
            <a:r>
              <a:rPr sz="2400" spc="-5" dirty="0">
                <a:latin typeface="Arial"/>
                <a:cs typeface="Arial"/>
              </a:rPr>
              <a:t>principais objetivos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processos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1276" y="300898"/>
            <a:ext cx="254952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Problema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8"/>
            <a:ext cx="9201785" cy="348621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Diferentes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abordagens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Diferentes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terminologias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Diferentes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metodologias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Nenhum deles </a:t>
            </a:r>
            <a:r>
              <a:rPr sz="2400" spc="-5" dirty="0">
                <a:latin typeface="Arial"/>
                <a:cs typeface="Arial"/>
              </a:rPr>
              <a:t>(com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possível </a:t>
            </a:r>
            <a:r>
              <a:rPr sz="2400" spc="-5" dirty="0">
                <a:latin typeface="Arial"/>
                <a:cs typeface="Arial"/>
              </a:rPr>
              <a:t>exceção </a:t>
            </a:r>
            <a:r>
              <a:rPr sz="2400" dirty="0">
                <a:latin typeface="Arial"/>
                <a:cs typeface="Arial"/>
              </a:rPr>
              <a:t>do COBIT) tem </a:t>
            </a:r>
            <a:r>
              <a:rPr sz="2400" spc="0" dirty="0">
                <a:latin typeface="Arial"/>
                <a:cs typeface="Arial"/>
              </a:rPr>
              <a:t>foco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009999"/>
                </a:solidFill>
                <a:latin typeface="Arial"/>
                <a:cs typeface="Arial"/>
              </a:rPr>
              <a:t>real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  <a:tab pos="4375150" algn="l"/>
              </a:tabLst>
            </a:pPr>
            <a:r>
              <a:rPr sz="2400" dirty="0">
                <a:latin typeface="Arial"/>
                <a:cs typeface="Arial"/>
              </a:rPr>
              <a:t>Nenhum deles tem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foco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009999"/>
                </a:solidFill>
                <a:latin typeface="Arial"/>
                <a:cs typeface="Arial"/>
              </a:rPr>
              <a:t>real	</a:t>
            </a:r>
            <a:r>
              <a:rPr sz="2400" dirty="0">
                <a:latin typeface="Arial"/>
                <a:cs typeface="Arial"/>
              </a:rPr>
              <a:t>em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Pessoas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  <a:tab pos="4375150" algn="l"/>
              </a:tabLst>
            </a:pPr>
            <a:r>
              <a:rPr sz="2400" dirty="0">
                <a:latin typeface="Arial"/>
                <a:cs typeface="Arial"/>
              </a:rPr>
              <a:t>Nenhum </a:t>
            </a:r>
            <a:r>
              <a:rPr sz="2400" spc="-5" dirty="0">
                <a:latin typeface="Arial"/>
                <a:cs typeface="Arial"/>
              </a:rPr>
              <a:t>deles </a:t>
            </a:r>
            <a:r>
              <a:rPr sz="2400" dirty="0">
                <a:latin typeface="Arial"/>
                <a:cs typeface="Arial"/>
              </a:rPr>
              <a:t>tem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foco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009999"/>
                </a:solidFill>
                <a:latin typeface="Arial"/>
                <a:cs typeface="Arial"/>
              </a:rPr>
              <a:t>real	</a:t>
            </a:r>
            <a:r>
              <a:rPr sz="2400" spc="-5" dirty="0">
                <a:latin typeface="Arial"/>
                <a:cs typeface="Arial"/>
              </a:rPr>
              <a:t>na </a:t>
            </a:r>
            <a:r>
              <a:rPr sz="2400" dirty="0">
                <a:latin typeface="Arial"/>
                <a:cs typeface="Arial"/>
              </a:rPr>
              <a:t>Cultura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Organizacional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  <a:tab pos="4375150" algn="l"/>
              </a:tabLst>
            </a:pPr>
            <a:r>
              <a:rPr sz="2400" dirty="0">
                <a:latin typeface="Arial"/>
                <a:cs typeface="Arial"/>
              </a:rPr>
              <a:t>Nenhum </a:t>
            </a:r>
            <a:r>
              <a:rPr sz="2400" spc="-5" dirty="0">
                <a:latin typeface="Arial"/>
                <a:cs typeface="Arial"/>
              </a:rPr>
              <a:t>deles </a:t>
            </a:r>
            <a:r>
              <a:rPr sz="2400" dirty="0">
                <a:latin typeface="Arial"/>
                <a:cs typeface="Arial"/>
              </a:rPr>
              <a:t>tem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foco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009999"/>
                </a:solidFill>
                <a:latin typeface="Arial"/>
                <a:cs typeface="Arial"/>
              </a:rPr>
              <a:t>real	</a:t>
            </a:r>
            <a:r>
              <a:rPr sz="2400" spc="-5" dirty="0">
                <a:latin typeface="Arial"/>
                <a:cs typeface="Arial"/>
              </a:rPr>
              <a:t>na Política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Organizacional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331675"/>
            <a:ext cx="395224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B: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169671"/>
            <a:ext cx="4384040" cy="445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194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Requisição </a:t>
            </a:r>
            <a:r>
              <a:rPr sz="1800" spc="-5" dirty="0">
                <a:latin typeface="Arial"/>
                <a:cs typeface="Arial"/>
              </a:rPr>
              <a:t>para Trabalho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marR="220345" indent="-344170">
              <a:lnSpc>
                <a:spcPct val="8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Declaração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princípios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Negócio,  metas </a:t>
            </a:r>
            <a:r>
              <a:rPr sz="1800" spc="-5" dirty="0">
                <a:latin typeface="Arial"/>
                <a:cs typeface="Arial"/>
              </a:rPr>
              <a:t>e direcionadores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refinados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Avaliação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Capacidade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Plano 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Comunicação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1945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spc="-10" dirty="0">
                <a:latin typeface="Arial"/>
                <a:cs typeface="Arial"/>
              </a:rPr>
              <a:t>Modelo </a:t>
            </a:r>
            <a:r>
              <a:rPr sz="1800" spc="-5" dirty="0">
                <a:latin typeface="Arial"/>
                <a:cs typeface="Arial"/>
              </a:rPr>
              <a:t>Organizacional para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corporativa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i="1" spc="-5" dirty="0">
                <a:latin typeface="Arial"/>
                <a:cs typeface="Arial"/>
              </a:rPr>
              <a:t>Framework </a:t>
            </a:r>
            <a:r>
              <a:rPr sz="1800" spc="-5" dirty="0">
                <a:latin typeface="Arial"/>
                <a:cs typeface="Arial"/>
              </a:rPr>
              <a:t>de arquitetura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adaptado</a:t>
            </a:r>
            <a:endParaRPr sz="1800">
              <a:latin typeface="Arial"/>
              <a:cs typeface="Arial"/>
            </a:endParaRPr>
          </a:p>
          <a:p>
            <a:pPr marL="356870" marR="80010" indent="-344170">
              <a:lnSpc>
                <a:spcPts val="1730"/>
              </a:lnSpc>
              <a:spcBef>
                <a:spcPts val="4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Declaração </a:t>
            </a:r>
            <a:r>
              <a:rPr sz="1800" spc="-5" dirty="0">
                <a:latin typeface="Arial"/>
                <a:cs typeface="Arial"/>
              </a:rPr>
              <a:t>de Trabalho de Arquitetura  Aprovada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Princípios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i="1" dirty="0">
                <a:latin typeface="Arial"/>
                <a:cs typeface="Arial"/>
              </a:rPr>
              <a:t>Continuum </a:t>
            </a:r>
            <a:r>
              <a:rPr sz="1800" dirty="0">
                <a:latin typeface="Arial"/>
                <a:cs typeface="Arial"/>
              </a:rPr>
              <a:t>da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Corporação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Visão </a:t>
            </a: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1945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Rascunho do Documento de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Definição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010" y="1125537"/>
            <a:ext cx="4036314" cy="4956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31" y="404749"/>
            <a:ext cx="2651887" cy="3257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4260" y="84235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4" name="object 4"/>
          <p:cNvSpPr/>
          <p:nvPr/>
        </p:nvSpPr>
        <p:spPr>
          <a:xfrm>
            <a:off x="5861051" y="908115"/>
            <a:ext cx="3713479" cy="548005"/>
          </a:xfrm>
          <a:custGeom>
            <a:avLst/>
            <a:gdLst/>
            <a:ahLst/>
            <a:cxnLst/>
            <a:rect l="l" t="t" r="r" b="b"/>
            <a:pathLst>
              <a:path w="3713479" h="548005">
                <a:moveTo>
                  <a:pt x="0" y="547687"/>
                </a:moveTo>
                <a:lnTo>
                  <a:pt x="3712972" y="547687"/>
                </a:lnTo>
                <a:lnTo>
                  <a:pt x="37129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1" y="1468119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0" y="0"/>
                </a:moveTo>
                <a:lnTo>
                  <a:pt x="37510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8350" y="90170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42001" y="895350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0" y="0"/>
                </a:moveTo>
                <a:lnTo>
                  <a:pt x="37510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6721" y="90170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7401" y="1436369"/>
            <a:ext cx="3700779" cy="12700"/>
          </a:xfrm>
          <a:custGeom>
            <a:avLst/>
            <a:gdLst/>
            <a:ahLst/>
            <a:cxnLst/>
            <a:rect l="l" t="t" r="r" b="b"/>
            <a:pathLst>
              <a:path w="3700779" h="12700">
                <a:moveTo>
                  <a:pt x="0" y="12700"/>
                </a:moveTo>
                <a:lnTo>
                  <a:pt x="3700272" y="12700"/>
                </a:lnTo>
                <a:lnTo>
                  <a:pt x="37002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3750" y="92710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67401" y="914400"/>
            <a:ext cx="3700779" cy="12700"/>
          </a:xfrm>
          <a:custGeom>
            <a:avLst/>
            <a:gdLst/>
            <a:ahLst/>
            <a:cxnLst/>
            <a:rect l="l" t="t" r="r" b="b"/>
            <a:pathLst>
              <a:path w="3700779" h="12700">
                <a:moveTo>
                  <a:pt x="0" y="12700"/>
                </a:moveTo>
                <a:lnTo>
                  <a:pt x="3700272" y="12700"/>
                </a:lnTo>
                <a:lnTo>
                  <a:pt x="37002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61321" y="92710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41567" y="889255"/>
            <a:ext cx="30175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9. Criar </a:t>
            </a:r>
            <a:r>
              <a:rPr sz="1800" b="1" i="1" dirty="0">
                <a:latin typeface="Arial"/>
                <a:cs typeface="Arial"/>
              </a:rPr>
              <a:t>o Documento</a:t>
            </a:r>
            <a:r>
              <a:rPr sz="1800" b="1" i="1" spc="-6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Definição de</a:t>
            </a:r>
            <a:r>
              <a:rPr sz="1800" b="1" i="1" spc="-13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67528" y="1484314"/>
            <a:ext cx="4208780" cy="548005"/>
          </a:xfrm>
          <a:custGeom>
            <a:avLst/>
            <a:gdLst/>
            <a:ahLst/>
            <a:cxnLst/>
            <a:rect l="l" t="t" r="r" b="b"/>
            <a:pathLst>
              <a:path w="4208780" h="548005">
                <a:moveTo>
                  <a:pt x="0" y="547687"/>
                </a:moveTo>
                <a:lnTo>
                  <a:pt x="4208272" y="547687"/>
                </a:lnTo>
                <a:lnTo>
                  <a:pt x="42082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8479" y="2044700"/>
            <a:ext cx="4246880" cy="0"/>
          </a:xfrm>
          <a:custGeom>
            <a:avLst/>
            <a:gdLst/>
            <a:ahLst/>
            <a:cxnLst/>
            <a:rect l="l" t="t" r="r" b="b"/>
            <a:pathLst>
              <a:path w="4246880">
                <a:moveTo>
                  <a:pt x="0" y="0"/>
                </a:moveTo>
                <a:lnTo>
                  <a:pt x="42463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4828" y="147828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48479" y="1471930"/>
            <a:ext cx="4246880" cy="0"/>
          </a:xfrm>
          <a:custGeom>
            <a:avLst/>
            <a:gdLst/>
            <a:ahLst/>
            <a:cxnLst/>
            <a:rect l="l" t="t" r="r" b="b"/>
            <a:pathLst>
              <a:path w="4246880">
                <a:moveTo>
                  <a:pt x="0" y="0"/>
                </a:moveTo>
                <a:lnTo>
                  <a:pt x="42463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1478027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3879" y="2012950"/>
            <a:ext cx="4196080" cy="12700"/>
          </a:xfrm>
          <a:custGeom>
            <a:avLst/>
            <a:gdLst/>
            <a:ahLst/>
            <a:cxnLst/>
            <a:rect l="l" t="t" r="r" b="b"/>
            <a:pathLst>
              <a:path w="4196080" h="12700">
                <a:moveTo>
                  <a:pt x="0" y="12700"/>
                </a:moveTo>
                <a:lnTo>
                  <a:pt x="4195572" y="12700"/>
                </a:lnTo>
                <a:lnTo>
                  <a:pt x="41955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0228" y="150368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73879" y="1490980"/>
            <a:ext cx="4196080" cy="12700"/>
          </a:xfrm>
          <a:custGeom>
            <a:avLst/>
            <a:gdLst/>
            <a:ahLst/>
            <a:cxnLst/>
            <a:rect l="l" t="t" r="r" b="b"/>
            <a:pathLst>
              <a:path w="4196080" h="12700">
                <a:moveTo>
                  <a:pt x="0" y="12700"/>
                </a:moveTo>
                <a:lnTo>
                  <a:pt x="4195572" y="12700"/>
                </a:lnTo>
                <a:lnTo>
                  <a:pt x="41955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63100" y="15034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47791" y="1602994"/>
            <a:ext cx="39858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8. </a:t>
            </a:r>
            <a:r>
              <a:rPr sz="1800" b="1" i="1" dirty="0">
                <a:latin typeface="Arial"/>
                <a:cs typeface="Arial"/>
              </a:rPr>
              <a:t>Finalizar </a:t>
            </a:r>
            <a:r>
              <a:rPr sz="1800" b="1" i="1" spc="-5" dirty="0">
                <a:latin typeface="Arial"/>
                <a:cs typeface="Arial"/>
              </a:rPr>
              <a:t>a </a:t>
            </a:r>
            <a:r>
              <a:rPr sz="1800" b="1" i="1" dirty="0">
                <a:latin typeface="Arial"/>
                <a:cs typeface="Arial"/>
              </a:rPr>
              <a:t>Arquitetura </a:t>
            </a: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1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2228" y="2060640"/>
            <a:ext cx="4704080" cy="548005"/>
          </a:xfrm>
          <a:custGeom>
            <a:avLst/>
            <a:gdLst/>
            <a:ahLst/>
            <a:cxnLst/>
            <a:rect l="l" t="t" r="r" b="b"/>
            <a:pathLst>
              <a:path w="4704080" h="548005">
                <a:moveTo>
                  <a:pt x="0" y="547687"/>
                </a:moveTo>
                <a:lnTo>
                  <a:pt x="4703572" y="547687"/>
                </a:lnTo>
                <a:lnTo>
                  <a:pt x="47035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3179" y="2621279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9528" y="205486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53179" y="204851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88500" y="2054227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78579" y="2589529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84928" y="208026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8579" y="206756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63100" y="20796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952491" y="2042288"/>
            <a:ext cx="38874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7. </a:t>
            </a:r>
            <a:r>
              <a:rPr sz="1800" b="1" i="1" dirty="0">
                <a:latin typeface="Arial"/>
                <a:cs typeface="Arial"/>
              </a:rPr>
              <a:t>Conduzir uma </a:t>
            </a:r>
            <a:r>
              <a:rPr sz="1800" b="1" i="1" spc="-5" dirty="0">
                <a:latin typeface="Arial"/>
                <a:cs typeface="Arial"/>
              </a:rPr>
              <a:t>revisão formal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das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Partes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76928" y="2636837"/>
            <a:ext cx="5199380" cy="532130"/>
          </a:xfrm>
          <a:custGeom>
            <a:avLst/>
            <a:gdLst/>
            <a:ahLst/>
            <a:cxnLst/>
            <a:rect l="l" t="t" r="r" b="b"/>
            <a:pathLst>
              <a:path w="5199380" h="532130">
                <a:moveTo>
                  <a:pt x="0" y="531876"/>
                </a:moveTo>
                <a:lnTo>
                  <a:pt x="5198872" y="531876"/>
                </a:lnTo>
                <a:lnTo>
                  <a:pt x="5198872" y="0"/>
                </a:lnTo>
                <a:lnTo>
                  <a:pt x="0" y="0"/>
                </a:lnTo>
                <a:lnTo>
                  <a:pt x="0" y="53187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4228" y="2630172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0"/>
                </a:moveTo>
                <a:lnTo>
                  <a:pt x="0" y="53854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57879" y="2623820"/>
            <a:ext cx="5237480" cy="0"/>
          </a:xfrm>
          <a:custGeom>
            <a:avLst/>
            <a:gdLst/>
            <a:ahLst/>
            <a:cxnLst/>
            <a:rect l="l" t="t" r="r" b="b"/>
            <a:pathLst>
              <a:path w="5237480">
                <a:moveTo>
                  <a:pt x="0" y="0"/>
                </a:moveTo>
                <a:lnTo>
                  <a:pt x="52369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88500" y="263055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3279" y="316741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89628" y="265557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3279" y="264287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63100" y="265595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56939" y="2618691"/>
            <a:ext cx="40093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6. Resolver os impactos ao longo</a:t>
            </a:r>
            <a:r>
              <a:rPr sz="1800" b="1" i="1" spc="-9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Panorama da</a:t>
            </a:r>
            <a:r>
              <a:rPr sz="1800" b="1" i="1" spc="-10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81628" y="3168715"/>
            <a:ext cx="5694680" cy="548005"/>
          </a:xfrm>
          <a:custGeom>
            <a:avLst/>
            <a:gdLst/>
            <a:ahLst/>
            <a:cxnLst/>
            <a:rect l="l" t="t" r="r" b="b"/>
            <a:pathLst>
              <a:path w="5694680" h="548004">
                <a:moveTo>
                  <a:pt x="0" y="547687"/>
                </a:moveTo>
                <a:lnTo>
                  <a:pt x="5694172" y="547687"/>
                </a:lnTo>
                <a:lnTo>
                  <a:pt x="56941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62579" y="372872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68928" y="316230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62579" y="315595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88500" y="316230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87979" y="369697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699"/>
                </a:moveTo>
                <a:lnTo>
                  <a:pt x="5681472" y="12699"/>
                </a:lnTo>
                <a:lnTo>
                  <a:pt x="56814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94328" y="318770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87979" y="317500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63100" y="318770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61638" y="3150872"/>
            <a:ext cx="43192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5. Definir os </a:t>
            </a:r>
            <a:r>
              <a:rPr sz="1800" b="1" i="1" dirty="0">
                <a:latin typeface="Arial"/>
                <a:cs typeface="Arial"/>
              </a:rPr>
              <a:t>componentes </a:t>
            </a: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Roadmap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Candidatos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384550" y="3733736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400"/>
                </a:moveTo>
                <a:lnTo>
                  <a:pt x="6189472" y="533400"/>
                </a:lnTo>
                <a:lnTo>
                  <a:pt x="61894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71850" y="37274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65500" y="37211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6721" y="3727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0900" y="42646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97250" y="3752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90900" y="37401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772" y="12700"/>
                </a:lnTo>
                <a:lnTo>
                  <a:pt x="61767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61321" y="3752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91027" y="4267138"/>
            <a:ext cx="6685280" cy="534035"/>
          </a:xfrm>
          <a:custGeom>
            <a:avLst/>
            <a:gdLst/>
            <a:ahLst/>
            <a:cxnLst/>
            <a:rect l="l" t="t" r="r" b="b"/>
            <a:pathLst>
              <a:path w="6685280" h="534035">
                <a:moveTo>
                  <a:pt x="0" y="533526"/>
                </a:moveTo>
                <a:lnTo>
                  <a:pt x="6684772" y="533526"/>
                </a:lnTo>
                <a:lnTo>
                  <a:pt x="66847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78327" y="4260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71978" y="42545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88500" y="4260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97378" y="4798091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03727" y="4286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97378" y="42735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63100" y="4286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95727" y="4800663"/>
            <a:ext cx="7180580" cy="533400"/>
          </a:xfrm>
          <a:custGeom>
            <a:avLst/>
            <a:gdLst/>
            <a:ahLst/>
            <a:cxnLst/>
            <a:rect l="l" t="t" r="r" b="b"/>
            <a:pathLst>
              <a:path w="7180580" h="533400">
                <a:moveTo>
                  <a:pt x="0" y="533336"/>
                </a:moveTo>
                <a:lnTo>
                  <a:pt x="7180072" y="533336"/>
                </a:lnTo>
                <a:lnTo>
                  <a:pt x="7180072" y="0"/>
                </a:lnTo>
                <a:lnTo>
                  <a:pt x="0" y="0"/>
                </a:lnTo>
                <a:lnTo>
                  <a:pt x="0" y="53333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83027" y="4794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76678" y="47879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588500" y="4794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02078" y="5331459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08427" y="4819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02078" y="48069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63100" y="4819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00427" y="5334002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81378" y="58940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87727" y="53276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81378" y="53213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588500" y="5327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06778" y="58623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13127" y="5353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06778" y="53403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63100" y="5353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979803" y="3853435"/>
            <a:ext cx="7443470" cy="19178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733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4. </a:t>
            </a:r>
            <a:r>
              <a:rPr sz="1800" b="1" i="1" dirty="0">
                <a:latin typeface="Arial"/>
                <a:cs typeface="Arial"/>
              </a:rPr>
              <a:t>Executar </a:t>
            </a:r>
            <a:r>
              <a:rPr sz="1800" b="1" i="1" spc="-5" dirty="0">
                <a:latin typeface="Arial"/>
                <a:cs typeface="Arial"/>
              </a:rPr>
              <a:t>a análise de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diferenças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0033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latin typeface="Arial"/>
                <a:cs typeface="Arial"/>
              </a:rPr>
              <a:t>3. Desenvolver a Descrição da Arquitetura de Negócio</a:t>
            </a:r>
            <a:r>
              <a:rPr sz="1800" b="1" i="1" spc="-8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Alvo</a:t>
            </a:r>
            <a:endParaRPr sz="18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960"/>
              </a:spcBef>
            </a:pPr>
            <a:r>
              <a:rPr sz="1800" b="1" i="1" dirty="0">
                <a:latin typeface="Arial"/>
                <a:cs typeface="Arial"/>
              </a:rPr>
              <a:t>2. Desenvolver a Descrição da Arquitetura de Negócio de</a:t>
            </a:r>
            <a:r>
              <a:rPr sz="1800" b="1" i="1" spc="-19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852169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356870" algn="l"/>
              </a:tabLst>
            </a:pPr>
            <a:r>
              <a:rPr sz="1800" b="1" i="1" dirty="0">
                <a:latin typeface="Arial"/>
                <a:cs typeface="Arial"/>
              </a:rPr>
              <a:t>1.	Selecionar modelos de referência, pontos de vista, e</a:t>
            </a:r>
            <a:r>
              <a:rPr sz="1800" b="1" i="1" spc="-1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ferramentas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71729" y="404875"/>
            <a:ext cx="3054350" cy="3456304"/>
          </a:xfrm>
          <a:custGeom>
            <a:avLst/>
            <a:gdLst/>
            <a:ahLst/>
            <a:cxnLst/>
            <a:rect l="l" t="t" r="r" b="b"/>
            <a:pathLst>
              <a:path w="3054350" h="3456304">
                <a:moveTo>
                  <a:pt x="0" y="3455924"/>
                </a:moveTo>
                <a:lnTo>
                  <a:pt x="3054350" y="3455924"/>
                </a:lnTo>
                <a:lnTo>
                  <a:pt x="3054350" y="0"/>
                </a:lnTo>
                <a:lnTo>
                  <a:pt x="0" y="0"/>
                </a:lnTo>
                <a:lnTo>
                  <a:pt x="0" y="3455924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71729" y="404875"/>
            <a:ext cx="3054350" cy="27840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71780" marR="265430" algn="ctr">
              <a:lnSpc>
                <a:spcPct val="100000"/>
              </a:lnSpc>
              <a:spcBef>
                <a:spcPts val="5"/>
              </a:spcBef>
            </a:pPr>
            <a:r>
              <a:rPr sz="1600" b="1" spc="0" dirty="0">
                <a:latin typeface="Arial"/>
                <a:cs typeface="Arial"/>
              </a:rPr>
              <a:t>A </a:t>
            </a:r>
            <a:r>
              <a:rPr sz="1600" b="1" dirty="0">
                <a:latin typeface="Arial"/>
                <a:cs typeface="Arial"/>
              </a:rPr>
              <a:t>ordem dos passos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deve  </a:t>
            </a:r>
            <a:r>
              <a:rPr sz="1600" b="1" spc="-5" dirty="0">
                <a:latin typeface="Arial"/>
                <a:cs typeface="Arial"/>
              </a:rPr>
              <a:t>ser adaptada </a:t>
            </a:r>
            <a:r>
              <a:rPr sz="1600" b="1" dirty="0">
                <a:latin typeface="Arial"/>
                <a:cs typeface="Arial"/>
              </a:rPr>
              <a:t>à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situação.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16205" marR="106680" indent="-4445" algn="ctr">
              <a:lnSpc>
                <a:spcPct val="100000"/>
              </a:lnSpc>
              <a:spcBef>
                <a:spcPts val="5"/>
              </a:spcBef>
            </a:pPr>
            <a:r>
              <a:rPr sz="1600" b="1" spc="-25" dirty="0">
                <a:latin typeface="Arial"/>
                <a:cs typeface="Arial"/>
              </a:rPr>
              <a:t>Você </a:t>
            </a:r>
            <a:r>
              <a:rPr sz="1600" b="1" dirty="0">
                <a:latin typeface="Arial"/>
                <a:cs typeface="Arial"/>
              </a:rPr>
              <a:t>deve em </a:t>
            </a:r>
            <a:r>
              <a:rPr sz="1600" b="1" spc="-5" dirty="0">
                <a:latin typeface="Arial"/>
                <a:cs typeface="Arial"/>
              </a:rPr>
              <a:t>particular  </a:t>
            </a:r>
            <a:r>
              <a:rPr sz="1600" b="1" dirty="0">
                <a:latin typeface="Arial"/>
                <a:cs typeface="Arial"/>
              </a:rPr>
              <a:t>determinar </a:t>
            </a:r>
            <a:r>
              <a:rPr sz="1600" b="1" spc="-5" dirty="0">
                <a:latin typeface="Arial"/>
                <a:cs typeface="Arial"/>
              </a:rPr>
              <a:t>se </a:t>
            </a:r>
            <a:r>
              <a:rPr sz="1600" b="1" dirty="0">
                <a:latin typeface="Arial"/>
                <a:cs typeface="Arial"/>
              </a:rPr>
              <a:t>é apropriado  </a:t>
            </a:r>
            <a:r>
              <a:rPr sz="1600" b="1" spc="-5" dirty="0">
                <a:latin typeface="Arial"/>
                <a:cs typeface="Arial"/>
              </a:rPr>
              <a:t>fazer </a:t>
            </a:r>
            <a:r>
              <a:rPr sz="1600" b="1" dirty="0">
                <a:latin typeface="Arial"/>
                <a:cs typeface="Arial"/>
              </a:rPr>
              <a:t>primeiro </a:t>
            </a:r>
            <a:r>
              <a:rPr sz="1600" b="1" spc="0" dirty="0">
                <a:latin typeface="Arial"/>
                <a:cs typeface="Arial"/>
              </a:rPr>
              <a:t>a </a:t>
            </a:r>
            <a:r>
              <a:rPr sz="1600" b="1" spc="-10" dirty="0">
                <a:latin typeface="Arial"/>
                <a:cs typeface="Arial"/>
              </a:rPr>
              <a:t>Arquitetura  </a:t>
            </a:r>
            <a:r>
              <a:rPr sz="1600" b="1" dirty="0">
                <a:latin typeface="Arial"/>
                <a:cs typeface="Arial"/>
              </a:rPr>
              <a:t>de Negócio de Linha de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Base  </a:t>
            </a:r>
            <a:r>
              <a:rPr sz="1600" b="1" dirty="0">
                <a:latin typeface="Arial"/>
                <a:cs typeface="Arial"/>
              </a:rPr>
              <a:t>ou a </a:t>
            </a:r>
            <a:r>
              <a:rPr sz="1600" b="1" spc="-10" dirty="0">
                <a:latin typeface="Arial"/>
                <a:cs typeface="Arial"/>
              </a:rPr>
              <a:t>Arquitetura </a:t>
            </a:r>
            <a:r>
              <a:rPr sz="1600" b="1" dirty="0">
                <a:latin typeface="Arial"/>
                <a:cs typeface="Arial"/>
              </a:rPr>
              <a:t>de Negócio  </a:t>
            </a:r>
            <a:r>
              <a:rPr sz="1600" b="1" spc="-20" dirty="0">
                <a:latin typeface="Arial"/>
                <a:cs typeface="Arial"/>
              </a:rPr>
              <a:t>Alvo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475613" y="482728"/>
            <a:ext cx="577850" cy="499109"/>
          </a:xfrm>
          <a:custGeom>
            <a:avLst/>
            <a:gdLst/>
            <a:ahLst/>
            <a:cxnLst/>
            <a:rect l="l" t="t" r="r" b="b"/>
            <a:pathLst>
              <a:path w="577850" h="499109">
                <a:moveTo>
                  <a:pt x="577850" y="0"/>
                </a:moveTo>
                <a:lnTo>
                  <a:pt x="0" y="0"/>
                </a:lnTo>
                <a:lnTo>
                  <a:pt x="0" y="498601"/>
                </a:lnTo>
                <a:lnTo>
                  <a:pt x="577850" y="498601"/>
                </a:lnTo>
                <a:lnTo>
                  <a:pt x="577850" y="436372"/>
                </a:lnTo>
                <a:lnTo>
                  <a:pt x="288925" y="436372"/>
                </a:lnTo>
                <a:lnTo>
                  <a:pt x="239216" y="429685"/>
                </a:lnTo>
                <a:lnTo>
                  <a:pt x="194535" y="410816"/>
                </a:lnTo>
                <a:lnTo>
                  <a:pt x="156670" y="381555"/>
                </a:lnTo>
                <a:lnTo>
                  <a:pt x="127409" y="343690"/>
                </a:lnTo>
                <a:lnTo>
                  <a:pt x="108540" y="299009"/>
                </a:lnTo>
                <a:lnTo>
                  <a:pt x="101853" y="249300"/>
                </a:lnTo>
                <a:lnTo>
                  <a:pt x="108540" y="199602"/>
                </a:lnTo>
                <a:lnTo>
                  <a:pt x="127409" y="154944"/>
                </a:lnTo>
                <a:lnTo>
                  <a:pt x="156670" y="117109"/>
                </a:lnTo>
                <a:lnTo>
                  <a:pt x="194535" y="87879"/>
                </a:lnTo>
                <a:lnTo>
                  <a:pt x="239216" y="69034"/>
                </a:lnTo>
                <a:lnTo>
                  <a:pt x="288925" y="62357"/>
                </a:lnTo>
                <a:lnTo>
                  <a:pt x="577850" y="62357"/>
                </a:lnTo>
                <a:lnTo>
                  <a:pt x="577850" y="0"/>
                </a:lnTo>
                <a:close/>
              </a:path>
              <a:path w="577850" h="499109">
                <a:moveTo>
                  <a:pt x="577850" y="62357"/>
                </a:moveTo>
                <a:lnTo>
                  <a:pt x="288925" y="62357"/>
                </a:lnTo>
                <a:lnTo>
                  <a:pt x="338623" y="69034"/>
                </a:lnTo>
                <a:lnTo>
                  <a:pt x="383281" y="87879"/>
                </a:lnTo>
                <a:lnTo>
                  <a:pt x="421116" y="117109"/>
                </a:lnTo>
                <a:lnTo>
                  <a:pt x="450346" y="154944"/>
                </a:lnTo>
                <a:lnTo>
                  <a:pt x="469191" y="199602"/>
                </a:lnTo>
                <a:lnTo>
                  <a:pt x="475869" y="249300"/>
                </a:lnTo>
                <a:lnTo>
                  <a:pt x="469191" y="299009"/>
                </a:lnTo>
                <a:lnTo>
                  <a:pt x="450346" y="343690"/>
                </a:lnTo>
                <a:lnTo>
                  <a:pt x="421116" y="381555"/>
                </a:lnTo>
                <a:lnTo>
                  <a:pt x="383281" y="410816"/>
                </a:lnTo>
                <a:lnTo>
                  <a:pt x="338623" y="429685"/>
                </a:lnTo>
                <a:lnTo>
                  <a:pt x="288925" y="436372"/>
                </a:lnTo>
                <a:lnTo>
                  <a:pt x="577850" y="436372"/>
                </a:lnTo>
                <a:lnTo>
                  <a:pt x="577850" y="62357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77467" y="545085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7071" y="0"/>
                </a:moveTo>
                <a:lnTo>
                  <a:pt x="137362" y="6677"/>
                </a:lnTo>
                <a:lnTo>
                  <a:pt x="92681" y="25522"/>
                </a:lnTo>
                <a:lnTo>
                  <a:pt x="54816" y="54752"/>
                </a:lnTo>
                <a:lnTo>
                  <a:pt x="25555" y="92587"/>
                </a:lnTo>
                <a:lnTo>
                  <a:pt x="6686" y="137245"/>
                </a:lnTo>
                <a:lnTo>
                  <a:pt x="0" y="186943"/>
                </a:lnTo>
                <a:lnTo>
                  <a:pt x="6686" y="236652"/>
                </a:lnTo>
                <a:lnTo>
                  <a:pt x="25555" y="281333"/>
                </a:lnTo>
                <a:lnTo>
                  <a:pt x="54816" y="319198"/>
                </a:lnTo>
                <a:lnTo>
                  <a:pt x="92681" y="348459"/>
                </a:lnTo>
                <a:lnTo>
                  <a:pt x="137362" y="367328"/>
                </a:lnTo>
                <a:lnTo>
                  <a:pt x="187071" y="374014"/>
                </a:lnTo>
                <a:lnTo>
                  <a:pt x="236769" y="367328"/>
                </a:lnTo>
                <a:lnTo>
                  <a:pt x="281427" y="348459"/>
                </a:lnTo>
                <a:lnTo>
                  <a:pt x="308814" y="327278"/>
                </a:lnTo>
                <a:lnTo>
                  <a:pt x="116966" y="327278"/>
                </a:lnTo>
                <a:lnTo>
                  <a:pt x="116966" y="303911"/>
                </a:lnTo>
                <a:lnTo>
                  <a:pt x="152019" y="303911"/>
                </a:lnTo>
                <a:lnTo>
                  <a:pt x="152019" y="140207"/>
                </a:lnTo>
                <a:lnTo>
                  <a:pt x="116966" y="140207"/>
                </a:lnTo>
                <a:lnTo>
                  <a:pt x="116966" y="116839"/>
                </a:lnTo>
                <a:lnTo>
                  <a:pt x="358726" y="116839"/>
                </a:lnTo>
                <a:lnTo>
                  <a:pt x="348492" y="92587"/>
                </a:lnTo>
                <a:lnTo>
                  <a:pt x="340149" y="81787"/>
                </a:lnTo>
                <a:lnTo>
                  <a:pt x="187071" y="81787"/>
                </a:lnTo>
                <a:lnTo>
                  <a:pt x="173396" y="79025"/>
                </a:lnTo>
                <a:lnTo>
                  <a:pt x="162258" y="71501"/>
                </a:lnTo>
                <a:lnTo>
                  <a:pt x="154763" y="60356"/>
                </a:lnTo>
                <a:lnTo>
                  <a:pt x="152019" y="46736"/>
                </a:lnTo>
                <a:lnTo>
                  <a:pt x="154763" y="33061"/>
                </a:lnTo>
                <a:lnTo>
                  <a:pt x="162258" y="21923"/>
                </a:lnTo>
                <a:lnTo>
                  <a:pt x="173396" y="14428"/>
                </a:lnTo>
                <a:lnTo>
                  <a:pt x="187071" y="11683"/>
                </a:lnTo>
                <a:lnTo>
                  <a:pt x="248633" y="11683"/>
                </a:lnTo>
                <a:lnTo>
                  <a:pt x="236769" y="6677"/>
                </a:lnTo>
                <a:lnTo>
                  <a:pt x="187071" y="0"/>
                </a:lnTo>
                <a:close/>
              </a:path>
              <a:path w="374014" h="374015">
                <a:moveTo>
                  <a:pt x="358726" y="116839"/>
                </a:moveTo>
                <a:lnTo>
                  <a:pt x="222122" y="116839"/>
                </a:lnTo>
                <a:lnTo>
                  <a:pt x="222122" y="303911"/>
                </a:lnTo>
                <a:lnTo>
                  <a:pt x="257175" y="303911"/>
                </a:lnTo>
                <a:lnTo>
                  <a:pt x="257175" y="327278"/>
                </a:lnTo>
                <a:lnTo>
                  <a:pt x="308814" y="327278"/>
                </a:lnTo>
                <a:lnTo>
                  <a:pt x="319262" y="319198"/>
                </a:lnTo>
                <a:lnTo>
                  <a:pt x="348492" y="281333"/>
                </a:lnTo>
                <a:lnTo>
                  <a:pt x="367337" y="236652"/>
                </a:lnTo>
                <a:lnTo>
                  <a:pt x="374015" y="186943"/>
                </a:lnTo>
                <a:lnTo>
                  <a:pt x="367337" y="137245"/>
                </a:lnTo>
                <a:lnTo>
                  <a:pt x="358726" y="116839"/>
                </a:lnTo>
                <a:close/>
              </a:path>
              <a:path w="374014" h="374015">
                <a:moveTo>
                  <a:pt x="248633" y="11683"/>
                </a:moveTo>
                <a:lnTo>
                  <a:pt x="187071" y="11683"/>
                </a:lnTo>
                <a:lnTo>
                  <a:pt x="200691" y="14428"/>
                </a:lnTo>
                <a:lnTo>
                  <a:pt x="211835" y="21923"/>
                </a:lnTo>
                <a:lnTo>
                  <a:pt x="219360" y="33061"/>
                </a:lnTo>
                <a:lnTo>
                  <a:pt x="222122" y="46736"/>
                </a:lnTo>
                <a:lnTo>
                  <a:pt x="219360" y="60356"/>
                </a:lnTo>
                <a:lnTo>
                  <a:pt x="211835" y="71501"/>
                </a:lnTo>
                <a:lnTo>
                  <a:pt x="200691" y="79025"/>
                </a:lnTo>
                <a:lnTo>
                  <a:pt x="187071" y="81787"/>
                </a:lnTo>
                <a:lnTo>
                  <a:pt x="340149" y="81787"/>
                </a:lnTo>
                <a:lnTo>
                  <a:pt x="319262" y="54752"/>
                </a:lnTo>
                <a:lnTo>
                  <a:pt x="281427" y="25522"/>
                </a:lnTo>
                <a:lnTo>
                  <a:pt x="248633" y="11683"/>
                </a:lnTo>
                <a:close/>
              </a:path>
            </a:pathLst>
          </a:custGeom>
          <a:solidFill>
            <a:srgbClr val="999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94433" y="556770"/>
            <a:ext cx="140335" cy="315595"/>
          </a:xfrm>
          <a:custGeom>
            <a:avLst/>
            <a:gdLst/>
            <a:ahLst/>
            <a:cxnLst/>
            <a:rect l="l" t="t" r="r" b="b"/>
            <a:pathLst>
              <a:path w="140335" h="315594">
                <a:moveTo>
                  <a:pt x="70104" y="0"/>
                </a:moveTo>
                <a:lnTo>
                  <a:pt x="56429" y="2744"/>
                </a:lnTo>
                <a:lnTo>
                  <a:pt x="45291" y="10239"/>
                </a:lnTo>
                <a:lnTo>
                  <a:pt x="37796" y="21377"/>
                </a:lnTo>
                <a:lnTo>
                  <a:pt x="35052" y="35052"/>
                </a:lnTo>
                <a:lnTo>
                  <a:pt x="37796" y="48672"/>
                </a:lnTo>
                <a:lnTo>
                  <a:pt x="45291" y="59817"/>
                </a:lnTo>
                <a:lnTo>
                  <a:pt x="56429" y="67341"/>
                </a:lnTo>
                <a:lnTo>
                  <a:pt x="70104" y="70104"/>
                </a:lnTo>
                <a:lnTo>
                  <a:pt x="83724" y="67341"/>
                </a:lnTo>
                <a:lnTo>
                  <a:pt x="94868" y="59817"/>
                </a:lnTo>
                <a:lnTo>
                  <a:pt x="102393" y="48672"/>
                </a:lnTo>
                <a:lnTo>
                  <a:pt x="105156" y="35052"/>
                </a:lnTo>
                <a:lnTo>
                  <a:pt x="102393" y="21377"/>
                </a:lnTo>
                <a:lnTo>
                  <a:pt x="94868" y="10239"/>
                </a:lnTo>
                <a:lnTo>
                  <a:pt x="83724" y="2744"/>
                </a:lnTo>
                <a:lnTo>
                  <a:pt x="70104" y="0"/>
                </a:lnTo>
                <a:close/>
              </a:path>
              <a:path w="140335" h="315594">
                <a:moveTo>
                  <a:pt x="140208" y="292227"/>
                </a:moveTo>
                <a:lnTo>
                  <a:pt x="0" y="292227"/>
                </a:lnTo>
                <a:lnTo>
                  <a:pt x="0" y="315595"/>
                </a:lnTo>
                <a:lnTo>
                  <a:pt x="140208" y="315595"/>
                </a:lnTo>
                <a:lnTo>
                  <a:pt x="140208" y="292227"/>
                </a:lnTo>
                <a:close/>
              </a:path>
              <a:path w="140335" h="315594">
                <a:moveTo>
                  <a:pt x="105156" y="105156"/>
                </a:moveTo>
                <a:lnTo>
                  <a:pt x="0" y="105156"/>
                </a:lnTo>
                <a:lnTo>
                  <a:pt x="0" y="128524"/>
                </a:lnTo>
                <a:lnTo>
                  <a:pt x="35052" y="128524"/>
                </a:lnTo>
                <a:lnTo>
                  <a:pt x="35052" y="292227"/>
                </a:lnTo>
                <a:lnTo>
                  <a:pt x="105156" y="292227"/>
                </a:lnTo>
                <a:lnTo>
                  <a:pt x="105156" y="105156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77467" y="545085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7071" y="0"/>
                </a:moveTo>
                <a:lnTo>
                  <a:pt x="236769" y="6677"/>
                </a:lnTo>
                <a:lnTo>
                  <a:pt x="281427" y="25522"/>
                </a:lnTo>
                <a:lnTo>
                  <a:pt x="319262" y="54752"/>
                </a:lnTo>
                <a:lnTo>
                  <a:pt x="348492" y="92587"/>
                </a:lnTo>
                <a:lnTo>
                  <a:pt x="367337" y="137245"/>
                </a:lnTo>
                <a:lnTo>
                  <a:pt x="374015" y="186943"/>
                </a:lnTo>
                <a:lnTo>
                  <a:pt x="367337" y="236652"/>
                </a:lnTo>
                <a:lnTo>
                  <a:pt x="348492" y="281333"/>
                </a:lnTo>
                <a:lnTo>
                  <a:pt x="319262" y="319198"/>
                </a:lnTo>
                <a:lnTo>
                  <a:pt x="281427" y="348459"/>
                </a:lnTo>
                <a:lnTo>
                  <a:pt x="236769" y="367328"/>
                </a:lnTo>
                <a:lnTo>
                  <a:pt x="187071" y="374014"/>
                </a:lnTo>
                <a:lnTo>
                  <a:pt x="137362" y="367328"/>
                </a:lnTo>
                <a:lnTo>
                  <a:pt x="92681" y="348459"/>
                </a:lnTo>
                <a:lnTo>
                  <a:pt x="54816" y="319198"/>
                </a:lnTo>
                <a:lnTo>
                  <a:pt x="25555" y="281333"/>
                </a:lnTo>
                <a:lnTo>
                  <a:pt x="6686" y="236652"/>
                </a:lnTo>
                <a:lnTo>
                  <a:pt x="0" y="186943"/>
                </a:lnTo>
                <a:lnTo>
                  <a:pt x="6686" y="137245"/>
                </a:lnTo>
                <a:lnTo>
                  <a:pt x="25555" y="92587"/>
                </a:lnTo>
                <a:lnTo>
                  <a:pt x="54816" y="54752"/>
                </a:lnTo>
                <a:lnTo>
                  <a:pt x="92681" y="25522"/>
                </a:lnTo>
                <a:lnTo>
                  <a:pt x="137362" y="6677"/>
                </a:lnTo>
                <a:lnTo>
                  <a:pt x="18707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24724" y="552007"/>
            <a:ext cx="79628" cy="7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94433" y="661923"/>
            <a:ext cx="140335" cy="210820"/>
          </a:xfrm>
          <a:custGeom>
            <a:avLst/>
            <a:gdLst/>
            <a:ahLst/>
            <a:cxnLst/>
            <a:rect l="l" t="t" r="r" b="b"/>
            <a:pathLst>
              <a:path w="140335" h="210819">
                <a:moveTo>
                  <a:pt x="0" y="0"/>
                </a:moveTo>
                <a:lnTo>
                  <a:pt x="105156" y="0"/>
                </a:lnTo>
                <a:lnTo>
                  <a:pt x="105156" y="187071"/>
                </a:lnTo>
                <a:lnTo>
                  <a:pt x="140208" y="187071"/>
                </a:lnTo>
                <a:lnTo>
                  <a:pt x="140208" y="210438"/>
                </a:lnTo>
                <a:lnTo>
                  <a:pt x="0" y="210438"/>
                </a:lnTo>
                <a:lnTo>
                  <a:pt x="0" y="187071"/>
                </a:lnTo>
                <a:lnTo>
                  <a:pt x="35052" y="187071"/>
                </a:lnTo>
                <a:lnTo>
                  <a:pt x="35052" y="23367"/>
                </a:lnTo>
                <a:lnTo>
                  <a:pt x="0" y="233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75613" y="482678"/>
            <a:ext cx="577850" cy="499109"/>
          </a:xfrm>
          <a:custGeom>
            <a:avLst/>
            <a:gdLst/>
            <a:ahLst/>
            <a:cxnLst/>
            <a:rect l="l" t="t" r="r" b="b"/>
            <a:pathLst>
              <a:path w="577850" h="499109">
                <a:moveTo>
                  <a:pt x="0" y="498652"/>
                </a:moveTo>
                <a:lnTo>
                  <a:pt x="577850" y="498652"/>
                </a:lnTo>
                <a:lnTo>
                  <a:pt x="577850" y="0"/>
                </a:lnTo>
                <a:lnTo>
                  <a:pt x="0" y="0"/>
                </a:lnTo>
                <a:lnTo>
                  <a:pt x="0" y="49865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1: </a:t>
            </a:r>
            <a:r>
              <a:rPr sz="3600" i="0" spc="-10" dirty="0">
                <a:latin typeface="Arial"/>
                <a:cs typeface="Arial"/>
              </a:rPr>
              <a:t>Selecionar modelos de</a:t>
            </a:r>
            <a:r>
              <a:rPr sz="3600" i="0" spc="10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referência,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pontos </a:t>
            </a:r>
            <a:r>
              <a:rPr sz="3600" i="0" spc="-5" dirty="0">
                <a:latin typeface="Arial"/>
                <a:cs typeface="Arial"/>
              </a:rPr>
              <a:t>de </a:t>
            </a:r>
            <a:r>
              <a:rPr sz="3600" i="0" dirty="0">
                <a:latin typeface="Arial"/>
                <a:cs typeface="Arial"/>
              </a:rPr>
              <a:t>vista </a:t>
            </a:r>
            <a:r>
              <a:rPr sz="3600" i="0" spc="-5" dirty="0">
                <a:latin typeface="Arial"/>
                <a:cs typeface="Arial"/>
              </a:rPr>
              <a:t>e</a:t>
            </a:r>
            <a:r>
              <a:rPr sz="3600" i="0" spc="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ferramentas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1519" y="1365580"/>
            <a:ext cx="8498840" cy="458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324485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Selecionar </a:t>
            </a:r>
            <a:r>
              <a:rPr sz="2400" spc="-5" dirty="0">
                <a:latin typeface="Arial"/>
                <a:cs typeface="Arial"/>
              </a:rPr>
              <a:t>recursos relevantes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 no Repositório de Arquitetura, com base nos  direcionadores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negócio, partes </a:t>
            </a:r>
            <a:r>
              <a:rPr sz="2400" dirty="0">
                <a:latin typeface="Arial"/>
                <a:cs typeface="Arial"/>
              </a:rPr>
              <a:t>interessadas e  </a:t>
            </a:r>
            <a:r>
              <a:rPr sz="2400" spc="-5" dirty="0">
                <a:latin typeface="Arial"/>
                <a:cs typeface="Arial"/>
              </a:rPr>
              <a:t>preocupações.</a:t>
            </a:r>
            <a:endParaRPr sz="2400">
              <a:latin typeface="Arial"/>
              <a:cs typeface="Arial"/>
            </a:endParaRPr>
          </a:p>
          <a:p>
            <a:pPr marL="356870" marR="40132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Selecionar pontos de </a:t>
            </a:r>
            <a:r>
              <a:rPr sz="2400" spc="-5" dirty="0">
                <a:latin typeface="Arial"/>
                <a:cs typeface="Arial"/>
              </a:rPr>
              <a:t>vista relevantes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possibilitarão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dirty="0">
                <a:latin typeface="Arial"/>
                <a:cs typeface="Arial"/>
              </a:rPr>
              <a:t>demonstrar como  as preocupações das </a:t>
            </a:r>
            <a:r>
              <a:rPr sz="2400" spc="-5" dirty="0">
                <a:latin typeface="Arial"/>
                <a:cs typeface="Arial"/>
              </a:rPr>
              <a:t>partes </a:t>
            </a:r>
            <a:r>
              <a:rPr sz="2400" dirty="0">
                <a:latin typeface="Arial"/>
                <a:cs typeface="Arial"/>
              </a:rPr>
              <a:t>interessadas serão  atendidas.</a:t>
            </a:r>
            <a:endParaRPr sz="2400">
              <a:latin typeface="Arial"/>
              <a:cs typeface="Arial"/>
            </a:endParaRPr>
          </a:p>
          <a:p>
            <a:pPr marL="356870" marR="815340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as ferramentas e técnicas </a:t>
            </a:r>
            <a:r>
              <a:rPr sz="2400" spc="-5" dirty="0">
                <a:latin typeface="Arial"/>
                <a:cs typeface="Arial"/>
              </a:rPr>
              <a:t>apropriadas para  </a:t>
            </a:r>
            <a:r>
              <a:rPr sz="2400" dirty="0">
                <a:latin typeface="Arial"/>
                <a:cs typeface="Arial"/>
              </a:rPr>
              <a:t>serem usadas </a:t>
            </a:r>
            <a:r>
              <a:rPr sz="2400" spc="-5" dirty="0">
                <a:latin typeface="Arial"/>
                <a:cs typeface="Arial"/>
              </a:rPr>
              <a:t>para capturar, </a:t>
            </a:r>
            <a:r>
              <a:rPr sz="2400" dirty="0">
                <a:latin typeface="Arial"/>
                <a:cs typeface="Arial"/>
              </a:rPr>
              <a:t>modelar, e </a:t>
            </a:r>
            <a:r>
              <a:rPr sz="2400" spc="-5" dirty="0">
                <a:latin typeface="Arial"/>
                <a:cs typeface="Arial"/>
              </a:rPr>
              <a:t>analisar </a:t>
            </a:r>
            <a:r>
              <a:rPr sz="2400" dirty="0">
                <a:latin typeface="Arial"/>
                <a:cs typeface="Arial"/>
              </a:rPr>
              <a:t>junto  </a:t>
            </a:r>
            <a:r>
              <a:rPr sz="2400" spc="-5" dirty="0">
                <a:latin typeface="Arial"/>
                <a:cs typeface="Arial"/>
              </a:rPr>
              <a:t>com os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vista.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45"/>
              </a:spcBef>
            </a:pP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Cont</a:t>
            </a:r>
            <a:r>
              <a:rPr sz="1600" b="1" spc="-10" dirty="0">
                <a:solidFill>
                  <a:srgbClr val="B1B1B1"/>
                </a:solidFill>
                <a:latin typeface="Arial Black"/>
                <a:cs typeface="Arial Black"/>
              </a:rPr>
              <a:t>i</a:t>
            </a:r>
            <a:r>
              <a:rPr sz="1600" b="1" spc="5" dirty="0">
                <a:solidFill>
                  <a:srgbClr val="B1B1B1"/>
                </a:solidFill>
                <a:latin typeface="Arial Black"/>
                <a:cs typeface="Arial Black"/>
              </a:rPr>
              <a:t>nua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95" y="90882"/>
            <a:ext cx="84956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-5" dirty="0">
                <a:latin typeface="Arial"/>
                <a:cs typeface="Arial"/>
              </a:rPr>
              <a:t>Passo 1: </a:t>
            </a:r>
            <a:r>
              <a:rPr sz="3600" i="0" spc="-10" dirty="0">
                <a:latin typeface="Arial"/>
                <a:cs typeface="Arial"/>
              </a:rPr>
              <a:t>Selecione modelos de</a:t>
            </a:r>
            <a:r>
              <a:rPr sz="3600" i="0" spc="6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referência,</a:t>
            </a:r>
            <a:endParaRPr sz="3600">
              <a:latin typeface="Arial"/>
              <a:cs typeface="Arial"/>
            </a:endParaRPr>
          </a:p>
          <a:p>
            <a:pPr marL="1411605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pontos </a:t>
            </a:r>
            <a:r>
              <a:rPr sz="3600" i="0" spc="-5" dirty="0">
                <a:latin typeface="Arial"/>
                <a:cs typeface="Arial"/>
              </a:rPr>
              <a:t>de </a:t>
            </a:r>
            <a:r>
              <a:rPr sz="3600" i="0" dirty="0">
                <a:latin typeface="Arial"/>
                <a:cs typeface="Arial"/>
              </a:rPr>
              <a:t>vista </a:t>
            </a:r>
            <a:r>
              <a:rPr sz="3600" i="0" spc="-5" dirty="0">
                <a:latin typeface="Arial"/>
                <a:cs typeface="Arial"/>
              </a:rPr>
              <a:t>e</a:t>
            </a:r>
            <a:r>
              <a:rPr sz="3600" i="0" spc="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ferramentas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288" y="1109881"/>
            <a:ext cx="9023985" cy="46256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o Processo </a:t>
            </a:r>
            <a:r>
              <a:rPr sz="2400" spc="-5" dirty="0">
                <a:latin typeface="Arial"/>
                <a:cs typeface="Arial"/>
              </a:rPr>
              <a:t>global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Modelagem</a:t>
            </a:r>
            <a:endParaRPr sz="2400">
              <a:latin typeface="Arial"/>
              <a:cs typeface="Arial"/>
            </a:endParaRPr>
          </a:p>
          <a:p>
            <a:pPr marL="356870" marR="733425" indent="-344170">
              <a:lnSpc>
                <a:spcPts val="2310"/>
              </a:lnSpc>
              <a:spcBef>
                <a:spcPts val="14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spc="-5" dirty="0">
                <a:latin typeface="Arial"/>
                <a:cs typeface="Arial"/>
              </a:rPr>
              <a:t>de granularidade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serviço, </a:t>
            </a:r>
            <a:r>
              <a:rPr sz="2400" dirty="0">
                <a:latin typeface="Arial"/>
                <a:cs typeface="Arial"/>
              </a:rPr>
              <a:t>fronteiras, </a:t>
            </a:r>
            <a:r>
              <a:rPr sz="2400" spc="-5" dirty="0">
                <a:latin typeface="Arial"/>
                <a:cs typeface="Arial"/>
              </a:rPr>
              <a:t>e  contratos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necessários</a:t>
            </a:r>
            <a:endParaRPr sz="2400">
              <a:latin typeface="Arial"/>
              <a:cs typeface="Arial"/>
            </a:endParaRPr>
          </a:p>
          <a:p>
            <a:pPr marL="356870" marR="34925" indent="-344170">
              <a:lnSpc>
                <a:spcPts val="2300"/>
              </a:lnSpc>
              <a:spcBef>
                <a:spcPts val="144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Catálogos requeridos </a:t>
            </a:r>
            <a:r>
              <a:rPr sz="2400" dirty="0">
                <a:latin typeface="Arial"/>
                <a:cs typeface="Arial"/>
              </a:rPr>
              <a:t>de Blocos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Construção </a:t>
            </a:r>
            <a:r>
              <a:rPr sz="2400" spc="-5" dirty="0">
                <a:latin typeface="Arial"/>
                <a:cs typeface="Arial"/>
              </a:rPr>
              <a:t>de  Negócio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8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tipos </a:t>
            </a:r>
            <a:r>
              <a:rPr sz="2400" spc="-5" dirty="0">
                <a:latin typeface="Arial"/>
                <a:cs typeface="Arial"/>
              </a:rPr>
              <a:t>de requisitos a </a:t>
            </a:r>
            <a:r>
              <a:rPr sz="2400" dirty="0">
                <a:latin typeface="Arial"/>
                <a:cs typeface="Arial"/>
              </a:rPr>
              <a:t>serem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capturados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Identificar requisitos </a:t>
            </a:r>
            <a:r>
              <a:rPr sz="2000" spc="-5" dirty="0">
                <a:latin typeface="Arial"/>
                <a:cs typeface="Arial"/>
              </a:rPr>
              <a:t>a serem </a:t>
            </a:r>
            <a:r>
              <a:rPr sz="2000" spc="-10" dirty="0">
                <a:latin typeface="Arial"/>
                <a:cs typeface="Arial"/>
              </a:rPr>
              <a:t>atendidos pela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2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Formalizar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requisitos orientados </a:t>
            </a:r>
            <a:r>
              <a:rPr sz="2000" spc="-5" dirty="0">
                <a:latin typeface="Arial"/>
                <a:cs typeface="Arial"/>
              </a:rPr>
              <a:t>ao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spcBef>
                <a:spcPts val="72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Fornecer informações de </a:t>
            </a:r>
            <a:r>
              <a:rPr sz="2000" spc="-10" dirty="0">
                <a:latin typeface="Arial"/>
                <a:cs typeface="Arial"/>
              </a:rPr>
              <a:t>requisitos para 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Dados,</a:t>
            </a:r>
            <a:r>
              <a:rPr sz="2000" spc="2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Aplicação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Tecnologia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spcBef>
                <a:spcPts val="72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Se aplicável, </a:t>
            </a:r>
            <a:r>
              <a:rPr sz="2000" spc="-5" dirty="0">
                <a:latin typeface="Arial"/>
                <a:cs typeface="Arial"/>
              </a:rPr>
              <a:t>fornecer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orientação detalhada </a:t>
            </a:r>
            <a:r>
              <a:rPr sz="2000" spc="-5" dirty="0">
                <a:latin typeface="Arial"/>
                <a:cs typeface="Arial"/>
              </a:rPr>
              <a:t>a ser </a:t>
            </a:r>
            <a:r>
              <a:rPr sz="2000" spc="-10" dirty="0">
                <a:latin typeface="Arial"/>
                <a:cs typeface="Arial"/>
              </a:rPr>
              <a:t>seguida durante</a:t>
            </a:r>
            <a:r>
              <a:rPr sz="2000" spc="3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i="1" spc="-10" dirty="0">
                <a:latin typeface="Arial"/>
                <a:cs typeface="Arial"/>
              </a:rPr>
              <a:t>design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08" y="172925"/>
            <a:ext cx="57651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Exemplos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Modelagem</a:t>
            </a:r>
          </a:p>
        </p:txBody>
      </p:sp>
      <p:sp>
        <p:nvSpPr>
          <p:cNvPr id="3" name="object 3"/>
          <p:cNvSpPr/>
          <p:nvPr/>
        </p:nvSpPr>
        <p:spPr>
          <a:xfrm>
            <a:off x="4787901" y="3505138"/>
            <a:ext cx="3948684" cy="2325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0" y="1143002"/>
            <a:ext cx="3714750" cy="2098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336" y="1125539"/>
            <a:ext cx="4130929" cy="496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2: </a:t>
            </a:r>
            <a:r>
              <a:rPr sz="3600" i="0" spc="-10" dirty="0">
                <a:latin typeface="Arial"/>
                <a:cs typeface="Arial"/>
              </a:rPr>
              <a:t>Desenvolver </a:t>
            </a:r>
            <a:r>
              <a:rPr sz="3600" i="0" dirty="0">
                <a:latin typeface="Arial"/>
                <a:cs typeface="Arial"/>
              </a:rPr>
              <a:t>a </a:t>
            </a:r>
            <a:r>
              <a:rPr sz="3600" i="0" spc="-5" dirty="0">
                <a:latin typeface="Arial"/>
                <a:cs typeface="Arial"/>
              </a:rPr>
              <a:t>Descrição</a:t>
            </a:r>
            <a:r>
              <a:rPr sz="3600" i="0" spc="2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da</a:t>
            </a:r>
            <a:endParaRPr sz="3600" dirty="0">
              <a:latin typeface="Arial"/>
              <a:cs typeface="Arial"/>
            </a:endParaRPr>
          </a:p>
          <a:p>
            <a:pPr marL="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 </a:t>
            </a:r>
            <a:r>
              <a:rPr sz="3600" i="0" spc="-10" dirty="0">
                <a:latin typeface="Arial"/>
                <a:cs typeface="Arial"/>
              </a:rPr>
              <a:t>Negócio </a:t>
            </a:r>
            <a:r>
              <a:rPr sz="3600" i="0" spc="-5" dirty="0">
                <a:latin typeface="Arial"/>
                <a:cs typeface="Arial"/>
              </a:rPr>
              <a:t>de Linha de</a:t>
            </a:r>
            <a:r>
              <a:rPr sz="3600" i="0" spc="4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Base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1520" y="1580199"/>
            <a:ext cx="8010525" cy="256416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completa, mas sem detalhes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desnecessários</a:t>
            </a:r>
            <a:endParaRPr sz="2400">
              <a:latin typeface="Arial"/>
              <a:cs typeface="Arial"/>
            </a:endParaRPr>
          </a:p>
          <a:p>
            <a:pPr marL="356870" marR="6997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Se </a:t>
            </a:r>
            <a:r>
              <a:rPr sz="2400" spc="-10" dirty="0">
                <a:latin typeface="Arial"/>
                <a:cs typeface="Arial"/>
              </a:rPr>
              <a:t>possível, </a:t>
            </a: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construção  relevantes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Negócio, </a:t>
            </a:r>
            <a:r>
              <a:rPr sz="2400" dirty="0">
                <a:latin typeface="Arial"/>
                <a:cs typeface="Arial"/>
              </a:rPr>
              <a:t>com base no  </a:t>
            </a:r>
            <a:r>
              <a:rPr sz="2400" spc="-5" dirty="0">
                <a:latin typeface="Arial"/>
                <a:cs typeface="Arial"/>
              </a:rPr>
              <a:t>Repositório 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 não, </a:t>
            </a: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nova </a:t>
            </a:r>
            <a:r>
              <a:rPr sz="2400" spc="-5" dirty="0">
                <a:latin typeface="Arial"/>
                <a:cs typeface="Arial"/>
              </a:rPr>
              <a:t>descrição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arquitetura: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Usar os modelos </a:t>
            </a:r>
            <a:r>
              <a:rPr sz="2000" spc="-10" dirty="0">
                <a:latin typeface="Arial"/>
                <a:cs typeface="Arial"/>
              </a:rPr>
              <a:t>identificados </a:t>
            </a:r>
            <a:r>
              <a:rPr sz="2000" spc="-5" dirty="0">
                <a:latin typeface="Arial"/>
                <a:cs typeface="Arial"/>
              </a:rPr>
              <a:t>no Passo 1 </a:t>
            </a:r>
            <a:r>
              <a:rPr sz="2000" dirty="0">
                <a:latin typeface="Arial"/>
                <a:cs typeface="Arial"/>
              </a:rPr>
              <a:t>como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orientação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641475" marR="5080" indent="-124714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3: Desenvolver a </a:t>
            </a:r>
            <a:r>
              <a:rPr sz="4000" i="0" spc="0" dirty="0">
                <a:latin typeface="Arial"/>
                <a:cs typeface="Arial"/>
              </a:rPr>
              <a:t>Descrição</a:t>
            </a:r>
            <a:r>
              <a:rPr sz="4000" i="0" spc="-21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da  Arquitetura de </a:t>
            </a:r>
            <a:r>
              <a:rPr sz="4000" i="0" spc="0" dirty="0">
                <a:latin typeface="Arial"/>
                <a:cs typeface="Arial"/>
              </a:rPr>
              <a:t>Negócio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spc="-5" dirty="0">
                <a:latin typeface="Arial"/>
                <a:cs typeface="Arial"/>
              </a:rPr>
              <a:t>Alvo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652" y="1724914"/>
            <a:ext cx="8603615" cy="1935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  <a:tab pos="7045959" algn="l"/>
              </a:tabLst>
            </a:pPr>
            <a:r>
              <a:rPr sz="2400" spc="-5" dirty="0">
                <a:latin typeface="Arial"/>
                <a:cs typeface="Arial"/>
              </a:rPr>
              <a:t>Se </a:t>
            </a:r>
            <a:r>
              <a:rPr sz="2400" spc="-10" dirty="0">
                <a:latin typeface="Arial"/>
                <a:cs typeface="Arial"/>
              </a:rPr>
              <a:t>possível, </a:t>
            </a: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construção de  </a:t>
            </a:r>
            <a:r>
              <a:rPr sz="2400" dirty="0">
                <a:latin typeface="Arial"/>
                <a:cs typeface="Arial"/>
              </a:rPr>
              <a:t>Ar</a:t>
            </a:r>
            <a:r>
              <a:rPr sz="2400" spc="-20" dirty="0">
                <a:latin typeface="Arial"/>
                <a:cs typeface="Arial"/>
              </a:rPr>
              <a:t>q</a:t>
            </a:r>
            <a:r>
              <a:rPr sz="2400" dirty="0">
                <a:latin typeface="Arial"/>
                <a:cs typeface="Arial"/>
              </a:rPr>
              <a:t>uite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</a:t>
            </a:r>
            <a:r>
              <a:rPr sz="2400" spc="-15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ócio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ele</a:t>
            </a:r>
            <a:r>
              <a:rPr sz="2400" spc="-2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ant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	Re</a:t>
            </a:r>
            <a:r>
              <a:rPr sz="2400" spc="5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ositór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 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 não, </a:t>
            </a: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nova </a:t>
            </a:r>
            <a:r>
              <a:rPr sz="2400" spc="-5" dirty="0">
                <a:latin typeface="Arial"/>
                <a:cs typeface="Arial"/>
              </a:rPr>
              <a:t>descrição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arquitetura: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Usar os modelos </a:t>
            </a:r>
            <a:r>
              <a:rPr sz="2000" spc="-10" dirty="0">
                <a:latin typeface="Arial"/>
                <a:cs typeface="Arial"/>
              </a:rPr>
              <a:t>identificados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spc="-10" dirty="0">
                <a:latin typeface="Arial"/>
                <a:cs typeface="Arial"/>
              </a:rPr>
              <a:t>Passo </a:t>
            </a:r>
            <a:r>
              <a:rPr sz="2000" spc="-5" dirty="0">
                <a:latin typeface="Arial"/>
                <a:cs typeface="Arial"/>
              </a:rPr>
              <a:t>1 </a:t>
            </a:r>
            <a:r>
              <a:rPr sz="2000" dirty="0">
                <a:latin typeface="Arial"/>
                <a:cs typeface="Arial"/>
              </a:rPr>
              <a:t>como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orientação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654" y="331675"/>
            <a:ext cx="89814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Passo </a:t>
            </a:r>
            <a:r>
              <a:rPr i="0" dirty="0">
                <a:latin typeface="Arial"/>
                <a:cs typeface="Arial"/>
              </a:rPr>
              <a:t>4: Executar Análise </a:t>
            </a:r>
            <a:r>
              <a:rPr i="0" spc="0" dirty="0">
                <a:latin typeface="Arial"/>
                <a:cs typeface="Arial"/>
              </a:rPr>
              <a:t>de</a:t>
            </a:r>
            <a:r>
              <a:rPr i="0" spc="-13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Diferença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1329005"/>
            <a:ext cx="9262745" cy="4408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Verificar os modelos de </a:t>
            </a:r>
            <a:r>
              <a:rPr sz="2400" spc="-5" dirty="0">
                <a:latin typeface="Arial"/>
                <a:cs typeface="Arial"/>
              </a:rPr>
              <a:t>arquitetura enquanto </a:t>
            </a:r>
            <a:r>
              <a:rPr sz="2400" dirty="0">
                <a:latin typeface="Arial"/>
                <a:cs typeface="Arial"/>
              </a:rPr>
              <a:t>a sua consistência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precisão:</a:t>
            </a:r>
            <a:endParaRPr sz="2400">
              <a:latin typeface="Arial"/>
              <a:cs typeface="Arial"/>
            </a:endParaRPr>
          </a:p>
          <a:p>
            <a:pPr marL="356870" marR="438784" indent="-344170">
              <a:lnSpc>
                <a:spcPts val="2590"/>
              </a:lnSpc>
              <a:spcBef>
                <a:spcPts val="6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Realize análise de </a:t>
            </a:r>
            <a:r>
              <a:rPr sz="2400" i="1" spc="-5" dirty="0">
                <a:latin typeface="Arial"/>
                <a:cs typeface="Arial"/>
              </a:rPr>
              <a:t>trade-offs </a:t>
            </a:r>
            <a:r>
              <a:rPr sz="2400" spc="-5" dirty="0">
                <a:latin typeface="Arial"/>
                <a:cs typeface="Arial"/>
              </a:rPr>
              <a:t>para resolver </a:t>
            </a:r>
            <a:r>
              <a:rPr sz="2400" dirty="0">
                <a:latin typeface="Arial"/>
                <a:cs typeface="Arial"/>
              </a:rPr>
              <a:t>conflitos </a:t>
            </a:r>
            <a:r>
              <a:rPr sz="2400" spc="-5" dirty="0">
                <a:latin typeface="Arial"/>
                <a:cs typeface="Arial"/>
              </a:rPr>
              <a:t>(se houver  algum) </a:t>
            </a:r>
            <a:r>
              <a:rPr sz="2400" dirty="0">
                <a:latin typeface="Arial"/>
                <a:cs typeface="Arial"/>
              </a:rPr>
              <a:t>entre </a:t>
            </a:r>
            <a:r>
              <a:rPr sz="2400" spc="-5" dirty="0">
                <a:latin typeface="Arial"/>
                <a:cs typeface="Arial"/>
              </a:rPr>
              <a:t>visões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i="1" dirty="0">
                <a:latin typeface="Arial"/>
                <a:cs typeface="Arial"/>
              </a:rPr>
              <a:t>views</a:t>
            </a:r>
            <a:r>
              <a:rPr sz="2400" dirty="0">
                <a:latin typeface="Arial"/>
                <a:cs typeface="Arial"/>
              </a:rPr>
              <a:t>)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diferentes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59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Confirme se os modelos suportam os </a:t>
            </a:r>
            <a:r>
              <a:rPr sz="2400" spc="-5" dirty="0">
                <a:latin typeface="Arial"/>
                <a:cs typeface="Arial"/>
              </a:rPr>
              <a:t>princípios, objetivos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restrições</a:t>
            </a:r>
            <a:endParaRPr sz="2400">
              <a:latin typeface="Arial"/>
              <a:cs typeface="Arial"/>
            </a:endParaRPr>
          </a:p>
          <a:p>
            <a:pPr marL="356870" marR="394335" indent="-344170">
              <a:lnSpc>
                <a:spcPts val="2590"/>
              </a:lnSpc>
              <a:spcBef>
                <a:spcPts val="6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Observe </a:t>
            </a:r>
            <a:r>
              <a:rPr sz="2400" dirty="0">
                <a:latin typeface="Arial"/>
                <a:cs typeface="Arial"/>
              </a:rPr>
              <a:t>as alterações no Ponto de Vista </a:t>
            </a:r>
            <a:r>
              <a:rPr sz="2400" spc="-5" dirty="0">
                <a:latin typeface="Arial"/>
                <a:cs typeface="Arial"/>
              </a:rPr>
              <a:t>representado </a:t>
            </a:r>
            <a:r>
              <a:rPr sz="2400" dirty="0">
                <a:latin typeface="Arial"/>
                <a:cs typeface="Arial"/>
              </a:rPr>
              <a:t>nos  modelos </a:t>
            </a:r>
            <a:r>
              <a:rPr sz="2400" spc="-5" dirty="0">
                <a:latin typeface="Arial"/>
                <a:cs typeface="Arial"/>
              </a:rPr>
              <a:t>selecionados do Repositório Arquitetura e </a:t>
            </a:r>
            <a:r>
              <a:rPr sz="2400" dirty="0">
                <a:latin typeface="Arial"/>
                <a:cs typeface="Arial"/>
              </a:rPr>
              <a:t>documente  </a:t>
            </a:r>
            <a:r>
              <a:rPr sz="2400" spc="-5" dirty="0">
                <a:latin typeface="Arial"/>
                <a:cs typeface="Arial"/>
              </a:rPr>
              <a:t>isso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59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Teste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modelos </a:t>
            </a:r>
            <a:r>
              <a:rPr sz="2400" spc="-5" dirty="0">
                <a:latin typeface="Arial"/>
                <a:cs typeface="Arial"/>
              </a:rPr>
              <a:t>de arquitetura quanto a </a:t>
            </a:r>
            <a:r>
              <a:rPr sz="2400" dirty="0">
                <a:latin typeface="Arial"/>
                <a:cs typeface="Arial"/>
              </a:rPr>
              <a:t>completude </a:t>
            </a:r>
            <a:r>
              <a:rPr sz="2400" spc="-5" dirty="0">
                <a:latin typeface="Arial"/>
                <a:cs typeface="Arial"/>
              </a:rPr>
              <a:t>em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relação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aos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requisitos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Identifique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5" dirty="0">
                <a:latin typeface="Arial"/>
                <a:cs typeface="Arial"/>
              </a:rPr>
              <a:t>entre a </a:t>
            </a:r>
            <a:r>
              <a:rPr sz="2400" dirty="0">
                <a:latin typeface="Arial"/>
                <a:cs typeface="Arial"/>
              </a:rPr>
              <a:t>linha </a:t>
            </a:r>
            <a:r>
              <a:rPr sz="2400" spc="-5" dirty="0">
                <a:latin typeface="Arial"/>
                <a:cs typeface="Arial"/>
              </a:rPr>
              <a:t>de base e </a:t>
            </a:r>
            <a:r>
              <a:rPr sz="2400" spc="-10" dirty="0">
                <a:latin typeface="Arial"/>
                <a:cs typeface="Arial"/>
              </a:rPr>
              <a:t>alvo </a:t>
            </a:r>
            <a:r>
              <a:rPr sz="2400" spc="-5" dirty="0">
                <a:latin typeface="Arial"/>
                <a:cs typeface="Arial"/>
              </a:rPr>
              <a:t>utilizando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712" y="5647132"/>
            <a:ext cx="44678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técnica de Análise de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Diferenças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8257" y="5681268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Continua…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391" y="101600"/>
            <a:ext cx="740283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Análise de Diferenças: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Resposta</a:t>
            </a:r>
          </a:p>
        </p:txBody>
      </p:sp>
      <p:sp>
        <p:nvSpPr>
          <p:cNvPr id="3" name="object 3"/>
          <p:cNvSpPr/>
          <p:nvPr/>
        </p:nvSpPr>
        <p:spPr>
          <a:xfrm>
            <a:off x="2612389" y="981077"/>
            <a:ext cx="4756912" cy="5051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5: </a:t>
            </a:r>
            <a:r>
              <a:rPr sz="3600" i="0" spc="-5" dirty="0">
                <a:latin typeface="Arial"/>
                <a:cs typeface="Arial"/>
              </a:rPr>
              <a:t>Definir </a:t>
            </a:r>
            <a:r>
              <a:rPr sz="3600" i="0" spc="-10" dirty="0">
                <a:latin typeface="Arial"/>
                <a:cs typeface="Arial"/>
              </a:rPr>
              <a:t>os componentes</a:t>
            </a:r>
            <a:r>
              <a:rPr sz="3600" i="0" spc="4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de</a:t>
            </a:r>
            <a:endParaRPr sz="3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spc="-10" dirty="0"/>
              <a:t>Roadmap</a:t>
            </a:r>
            <a:r>
              <a:rPr sz="3600" spc="50" dirty="0"/>
              <a:t> </a:t>
            </a:r>
            <a:r>
              <a:rPr sz="3600" i="0" spc="-10" dirty="0">
                <a:latin typeface="Arial"/>
                <a:cs typeface="Arial"/>
              </a:rPr>
              <a:t>Candidatos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582039"/>
            <a:ext cx="908431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10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inicial de Arquitetura de Negócio será utilizado </a:t>
            </a:r>
            <a:r>
              <a:rPr sz="2400" dirty="0">
                <a:latin typeface="Arial"/>
                <a:cs typeface="Arial"/>
              </a:rPr>
              <a:t>como  matéria </a:t>
            </a:r>
            <a:r>
              <a:rPr sz="2400" spc="-5" dirty="0">
                <a:latin typeface="Arial"/>
                <a:cs typeface="Arial"/>
              </a:rPr>
              <a:t>prima para </a:t>
            </a:r>
            <a:r>
              <a:rPr sz="2400" dirty="0">
                <a:latin typeface="Arial"/>
                <a:cs typeface="Arial"/>
              </a:rPr>
              <a:t>apoiar a definição mais detalhada de um  </a:t>
            </a:r>
            <a:r>
              <a:rPr sz="2400" i="1" spc="-10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consolidado e interdisciplinar na </a:t>
            </a:r>
            <a:r>
              <a:rPr sz="2400" dirty="0">
                <a:latin typeface="Arial"/>
                <a:cs typeface="Arial"/>
              </a:rPr>
              <a:t>Fase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Oportunidades 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6535" y="331675"/>
            <a:ext cx="33889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Visão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Holística</a:t>
            </a:r>
          </a:p>
        </p:txBody>
      </p:sp>
      <p:sp>
        <p:nvSpPr>
          <p:cNvPr id="3" name="object 3"/>
          <p:cNvSpPr/>
          <p:nvPr/>
        </p:nvSpPr>
        <p:spPr>
          <a:xfrm>
            <a:off x="1676780" y="1524002"/>
            <a:ext cx="5694680" cy="4600575"/>
          </a:xfrm>
          <a:custGeom>
            <a:avLst/>
            <a:gdLst/>
            <a:ahLst/>
            <a:cxnLst/>
            <a:rect l="l" t="t" r="r" b="b"/>
            <a:pathLst>
              <a:path w="5694680" h="4600575">
                <a:moveTo>
                  <a:pt x="2847085" y="0"/>
                </a:moveTo>
                <a:lnTo>
                  <a:pt x="0" y="4600575"/>
                </a:lnTo>
                <a:lnTo>
                  <a:pt x="5694299" y="4600575"/>
                </a:lnTo>
                <a:lnTo>
                  <a:pt x="2847085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6780" y="1524002"/>
            <a:ext cx="5694680" cy="4600575"/>
          </a:xfrm>
          <a:custGeom>
            <a:avLst/>
            <a:gdLst/>
            <a:ahLst/>
            <a:cxnLst/>
            <a:rect l="l" t="t" r="r" b="b"/>
            <a:pathLst>
              <a:path w="5694680" h="4600575">
                <a:moveTo>
                  <a:pt x="0" y="4600575"/>
                </a:moveTo>
                <a:lnTo>
                  <a:pt x="2847085" y="0"/>
                </a:lnTo>
                <a:lnTo>
                  <a:pt x="5694299" y="4600575"/>
                </a:lnTo>
                <a:lnTo>
                  <a:pt x="0" y="46005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0130" y="3860800"/>
            <a:ext cx="2887980" cy="0"/>
          </a:xfrm>
          <a:custGeom>
            <a:avLst/>
            <a:gdLst/>
            <a:ahLst/>
            <a:cxnLst/>
            <a:rect l="l" t="t" r="r" b="b"/>
            <a:pathLst>
              <a:path w="2887979">
                <a:moveTo>
                  <a:pt x="0" y="0"/>
                </a:moveTo>
                <a:lnTo>
                  <a:pt x="288759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7577" y="4868926"/>
            <a:ext cx="4134485" cy="0"/>
          </a:xfrm>
          <a:custGeom>
            <a:avLst/>
            <a:gdLst/>
            <a:ahLst/>
            <a:cxnLst/>
            <a:rect l="l" t="t" r="r" b="b"/>
            <a:pathLst>
              <a:path w="4134484">
                <a:moveTo>
                  <a:pt x="0" y="0"/>
                </a:moveTo>
                <a:lnTo>
                  <a:pt x="413435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3585" y="2781300"/>
            <a:ext cx="1480820" cy="0"/>
          </a:xfrm>
          <a:custGeom>
            <a:avLst/>
            <a:gdLst/>
            <a:ahLst/>
            <a:cxnLst/>
            <a:rect l="l" t="t" r="r" b="b"/>
            <a:pathLst>
              <a:path w="1480820">
                <a:moveTo>
                  <a:pt x="0" y="0"/>
                </a:moveTo>
                <a:lnTo>
                  <a:pt x="148069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35192" y="2017014"/>
            <a:ext cx="11722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Identidade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9778" y="3025521"/>
            <a:ext cx="10325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Relações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6895" y="4034154"/>
            <a:ext cx="11849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Processos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31354" y="5114035"/>
            <a:ext cx="106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Recursos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91935" y="3860800"/>
            <a:ext cx="2886075" cy="0"/>
          </a:xfrm>
          <a:custGeom>
            <a:avLst/>
            <a:gdLst/>
            <a:ahLst/>
            <a:cxnLst/>
            <a:rect l="l" t="t" r="r" b="b"/>
            <a:pathLst>
              <a:path w="2886075">
                <a:moveTo>
                  <a:pt x="0" y="0"/>
                </a:moveTo>
                <a:lnTo>
                  <a:pt x="288582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39656" y="3429000"/>
            <a:ext cx="76200" cy="863600"/>
          </a:xfrm>
          <a:custGeom>
            <a:avLst/>
            <a:gdLst/>
            <a:ahLst/>
            <a:cxnLst/>
            <a:rect l="l" t="t" r="r" b="b"/>
            <a:pathLst>
              <a:path w="76200" h="863600">
                <a:moveTo>
                  <a:pt x="33400" y="787400"/>
                </a:moveTo>
                <a:lnTo>
                  <a:pt x="0" y="787400"/>
                </a:lnTo>
                <a:lnTo>
                  <a:pt x="38100" y="863600"/>
                </a:lnTo>
                <a:lnTo>
                  <a:pt x="69850" y="800100"/>
                </a:lnTo>
                <a:lnTo>
                  <a:pt x="33400" y="800100"/>
                </a:lnTo>
                <a:lnTo>
                  <a:pt x="33400" y="787400"/>
                </a:lnTo>
                <a:close/>
              </a:path>
              <a:path w="76200" h="863600">
                <a:moveTo>
                  <a:pt x="42925" y="63500"/>
                </a:moveTo>
                <a:lnTo>
                  <a:pt x="33400" y="63500"/>
                </a:lnTo>
                <a:lnTo>
                  <a:pt x="33400" y="800100"/>
                </a:lnTo>
                <a:lnTo>
                  <a:pt x="42925" y="800100"/>
                </a:lnTo>
                <a:lnTo>
                  <a:pt x="42925" y="63500"/>
                </a:lnTo>
                <a:close/>
              </a:path>
              <a:path w="76200" h="863600">
                <a:moveTo>
                  <a:pt x="76200" y="787400"/>
                </a:moveTo>
                <a:lnTo>
                  <a:pt x="42925" y="787400"/>
                </a:lnTo>
                <a:lnTo>
                  <a:pt x="42925" y="800100"/>
                </a:lnTo>
                <a:lnTo>
                  <a:pt x="69850" y="800100"/>
                </a:lnTo>
                <a:lnTo>
                  <a:pt x="76200" y="787400"/>
                </a:lnTo>
                <a:close/>
              </a:path>
              <a:path w="76200" h="863600">
                <a:moveTo>
                  <a:pt x="38100" y="0"/>
                </a:moveTo>
                <a:lnTo>
                  <a:pt x="0" y="76200"/>
                </a:lnTo>
                <a:lnTo>
                  <a:pt x="33400" y="76200"/>
                </a:lnTo>
                <a:lnTo>
                  <a:pt x="33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63600">
                <a:moveTo>
                  <a:pt x="69850" y="63500"/>
                </a:moveTo>
                <a:lnTo>
                  <a:pt x="42925" y="63500"/>
                </a:lnTo>
                <a:lnTo>
                  <a:pt x="429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57616" y="3457448"/>
            <a:ext cx="4318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solidFill>
                  <a:srgbClr val="009999"/>
                </a:solidFill>
                <a:latin typeface="Arial"/>
                <a:cs typeface="Arial"/>
              </a:rPr>
              <a:t>A</a:t>
            </a:r>
            <a:r>
              <a:rPr sz="1600" b="1" i="1" dirty="0">
                <a:solidFill>
                  <a:srgbClr val="009999"/>
                </a:solidFill>
                <a:latin typeface="Arial"/>
                <a:cs typeface="Arial"/>
              </a:rPr>
              <a:t>r</a:t>
            </a:r>
            <a:r>
              <a:rPr sz="1600" b="1" i="1" spc="-10" dirty="0">
                <a:solidFill>
                  <a:srgbClr val="009999"/>
                </a:solidFill>
                <a:latin typeface="Arial"/>
                <a:cs typeface="Arial"/>
              </a:rPr>
              <a:t>t</a:t>
            </a:r>
            <a:r>
              <a:rPr sz="1600" b="1" i="1" dirty="0">
                <a:solidFill>
                  <a:srgbClr val="009999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4560" y="3889326"/>
            <a:ext cx="75120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i="1" spc="-10" dirty="0">
                <a:solidFill>
                  <a:srgbClr val="009999"/>
                </a:solidFill>
                <a:latin typeface="Arial"/>
                <a:cs typeface="Arial"/>
              </a:rPr>
              <a:t>C</a:t>
            </a:r>
            <a:r>
              <a:rPr sz="1600" b="1" i="1" spc="0" dirty="0">
                <a:solidFill>
                  <a:srgbClr val="009999"/>
                </a:solidFill>
                <a:latin typeface="Arial"/>
                <a:cs typeface="Arial"/>
              </a:rPr>
              <a:t>i</a:t>
            </a:r>
            <a:r>
              <a:rPr sz="1600" b="1" i="1" spc="-5" dirty="0">
                <a:solidFill>
                  <a:srgbClr val="009999"/>
                </a:solidFill>
                <a:latin typeface="Arial"/>
                <a:cs typeface="Arial"/>
              </a:rPr>
              <a:t>ê</a:t>
            </a:r>
            <a:r>
              <a:rPr sz="1600" b="1" i="1" spc="0" dirty="0">
                <a:solidFill>
                  <a:srgbClr val="009999"/>
                </a:solidFill>
                <a:latin typeface="Arial"/>
                <a:cs typeface="Arial"/>
              </a:rPr>
              <a:t>n</a:t>
            </a:r>
            <a:r>
              <a:rPr sz="1600" b="1" i="1" spc="-5" dirty="0">
                <a:solidFill>
                  <a:srgbClr val="009999"/>
                </a:solidFill>
                <a:latin typeface="Arial"/>
                <a:cs typeface="Arial"/>
              </a:rPr>
              <a:t>c</a:t>
            </a:r>
            <a:r>
              <a:rPr sz="1600" b="1" i="1" spc="0" dirty="0">
                <a:solidFill>
                  <a:srgbClr val="009999"/>
                </a:solidFill>
                <a:latin typeface="Arial"/>
                <a:cs typeface="Arial"/>
              </a:rPr>
              <a:t>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9186" y="3986278"/>
            <a:ext cx="6673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latin typeface="Arial"/>
                <a:cs typeface="Arial"/>
              </a:rPr>
              <a:t>P</a:t>
            </a:r>
            <a:r>
              <a:rPr sz="1200" b="1" i="1" spc="0" dirty="0">
                <a:latin typeface="Arial"/>
                <a:cs typeface="Arial"/>
              </a:rPr>
              <a:t>M</a:t>
            </a:r>
            <a:r>
              <a:rPr sz="1200" b="1" i="1" spc="-5" dirty="0">
                <a:latin typeface="Arial"/>
                <a:cs typeface="Arial"/>
              </a:rPr>
              <a:t>BOK</a:t>
            </a:r>
            <a:r>
              <a:rPr sz="1200" b="1" i="1" spc="-15" baseline="24305" dirty="0">
                <a:latin typeface="Arial"/>
                <a:cs typeface="Arial"/>
              </a:rPr>
              <a:t>®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97529" y="4108452"/>
            <a:ext cx="6026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10" dirty="0">
                <a:latin typeface="Arial"/>
                <a:cs typeface="Arial"/>
              </a:rPr>
              <a:t>OPM3</a:t>
            </a:r>
            <a:r>
              <a:rPr sz="1200" b="1" i="1" spc="-15" baseline="24305" dirty="0">
                <a:latin typeface="Arial"/>
                <a:cs typeface="Arial"/>
              </a:rPr>
              <a:t>TM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84473" y="4469130"/>
            <a:ext cx="2844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25" dirty="0">
                <a:latin typeface="Arial"/>
                <a:cs typeface="Arial"/>
              </a:rPr>
              <a:t>I</a:t>
            </a:r>
            <a:r>
              <a:rPr sz="1200" b="1" i="1" spc="-10" dirty="0">
                <a:latin typeface="Arial"/>
                <a:cs typeface="Arial"/>
              </a:rPr>
              <a:t>S</a:t>
            </a:r>
            <a:r>
              <a:rPr sz="1200" b="1" i="1" dirty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5794" y="4397453"/>
            <a:ext cx="50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Arial"/>
                <a:cs typeface="Arial"/>
              </a:rPr>
              <a:t>C</a:t>
            </a:r>
            <a:r>
              <a:rPr sz="1200" b="1" i="1" dirty="0">
                <a:latin typeface="Arial"/>
                <a:cs typeface="Arial"/>
              </a:rPr>
              <a:t>MM</a:t>
            </a:r>
            <a:r>
              <a:rPr sz="1200" b="1" i="1" spc="-20" dirty="0">
                <a:latin typeface="Arial"/>
                <a:cs typeface="Arial"/>
              </a:rPr>
              <a:t>I</a:t>
            </a:r>
            <a:r>
              <a:rPr sz="1200" b="1" i="1" spc="-15" baseline="24305" dirty="0">
                <a:latin typeface="Arial"/>
                <a:cs typeface="Arial"/>
              </a:rPr>
              <a:t>®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08679" y="3173096"/>
            <a:ext cx="2146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5" dirty="0">
                <a:latin typeface="Arial"/>
                <a:cs typeface="Arial"/>
              </a:rPr>
              <a:t>??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31335" y="2307464"/>
            <a:ext cx="3098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5" dirty="0">
                <a:latin typeface="Arial"/>
                <a:cs typeface="Arial"/>
              </a:rPr>
              <a:t>???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76744" y="5739485"/>
            <a:ext cx="147383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-5" dirty="0">
                <a:latin typeface="Arial"/>
                <a:cs typeface="Arial"/>
              </a:rPr>
              <a:t>(Moggi </a:t>
            </a:r>
            <a:r>
              <a:rPr sz="1000" i="1" spc="0" dirty="0">
                <a:latin typeface="Arial"/>
                <a:cs typeface="Arial"/>
              </a:rPr>
              <a:t>&amp; </a:t>
            </a:r>
            <a:r>
              <a:rPr sz="1000" i="1" spc="-5" dirty="0">
                <a:latin typeface="Arial"/>
                <a:cs typeface="Arial"/>
              </a:rPr>
              <a:t>Burkhard,</a:t>
            </a:r>
            <a:r>
              <a:rPr sz="1000" i="1" spc="-80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2005)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6: </a:t>
            </a:r>
            <a:r>
              <a:rPr sz="3600" i="0" spc="-10" dirty="0">
                <a:latin typeface="Arial"/>
                <a:cs typeface="Arial"/>
              </a:rPr>
              <a:t>Resolver os </a:t>
            </a:r>
            <a:r>
              <a:rPr sz="3600" i="0" spc="-5" dirty="0">
                <a:latin typeface="Arial"/>
                <a:cs typeface="Arial"/>
              </a:rPr>
              <a:t>impactos </a:t>
            </a:r>
            <a:r>
              <a:rPr sz="3600" i="0" spc="-10" dirty="0">
                <a:latin typeface="Arial"/>
                <a:cs typeface="Arial"/>
              </a:rPr>
              <a:t>ao longo</a:t>
            </a:r>
            <a:r>
              <a:rPr sz="3600" i="0" spc="10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do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Panorama da</a:t>
            </a:r>
            <a:r>
              <a:rPr sz="3600" i="0" spc="1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202" y="1582040"/>
            <a:ext cx="9150350" cy="32167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Artefatos </a:t>
            </a:r>
            <a:r>
              <a:rPr sz="2400" spc="-5" dirty="0">
                <a:latin typeface="Arial"/>
                <a:cs typeface="Arial"/>
              </a:rPr>
              <a:t>de Arquitetura no </a:t>
            </a:r>
            <a:r>
              <a:rPr sz="2400" dirty="0">
                <a:latin typeface="Arial"/>
                <a:cs typeface="Arial"/>
              </a:rPr>
              <a:t>Panorama </a:t>
            </a:r>
            <a:r>
              <a:rPr sz="2400" spc="-5" dirty="0">
                <a:latin typeface="Arial"/>
                <a:cs typeface="Arial"/>
              </a:rPr>
              <a:t>de Arquitetura </a:t>
            </a:r>
            <a:r>
              <a:rPr sz="2400" spc="-10" dirty="0">
                <a:latin typeface="Arial"/>
                <a:cs typeface="Arial"/>
              </a:rPr>
              <a:t>devem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examinados para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identificar: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 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cria </a:t>
            </a:r>
            <a:r>
              <a:rPr sz="2000" spc="-15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impacto </a:t>
            </a:r>
            <a:r>
              <a:rPr sz="2000" spc="-10" dirty="0">
                <a:latin typeface="Arial"/>
                <a:cs typeface="Arial"/>
              </a:rPr>
              <a:t>sobre quaisquer</a:t>
            </a:r>
            <a:r>
              <a:rPr sz="2000" spc="3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pré-existentes?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Mudanças recentes </a:t>
            </a:r>
            <a:r>
              <a:rPr sz="2000" spc="-5" dirty="0">
                <a:latin typeface="Arial"/>
                <a:cs typeface="Arial"/>
              </a:rPr>
              <a:t>foram feitas </a:t>
            </a: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impacto na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Existem oportunidades para alavancar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partir </a:t>
            </a:r>
            <a:r>
              <a:rPr sz="2000" spc="-5" dirty="0">
                <a:latin typeface="Arial"/>
                <a:cs typeface="Arial"/>
              </a:rPr>
              <a:t>desta</a:t>
            </a:r>
            <a:r>
              <a:rPr sz="2000" spc="3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em outras </a:t>
            </a:r>
            <a:r>
              <a:rPr sz="2000" spc="-5" dirty="0">
                <a:latin typeface="Arial"/>
                <a:cs typeface="Arial"/>
              </a:rPr>
              <a:t>áreas da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organização?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Será que </a:t>
            </a:r>
            <a:r>
              <a:rPr sz="2000" spc="-5" dirty="0">
                <a:latin typeface="Arial"/>
                <a:cs typeface="Arial"/>
              </a:rPr>
              <a:t>esta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Negócio </a:t>
            </a:r>
            <a:r>
              <a:rPr sz="2000" spc="-10" dirty="0">
                <a:latin typeface="Arial"/>
                <a:cs typeface="Arial"/>
              </a:rPr>
              <a:t>tem </a:t>
            </a:r>
            <a:r>
              <a:rPr sz="2000" spc="-5" dirty="0">
                <a:latin typeface="Arial"/>
                <a:cs typeface="Arial"/>
              </a:rPr>
              <a:t>impacto em outros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projetos?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Será que </a:t>
            </a:r>
            <a:r>
              <a:rPr sz="2000" spc="-5" dirty="0">
                <a:latin typeface="Arial"/>
                <a:cs typeface="Arial"/>
              </a:rPr>
              <a:t>esta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será impactada </a:t>
            </a:r>
            <a:r>
              <a:rPr sz="2000" spc="-10" dirty="0">
                <a:latin typeface="Arial"/>
                <a:cs typeface="Arial"/>
              </a:rPr>
              <a:t>por outros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projetos?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7: </a:t>
            </a:r>
            <a:r>
              <a:rPr sz="3600" i="0" spc="-10" dirty="0">
                <a:latin typeface="Arial"/>
                <a:cs typeface="Arial"/>
              </a:rPr>
              <a:t>Conduzir </a:t>
            </a:r>
            <a:r>
              <a:rPr sz="3600" i="0" spc="-5" dirty="0">
                <a:latin typeface="Arial"/>
                <a:cs typeface="Arial"/>
              </a:rPr>
              <a:t>uma revisão formal</a:t>
            </a:r>
            <a:r>
              <a:rPr sz="3600" i="0" spc="3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pelas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Partes Interessadas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869" y="1533432"/>
            <a:ext cx="9027160" cy="2561599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 </a:t>
            </a:r>
            <a:r>
              <a:rPr sz="2400" spc="-5" dirty="0">
                <a:latin typeface="Arial"/>
                <a:cs typeface="Arial"/>
              </a:rPr>
              <a:t>é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revisão </a:t>
            </a:r>
            <a:r>
              <a:rPr sz="2400" dirty="0">
                <a:latin typeface="Arial"/>
                <a:cs typeface="Arial"/>
              </a:rPr>
              <a:t>formal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modelo </a:t>
            </a:r>
            <a:r>
              <a:rPr sz="2400" spc="-5" dirty="0">
                <a:latin typeface="Arial"/>
                <a:cs typeface="Arial"/>
              </a:rPr>
              <a:t>e dos </a:t>
            </a:r>
            <a:r>
              <a:rPr sz="2400" dirty="0">
                <a:latin typeface="Arial"/>
                <a:cs typeface="Arial"/>
              </a:rPr>
              <a:t>blocos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865"/>
              </a:spcBef>
            </a:pPr>
            <a:r>
              <a:rPr sz="2400" dirty="0">
                <a:latin typeface="Arial"/>
                <a:cs typeface="Arial"/>
              </a:rPr>
              <a:t>construção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selecionados.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44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é comparar 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proposta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865"/>
              </a:spcBef>
            </a:pPr>
            <a:r>
              <a:rPr sz="2400" spc="-5" dirty="0">
                <a:latin typeface="Arial"/>
                <a:cs typeface="Arial"/>
              </a:rPr>
              <a:t>a Declaração </a:t>
            </a:r>
            <a:r>
              <a:rPr sz="2400" dirty="0">
                <a:latin typeface="Arial"/>
                <a:cs typeface="Arial"/>
              </a:rPr>
              <a:t>de Trabalho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(SOW).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44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10" dirty="0">
                <a:latin typeface="Arial"/>
                <a:cs typeface="Arial"/>
              </a:rPr>
              <a:t>possível </a:t>
            </a:r>
            <a:r>
              <a:rPr sz="2400" spc="-5" dirty="0">
                <a:latin typeface="Arial"/>
                <a:cs typeface="Arial"/>
              </a:rPr>
              <a:t>voltar </a:t>
            </a:r>
            <a:r>
              <a:rPr sz="2400" dirty="0">
                <a:latin typeface="Arial"/>
                <a:cs typeface="Arial"/>
              </a:rPr>
              <a:t>para os </a:t>
            </a:r>
            <a:r>
              <a:rPr sz="2400" spc="-5" dirty="0">
                <a:latin typeface="Arial"/>
                <a:cs typeface="Arial"/>
              </a:rPr>
              <a:t>passos anteriores, se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696970" marR="5080" indent="-2964180">
              <a:lnSpc>
                <a:spcPct val="100000"/>
              </a:lnSpc>
              <a:spcBef>
                <a:spcPts val="105"/>
              </a:spcBef>
            </a:pPr>
            <a:r>
              <a:rPr i="0" spc="0" dirty="0">
                <a:latin typeface="Arial"/>
                <a:cs typeface="Arial"/>
              </a:rPr>
              <a:t>Passo </a:t>
            </a:r>
            <a:r>
              <a:rPr i="0" dirty="0">
                <a:latin typeface="Arial"/>
                <a:cs typeface="Arial"/>
              </a:rPr>
              <a:t>8: Finalizar a </a:t>
            </a:r>
            <a:r>
              <a:rPr i="0" spc="-5" dirty="0">
                <a:latin typeface="Arial"/>
                <a:cs typeface="Arial"/>
              </a:rPr>
              <a:t>Arquitetura</a:t>
            </a:r>
            <a:r>
              <a:rPr i="0" spc="-11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de  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437513"/>
            <a:ext cx="8917940" cy="4003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Selecionar padrões para cada um dos </a:t>
            </a:r>
            <a:r>
              <a:rPr sz="2400" dirty="0">
                <a:latin typeface="Arial"/>
                <a:cs typeface="Arial"/>
              </a:rPr>
              <a:t>BCAs, sempre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possível </a:t>
            </a:r>
            <a:r>
              <a:rPr sz="2400" spc="-5" dirty="0">
                <a:latin typeface="Arial"/>
                <a:cs typeface="Arial"/>
              </a:rPr>
              <a:t>reutilizando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partir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Repositório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Documentar </a:t>
            </a:r>
            <a:r>
              <a:rPr sz="2400" spc="-5" dirty="0">
                <a:latin typeface="Arial"/>
                <a:cs typeface="Arial"/>
              </a:rPr>
              <a:t>detalhadamente cada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BCAs.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Executar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verificação cruzada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geral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metas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Documentar o </a:t>
            </a:r>
            <a:r>
              <a:rPr sz="2400" spc="-5" dirty="0">
                <a:latin typeface="Arial"/>
                <a:cs typeface="Arial"/>
              </a:rPr>
              <a:t>relatório </a:t>
            </a:r>
            <a:r>
              <a:rPr sz="2400" spc="0" dirty="0">
                <a:latin typeface="Arial"/>
                <a:cs typeface="Arial"/>
              </a:rPr>
              <a:t>final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rastreabilidade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requisitos.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Documentar o mapeamento </a:t>
            </a:r>
            <a:r>
              <a:rPr sz="2400" spc="0" dirty="0">
                <a:latin typeface="Arial"/>
                <a:cs typeface="Arial"/>
              </a:rPr>
              <a:t>final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Repositório  de Arquitetura.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partir </a:t>
            </a:r>
            <a:r>
              <a:rPr sz="2400" dirty="0">
                <a:latin typeface="Arial"/>
                <a:cs typeface="Arial"/>
              </a:rPr>
              <a:t>dos BCAs </a:t>
            </a:r>
            <a:r>
              <a:rPr sz="2400" spc="-5" dirty="0">
                <a:latin typeface="Arial"/>
                <a:cs typeface="Arial"/>
              </a:rPr>
              <a:t>selecionados, </a:t>
            </a:r>
            <a:r>
              <a:rPr sz="2400" dirty="0">
                <a:latin typeface="Arial"/>
                <a:cs typeface="Arial"/>
              </a:rPr>
              <a:t>identificar  </a:t>
            </a:r>
            <a:r>
              <a:rPr sz="2400" spc="-5" dirty="0">
                <a:latin typeface="Arial"/>
                <a:cs typeface="Arial"/>
              </a:rPr>
              <a:t>quais </a:t>
            </a:r>
            <a:r>
              <a:rPr sz="2400" dirty="0">
                <a:latin typeface="Arial"/>
                <a:cs typeface="Arial"/>
              </a:rPr>
              <a:t>podem ser </a:t>
            </a:r>
            <a:r>
              <a:rPr sz="2400" spc="-5" dirty="0">
                <a:latin typeface="Arial"/>
                <a:cs typeface="Arial"/>
              </a:rPr>
              <a:t>reutilizados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publicar através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repositório 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9: </a:t>
            </a:r>
            <a:r>
              <a:rPr sz="3600" i="0" spc="-5" dirty="0">
                <a:latin typeface="Arial"/>
                <a:cs typeface="Arial"/>
              </a:rPr>
              <a:t>Criar </a:t>
            </a:r>
            <a:r>
              <a:rPr sz="3600" i="0" dirty="0">
                <a:latin typeface="Arial"/>
                <a:cs typeface="Arial"/>
              </a:rPr>
              <a:t>o </a:t>
            </a:r>
            <a:r>
              <a:rPr sz="3600" i="0" spc="-10" dirty="0">
                <a:latin typeface="Arial"/>
                <a:cs typeface="Arial"/>
              </a:rPr>
              <a:t>Documento de Definição</a:t>
            </a:r>
            <a:r>
              <a:rPr sz="3600" i="0" spc="10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508888"/>
            <a:ext cx="8947150" cy="3116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54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Documentar </a:t>
            </a:r>
            <a:r>
              <a:rPr sz="2400" spc="-5" dirty="0">
                <a:latin typeface="Arial"/>
                <a:cs typeface="Arial"/>
              </a:rPr>
              <a:t>a justificativa para todas as </a:t>
            </a:r>
            <a:r>
              <a:rPr sz="2400" dirty="0">
                <a:latin typeface="Arial"/>
                <a:cs typeface="Arial"/>
              </a:rPr>
              <a:t>decisões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 construção no </a:t>
            </a:r>
            <a:r>
              <a:rPr sz="2400" dirty="0">
                <a:latin typeface="Arial"/>
                <a:cs typeface="Arial"/>
              </a:rPr>
              <a:t>Documento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Definição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58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Preparar as seções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do Documento de Definição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  <a:p>
            <a:pPr marL="393700" marR="217170" indent="-381000">
              <a:lnSpc>
                <a:spcPct val="100000"/>
              </a:lnSpc>
              <a:spcBef>
                <a:spcPts val="58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Se </a:t>
            </a:r>
            <a:r>
              <a:rPr sz="2400" spc="0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o caso, use </a:t>
            </a:r>
            <a:r>
              <a:rPr sz="2400" spc="-5" dirty="0">
                <a:latin typeface="Arial"/>
                <a:cs typeface="Arial"/>
              </a:rPr>
              <a:t>relatórios </a:t>
            </a:r>
            <a:r>
              <a:rPr sz="2400" dirty="0">
                <a:latin typeface="Arial"/>
                <a:cs typeface="Arial"/>
              </a:rPr>
              <a:t>e / ou gráficos </a:t>
            </a:r>
            <a:r>
              <a:rPr sz="2400" spc="-5" dirty="0">
                <a:latin typeface="Arial"/>
                <a:cs typeface="Arial"/>
              </a:rPr>
              <a:t>gerados </a:t>
            </a:r>
            <a:r>
              <a:rPr sz="2400" dirty="0">
                <a:latin typeface="Arial"/>
                <a:cs typeface="Arial"/>
              </a:rPr>
              <a:t>por  ferramentas </a:t>
            </a:r>
            <a:r>
              <a:rPr sz="2400" spc="-5" dirty="0">
                <a:latin typeface="Arial"/>
                <a:cs typeface="Arial"/>
              </a:rPr>
              <a:t>de modelagem para </a:t>
            </a:r>
            <a:r>
              <a:rPr sz="2400" dirty="0">
                <a:latin typeface="Arial"/>
                <a:cs typeface="Arial"/>
              </a:rPr>
              <a:t>demonstrar </a:t>
            </a:r>
            <a:r>
              <a:rPr sz="2400" spc="-5" dirty="0">
                <a:latin typeface="Arial"/>
                <a:cs typeface="Arial"/>
              </a:rPr>
              <a:t>visões  </a:t>
            </a:r>
            <a:r>
              <a:rPr sz="2400" dirty="0">
                <a:latin typeface="Arial"/>
                <a:cs typeface="Arial"/>
              </a:rPr>
              <a:t>fundamentais da </a:t>
            </a:r>
            <a:r>
              <a:rPr sz="2400" spc="-5" dirty="0">
                <a:latin typeface="Arial"/>
                <a:cs typeface="Arial"/>
              </a:rPr>
              <a:t>arquitetura. Envie </a:t>
            </a:r>
            <a:r>
              <a:rPr sz="2400" dirty="0">
                <a:latin typeface="Arial"/>
                <a:cs typeface="Arial"/>
              </a:rPr>
              <a:t>o documento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revisão  pelas partes interessadas, e </a:t>
            </a:r>
            <a:r>
              <a:rPr sz="2400" dirty="0">
                <a:latin typeface="Arial"/>
                <a:cs typeface="Arial"/>
              </a:rPr>
              <a:t>incorpore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feedback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105025" marR="5080" indent="-135699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Resumo </a:t>
            </a:r>
            <a:r>
              <a:rPr sz="4000" i="0" dirty="0">
                <a:latin typeface="Arial"/>
                <a:cs typeface="Arial"/>
              </a:rPr>
              <a:t>sobre o uso de Blocos</a:t>
            </a:r>
            <a:r>
              <a:rPr sz="4000" i="0" spc="-1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Construção </a:t>
            </a:r>
            <a:r>
              <a:rPr sz="4000" i="0" dirty="0">
                <a:latin typeface="Arial"/>
                <a:cs typeface="Arial"/>
              </a:rPr>
              <a:t>na Fase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295858"/>
            <a:ext cx="8828405" cy="4483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4572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Quando estiver criando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descrições das Arquiteturas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Linha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Base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5" dirty="0">
                <a:latin typeface="Arial"/>
                <a:cs typeface="Arial"/>
              </a:rPr>
              <a:t>Alvo,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arquiteto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10" dirty="0">
                <a:latin typeface="Arial"/>
                <a:cs typeface="Arial"/>
              </a:rPr>
              <a:t>identificar 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relevantes para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A partir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O </a:t>
            </a:r>
            <a:r>
              <a:rPr sz="1800" spc="-10" dirty="0">
                <a:latin typeface="Arial"/>
                <a:cs typeface="Arial"/>
              </a:rPr>
              <a:t>TOGAF </a:t>
            </a:r>
            <a:r>
              <a:rPr sz="1800" dirty="0">
                <a:latin typeface="Arial"/>
                <a:cs typeface="Arial"/>
              </a:rPr>
              <a:t>inclui </a:t>
            </a:r>
            <a:r>
              <a:rPr sz="1800" spc="-5" dirty="0">
                <a:latin typeface="Arial"/>
                <a:cs typeface="Arial"/>
              </a:rPr>
              <a:t>exemplos </a:t>
            </a:r>
            <a:r>
              <a:rPr sz="1800" dirty="0">
                <a:latin typeface="Arial"/>
                <a:cs typeface="Arial"/>
              </a:rPr>
              <a:t>de catálogos, </a:t>
            </a:r>
            <a:r>
              <a:rPr sz="1800" spc="-5" dirty="0">
                <a:latin typeface="Arial"/>
                <a:cs typeface="Arial"/>
              </a:rPr>
              <a:t>matrizes </a:t>
            </a:r>
            <a:r>
              <a:rPr sz="1800" dirty="0">
                <a:latin typeface="Arial"/>
                <a:cs typeface="Arial"/>
              </a:rPr>
              <a:t>e diagramas que podem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usados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dirty="0">
                <a:latin typeface="Arial"/>
                <a:cs typeface="Arial"/>
              </a:rPr>
              <a:t>modelar </a:t>
            </a:r>
            <a:r>
              <a:rPr sz="1800" spc="-5" dirty="0">
                <a:latin typeface="Arial"/>
                <a:cs typeface="Arial"/>
              </a:rPr>
              <a:t>a decomposição de um </a:t>
            </a:r>
            <a:r>
              <a:rPr sz="1800" dirty="0">
                <a:latin typeface="Arial"/>
                <a:cs typeface="Arial"/>
              </a:rPr>
              <a:t>bloco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construção</a:t>
            </a:r>
            <a:endParaRPr sz="18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 Análise </a:t>
            </a:r>
            <a:r>
              <a:rPr sz="2000" spc="-5" dirty="0">
                <a:latin typeface="Arial"/>
                <a:cs typeface="Arial"/>
              </a:rPr>
              <a:t>de Diferenças é </a:t>
            </a:r>
            <a:r>
              <a:rPr sz="2000" spc="-10" dirty="0">
                <a:latin typeface="Arial"/>
                <a:cs typeface="Arial"/>
              </a:rPr>
              <a:t>usada para identificar Blocos </a:t>
            </a:r>
            <a:r>
              <a:rPr sz="2000" spc="-5" dirty="0">
                <a:latin typeface="Arial"/>
                <a:cs typeface="Arial"/>
              </a:rPr>
              <a:t>de Construção </a:t>
            </a:r>
            <a:r>
              <a:rPr sz="2000" spc="-10" dirty="0">
                <a:latin typeface="Arial"/>
                <a:cs typeface="Arial"/>
              </a:rPr>
              <a:t>que  devem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transportados 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alvo; Blocos </a:t>
            </a:r>
            <a:r>
              <a:rPr sz="2000" spc="-5" dirty="0">
                <a:latin typeface="Arial"/>
                <a:cs typeface="Arial"/>
              </a:rPr>
              <a:t>de Construção  </a:t>
            </a:r>
            <a:r>
              <a:rPr sz="2000" spc="-10" dirty="0">
                <a:latin typeface="Arial"/>
                <a:cs typeface="Arial"/>
              </a:rPr>
              <a:t>eliminados;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novos Blocos de </a:t>
            </a:r>
            <a:r>
              <a:rPr sz="2000" spc="-5" dirty="0">
                <a:latin typeface="Arial"/>
                <a:cs typeface="Arial"/>
              </a:rPr>
              <a:t>Construção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necessários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Quando </a:t>
            </a:r>
            <a:r>
              <a:rPr sz="2000" spc="-15" dirty="0">
                <a:latin typeface="Arial"/>
                <a:cs typeface="Arial"/>
              </a:rPr>
              <a:t>finalizada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Negócio,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padrões </a:t>
            </a:r>
            <a:r>
              <a:rPr sz="2000" spc="-5" dirty="0">
                <a:latin typeface="Arial"/>
                <a:cs typeface="Arial"/>
              </a:rPr>
              <a:t>são</a:t>
            </a:r>
            <a:r>
              <a:rPr sz="2000" spc="3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selecionados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para cada </a:t>
            </a:r>
            <a:r>
              <a:rPr sz="2000" spc="-15" dirty="0">
                <a:latin typeface="Arial"/>
                <a:cs typeface="Arial"/>
              </a:rPr>
              <a:t>um </a:t>
            </a:r>
            <a:r>
              <a:rPr sz="2000" spc="-10" dirty="0">
                <a:latin typeface="Arial"/>
                <a:cs typeface="Arial"/>
              </a:rPr>
              <a:t>dos blocos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construção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Cada bloco de construção </a:t>
            </a:r>
            <a:r>
              <a:rPr sz="1800" spc="-5" dirty="0">
                <a:latin typeface="Arial"/>
                <a:cs typeface="Arial"/>
              </a:rPr>
              <a:t>deve </a:t>
            </a:r>
            <a:r>
              <a:rPr sz="1800" dirty="0">
                <a:latin typeface="Arial"/>
                <a:cs typeface="Arial"/>
              </a:rPr>
              <a:t>ser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documentado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Aqueles que </a:t>
            </a:r>
            <a:r>
              <a:rPr sz="1800" dirty="0">
                <a:latin typeface="Arial"/>
                <a:cs typeface="Arial"/>
              </a:rPr>
              <a:t>são candidatos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reuso, </a:t>
            </a:r>
            <a:r>
              <a:rPr sz="1800" spc="-5" dirty="0">
                <a:latin typeface="Arial"/>
                <a:cs typeface="Arial"/>
              </a:rPr>
              <a:t>devem </a:t>
            </a:r>
            <a:r>
              <a:rPr sz="1800" dirty="0">
                <a:latin typeface="Arial"/>
                <a:cs typeface="Arial"/>
              </a:rPr>
              <a:t>ser publicados </a:t>
            </a:r>
            <a:r>
              <a:rPr sz="1800" spc="-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Repositório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1670" y="362453"/>
            <a:ext cx="349948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spc="0" dirty="0">
                <a:latin typeface="Arial"/>
                <a:cs typeface="Arial"/>
              </a:rPr>
              <a:t>Fase B:</a:t>
            </a:r>
            <a:r>
              <a:rPr sz="3600" i="0" spc="-14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3966845" cy="43220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Negócio, </a:t>
            </a:r>
            <a:r>
              <a:rPr sz="2000" dirty="0">
                <a:latin typeface="Arial"/>
                <a:cs typeface="Arial"/>
              </a:rPr>
              <a:t>metas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R="445770"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direcionadores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validados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Negócio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revisados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Rascunho de Documento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Rascunho de </a:t>
            </a:r>
            <a:r>
              <a:rPr sz="2000" spc="-10" dirty="0">
                <a:latin typeface="Arial"/>
                <a:cs typeface="Arial"/>
              </a:rPr>
              <a:t>Especificação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Componentes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10" dirty="0">
                <a:latin typeface="Arial"/>
                <a:cs typeface="Arial"/>
              </a:rPr>
              <a:t>de  Arquitetura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010" y="1125537"/>
            <a:ext cx="4036314" cy="4956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087" y="331675"/>
            <a:ext cx="89274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Documento de </a:t>
            </a:r>
            <a:r>
              <a:rPr sz="4000" i="0" dirty="0">
                <a:latin typeface="Arial"/>
                <a:cs typeface="Arial"/>
              </a:rPr>
              <a:t>Definição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535" y="1233664"/>
            <a:ext cx="4505960" cy="417588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Escopo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Metas, objetivos,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restrições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Linha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Base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(para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cada</a:t>
            </a:r>
            <a:endParaRPr sz="2000">
              <a:latin typeface="Arial"/>
              <a:cs typeface="Arial"/>
            </a:endParaRPr>
          </a:p>
          <a:p>
            <a:pPr marR="1050290"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estado </a:t>
            </a:r>
            <a:r>
              <a:rPr sz="2000" spc="-5" dirty="0">
                <a:latin typeface="Arial"/>
                <a:cs typeface="Arial"/>
              </a:rPr>
              <a:t>a ser modelado):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Modelos </a:t>
            </a:r>
            <a:r>
              <a:rPr sz="1800" dirty="0">
                <a:latin typeface="Arial"/>
                <a:cs typeface="Arial"/>
              </a:rPr>
              <a:t>de Arquitetura de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"/>
                <a:cs typeface="Arial"/>
              </a:rPr>
              <a:t>Modelos </a:t>
            </a:r>
            <a:r>
              <a:rPr sz="1800" spc="-5" dirty="0">
                <a:latin typeface="Arial"/>
                <a:cs typeface="Arial"/>
              </a:rPr>
              <a:t>de Arquitetura 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Dados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Modelos </a:t>
            </a:r>
            <a:r>
              <a:rPr sz="1800" dirty="0">
                <a:latin typeface="Arial"/>
                <a:cs typeface="Arial"/>
              </a:rPr>
              <a:t>de Arquitetura de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Aplicação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"/>
                <a:cs typeface="Arial"/>
              </a:rPr>
              <a:t>Modelos </a:t>
            </a:r>
            <a:r>
              <a:rPr sz="1800" spc="-5" dirty="0">
                <a:latin typeface="Arial"/>
                <a:cs typeface="Arial"/>
              </a:rPr>
              <a:t>de Arquitetura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Tecnológica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Razão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justificativa para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R="1167130"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abordagem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0003" y="1295857"/>
            <a:ext cx="4347210" cy="36199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Mapeamento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Repositório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Mapeamento </a:t>
            </a:r>
            <a:r>
              <a:rPr sz="1800" dirty="0">
                <a:latin typeface="Arial"/>
                <a:cs typeface="Arial"/>
              </a:rPr>
              <a:t>para o Panorama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756285" marR="4876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Mapeamento para </a:t>
            </a:r>
            <a:r>
              <a:rPr sz="1800" dirty="0">
                <a:latin typeface="Arial"/>
                <a:cs typeface="Arial"/>
              </a:rPr>
              <a:t>modelos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referência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Mapeamento para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normas/padrões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Avaliação de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Análise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Diferenças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Impacto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Transição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215" y="90883"/>
            <a:ext cx="84118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Documento de Definição de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r>
              <a:rPr sz="3600" i="0" spc="15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–</a:t>
            </a:r>
            <a:endParaRPr sz="3600">
              <a:latin typeface="Arial"/>
              <a:cs typeface="Arial"/>
            </a:endParaRPr>
          </a:p>
          <a:p>
            <a:pPr marL="64135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Componentes </a:t>
            </a:r>
            <a:r>
              <a:rPr sz="3600" i="0" spc="-5" dirty="0">
                <a:latin typeface="Arial"/>
                <a:cs typeface="Arial"/>
              </a:rPr>
              <a:t>de Arquitetura de</a:t>
            </a:r>
            <a:r>
              <a:rPr sz="3600" i="0" spc="9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Negócio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1572845"/>
            <a:ext cx="4698365" cy="39757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6870" marR="93980" indent="-344170">
              <a:lnSpc>
                <a:spcPct val="80000"/>
              </a:lnSpc>
              <a:spcBef>
                <a:spcPts val="53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Arquitetura de Negócio de Linha de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Base,  se necessário - esta </a:t>
            </a:r>
            <a:r>
              <a:rPr sz="1800" spc="-5" dirty="0">
                <a:latin typeface="Arial"/>
                <a:cs typeface="Arial"/>
              </a:rPr>
              <a:t>é </a:t>
            </a:r>
            <a:r>
              <a:rPr sz="1800" dirty="0">
                <a:latin typeface="Arial"/>
                <a:cs typeface="Arial"/>
              </a:rPr>
              <a:t>uma descrição </a:t>
            </a:r>
            <a:r>
              <a:rPr sz="1800" spc="-5" dirty="0">
                <a:latin typeface="Arial"/>
                <a:cs typeface="Arial"/>
              </a:rPr>
              <a:t>da  arquitetura do </a:t>
            </a:r>
            <a:r>
              <a:rPr sz="1800" dirty="0">
                <a:latin typeface="Arial"/>
                <a:cs typeface="Arial"/>
              </a:rPr>
              <a:t>Negócio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existente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Arquitetura de Negócio </a:t>
            </a:r>
            <a:r>
              <a:rPr sz="1800" spc="-5" dirty="0">
                <a:latin typeface="Arial"/>
                <a:cs typeface="Arial"/>
              </a:rPr>
              <a:t>Alvo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marR="415925" lvl="1" indent="-286385" algn="just">
              <a:lnSpc>
                <a:spcPts val="1540"/>
              </a:lnSpc>
              <a:spcBef>
                <a:spcPts val="375"/>
              </a:spcBef>
              <a:buChar char="–"/>
              <a:tabLst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Estrutura organizacional </a:t>
            </a:r>
            <a:r>
              <a:rPr sz="1600" dirty="0">
                <a:latin typeface="Arial"/>
                <a:cs typeface="Arial"/>
              </a:rPr>
              <a:t>- </a:t>
            </a:r>
            <a:r>
              <a:rPr sz="1600" spc="-5" dirty="0">
                <a:latin typeface="Arial"/>
                <a:cs typeface="Arial"/>
              </a:rPr>
              <a:t>identificando  </a:t>
            </a:r>
            <a:r>
              <a:rPr sz="1600" dirty="0">
                <a:latin typeface="Arial"/>
                <a:cs typeface="Arial"/>
              </a:rPr>
              <a:t>locais </a:t>
            </a:r>
            <a:r>
              <a:rPr sz="1600" spc="-5" dirty="0">
                <a:latin typeface="Arial"/>
                <a:cs typeface="Arial"/>
              </a:rPr>
              <a:t>de negócio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relacionando-os às  unidades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organizacionais</a:t>
            </a:r>
            <a:endParaRPr sz="1600">
              <a:latin typeface="Arial"/>
              <a:cs typeface="Arial"/>
            </a:endParaRPr>
          </a:p>
          <a:p>
            <a:pPr marL="756285" marR="509270" lvl="1" indent="-286385">
              <a:lnSpc>
                <a:spcPct val="801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Metas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objetivos de Negócio </a:t>
            </a:r>
            <a:r>
              <a:rPr sz="1600" dirty="0">
                <a:latin typeface="Arial"/>
                <a:cs typeface="Arial"/>
              </a:rPr>
              <a:t>-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corporação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para cada unidade  organizacional</a:t>
            </a:r>
            <a:endParaRPr sz="1600">
              <a:latin typeface="Arial"/>
              <a:cs typeface="Arial"/>
            </a:endParaRPr>
          </a:p>
          <a:p>
            <a:pPr marL="756285" marR="59690" lvl="1" indent="-286385">
              <a:lnSpc>
                <a:spcPct val="801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Funções de Negócio </a:t>
            </a:r>
            <a:r>
              <a:rPr sz="1600" dirty="0">
                <a:latin typeface="Arial"/>
                <a:cs typeface="Arial"/>
              </a:rPr>
              <a:t>- um passo </a:t>
            </a:r>
            <a:r>
              <a:rPr sz="1600" spc="-5" dirty="0">
                <a:latin typeface="Arial"/>
                <a:cs typeface="Arial"/>
              </a:rPr>
              <a:t>detalhado 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recursivo envolvendo </a:t>
            </a:r>
            <a:r>
              <a:rPr sz="1600" dirty="0">
                <a:latin typeface="Arial"/>
                <a:cs typeface="Arial"/>
              </a:rPr>
              <a:t>a decomposição  sucessiva de </a:t>
            </a:r>
            <a:r>
              <a:rPr sz="1600" spc="-5" dirty="0">
                <a:latin typeface="Arial"/>
                <a:cs typeface="Arial"/>
              </a:rPr>
              <a:t>grandes áreas </a:t>
            </a:r>
            <a:r>
              <a:rPr sz="1600" dirty="0">
                <a:latin typeface="Arial"/>
                <a:cs typeface="Arial"/>
              </a:rPr>
              <a:t>funcionais em  </a:t>
            </a:r>
            <a:r>
              <a:rPr sz="1600" spc="-5" dirty="0">
                <a:latin typeface="Arial"/>
                <a:cs typeface="Arial"/>
              </a:rPr>
              <a:t>subfunções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8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Serviços de Negócio </a:t>
            </a:r>
            <a:r>
              <a:rPr sz="1600" dirty="0">
                <a:latin typeface="Arial"/>
                <a:cs typeface="Arial"/>
              </a:rPr>
              <a:t>- </a:t>
            </a:r>
            <a:r>
              <a:rPr sz="1600" spc="-5" dirty="0">
                <a:latin typeface="Arial"/>
                <a:cs typeface="Arial"/>
              </a:rPr>
              <a:t>os serviços que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corporação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cada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de suas unidade  proporciona aos </a:t>
            </a:r>
            <a:r>
              <a:rPr sz="1600" dirty="0">
                <a:latin typeface="Arial"/>
                <a:cs typeface="Arial"/>
              </a:rPr>
              <a:t>seus clientes, tanto </a:t>
            </a:r>
            <a:r>
              <a:rPr sz="1600" spc="-5" dirty="0">
                <a:latin typeface="Arial"/>
                <a:cs typeface="Arial"/>
              </a:rPr>
              <a:t>interna  </a:t>
            </a:r>
            <a:r>
              <a:rPr sz="1600" spc="0" dirty="0">
                <a:latin typeface="Arial"/>
                <a:cs typeface="Arial"/>
              </a:rPr>
              <a:t>como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externamente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627709"/>
            <a:ext cx="4317365" cy="378744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56285" indent="-286385">
              <a:lnSpc>
                <a:spcPct val="100000"/>
              </a:lnSpc>
              <a:spcBef>
                <a:spcPts val="1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Processos de </a:t>
            </a:r>
            <a:r>
              <a:rPr sz="1600" spc="-5" dirty="0">
                <a:latin typeface="Arial"/>
                <a:cs typeface="Arial"/>
              </a:rPr>
              <a:t>Negócio,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incluindo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medidas 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entregáveis</a:t>
            </a:r>
            <a:endParaRPr sz="1600">
              <a:latin typeface="Arial"/>
              <a:cs typeface="Arial"/>
            </a:endParaRPr>
          </a:p>
          <a:p>
            <a:pPr marL="756285" marR="438150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Papéis de Negócio, </a:t>
            </a:r>
            <a:r>
              <a:rPr sz="1600" dirty="0">
                <a:latin typeface="Arial"/>
                <a:cs typeface="Arial"/>
              </a:rPr>
              <a:t>incluindo o  </a:t>
            </a:r>
            <a:r>
              <a:rPr sz="1600" spc="-5" dirty="0">
                <a:latin typeface="Arial"/>
                <a:cs typeface="Arial"/>
              </a:rPr>
              <a:t>desenvolvimento </a:t>
            </a:r>
            <a:r>
              <a:rPr sz="1600" dirty="0">
                <a:latin typeface="Arial"/>
                <a:cs typeface="Arial"/>
              </a:rPr>
              <a:t>e modificação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  necessidades de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competências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Modelo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Dados </a:t>
            </a:r>
            <a:r>
              <a:rPr sz="1600" dirty="0">
                <a:latin typeface="Arial"/>
                <a:cs typeface="Arial"/>
              </a:rPr>
              <a:t>do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756285" marR="51435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Correlação de organização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funções </a:t>
            </a:r>
            <a:r>
              <a:rPr sz="1600" dirty="0">
                <a:latin typeface="Arial"/>
                <a:cs typeface="Arial"/>
              </a:rPr>
              <a:t>-  </a:t>
            </a:r>
            <a:r>
              <a:rPr sz="1600" spc="-5" dirty="0">
                <a:latin typeface="Arial"/>
                <a:cs typeface="Arial"/>
              </a:rPr>
              <a:t>relacionar funções de negócio </a:t>
            </a:r>
            <a:r>
              <a:rPr sz="1600" dirty="0">
                <a:latin typeface="Arial"/>
                <a:cs typeface="Arial"/>
              </a:rPr>
              <a:t>com </a:t>
            </a:r>
            <a:r>
              <a:rPr sz="1600" spc="-5" dirty="0">
                <a:latin typeface="Arial"/>
                <a:cs typeface="Arial"/>
              </a:rPr>
              <a:t>as  unidades organizacionais </a:t>
            </a:r>
            <a:r>
              <a:rPr sz="1600" dirty="0">
                <a:latin typeface="Arial"/>
                <a:cs typeface="Arial"/>
              </a:rPr>
              <a:t>na forma de  </a:t>
            </a:r>
            <a:r>
              <a:rPr sz="1600" spc="5" dirty="0">
                <a:latin typeface="Arial"/>
                <a:cs typeface="Arial"/>
              </a:rPr>
              <a:t>uma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matriz</a:t>
            </a:r>
            <a:endParaRPr sz="16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Visões </a:t>
            </a:r>
            <a:r>
              <a:rPr sz="1800" spc="-5" dirty="0">
                <a:latin typeface="Arial"/>
                <a:cs typeface="Arial"/>
              </a:rPr>
              <a:t>correspondentes aos pontos de  vista selecionados abordando  preocupações das </a:t>
            </a:r>
            <a:r>
              <a:rPr sz="1800" dirty="0">
                <a:latin typeface="Arial"/>
                <a:cs typeface="Arial"/>
              </a:rPr>
              <a:t>principais </a:t>
            </a:r>
            <a:r>
              <a:rPr sz="1800" spc="-5" dirty="0">
                <a:latin typeface="Arial"/>
                <a:cs typeface="Arial"/>
              </a:rPr>
              <a:t>partes  </a:t>
            </a:r>
            <a:r>
              <a:rPr sz="1800" dirty="0"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228727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Especificação de Requisitos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364363"/>
            <a:ext cx="6724650" cy="4483278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Medidas de sucesso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(métricas)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Contratos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Serviço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Contratos de </a:t>
            </a:r>
            <a:r>
              <a:rPr sz="2400" spc="-5" dirty="0">
                <a:latin typeface="Arial"/>
                <a:cs typeface="Arial"/>
              </a:rPr>
              <a:t>Serviços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Aplicação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Orientações para 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Especificações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Normas </a:t>
            </a:r>
            <a:r>
              <a:rPr sz="2400" spc="-5" dirty="0">
                <a:latin typeface="Arial"/>
                <a:cs typeface="Arial"/>
              </a:rPr>
              <a:t>para 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Interoperabilidade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gerenciamento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serviços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TI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Restrições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Pressupostos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940" y="211025"/>
            <a:ext cx="7085965" cy="18607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Especificação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Requisitos</a:t>
            </a:r>
            <a:r>
              <a:rPr sz="4000" i="0" spc="-14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de  </a:t>
            </a: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– Componentes de  </a:t>
            </a: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2444240"/>
            <a:ext cx="5373370" cy="13426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Resultados </a:t>
            </a:r>
            <a:r>
              <a:rPr sz="2400" spc="-5" dirty="0">
                <a:latin typeface="Arial"/>
                <a:cs typeface="Arial"/>
              </a:rPr>
              <a:t>da Análise 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Diferenças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técnicos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atualizados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2190" y="300898"/>
            <a:ext cx="322961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Metodologia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21030"/>
            <a:ext cx="9124950" cy="302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45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Estabelecimento das </a:t>
            </a:r>
            <a:r>
              <a:rPr sz="2400" spc="-5" dirty="0">
                <a:latin typeface="Arial"/>
                <a:cs typeface="Arial"/>
              </a:rPr>
              <a:t>equipes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305"/>
              </a:lnSpc>
            </a:pP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62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Mapeamento das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iniciativas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ts val="217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Governança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Governança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5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(COBIT /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ITIL)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Processo de software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(CMMI)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3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Gestão </a:t>
            </a:r>
            <a:r>
              <a:rPr sz="2000" spc="-10" dirty="0">
                <a:latin typeface="Arial"/>
                <a:cs typeface="Arial"/>
              </a:rPr>
              <a:t>de Projetos (PMO </a:t>
            </a:r>
            <a:r>
              <a:rPr sz="2000" spc="-5" dirty="0">
                <a:latin typeface="Arial"/>
                <a:cs typeface="Arial"/>
              </a:rPr>
              <a:t>/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PMBOK)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58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Estabelecimento </a:t>
            </a:r>
            <a:r>
              <a:rPr sz="2400" spc="-5" dirty="0">
                <a:latin typeface="Arial"/>
                <a:cs typeface="Arial"/>
              </a:rPr>
              <a:t>do Direcionamento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Estratégico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Centralização </a:t>
            </a:r>
            <a:r>
              <a:rPr sz="2400" dirty="0">
                <a:latin typeface="Arial"/>
                <a:cs typeface="Arial"/>
              </a:rPr>
              <a:t>/ Coordenação das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Iniciativas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674" y="1447736"/>
            <a:ext cx="9061577" cy="4214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910" y="1442974"/>
            <a:ext cx="9071610" cy="4224655"/>
          </a:xfrm>
          <a:custGeom>
            <a:avLst/>
            <a:gdLst/>
            <a:ahLst/>
            <a:cxnLst/>
            <a:rect l="l" t="t" r="r" b="b"/>
            <a:pathLst>
              <a:path w="9071610" h="4224655">
                <a:moveTo>
                  <a:pt x="0" y="4224401"/>
                </a:moveTo>
                <a:lnTo>
                  <a:pt x="9071102" y="4224401"/>
                </a:lnTo>
                <a:lnTo>
                  <a:pt x="9071102" y="0"/>
                </a:lnTo>
                <a:lnTo>
                  <a:pt x="0" y="0"/>
                </a:lnTo>
                <a:lnTo>
                  <a:pt x="0" y="42244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9998" y="300898"/>
            <a:ext cx="308940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Metamodelo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703322"/>
            <a:ext cx="5127625" cy="167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743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17  Fase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Arquiteturas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3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Sistemas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347" y="4349954"/>
            <a:ext cx="58426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Informação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–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Visão</a:t>
            </a:r>
            <a:r>
              <a:rPr sz="36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Geral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7"/>
            <a:ext cx="9148445" cy="306494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deste módulo é o de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C, </a:t>
            </a:r>
            <a:r>
              <a:rPr sz="2400" spc="-5" dirty="0">
                <a:latin typeface="Arial"/>
                <a:cs typeface="Arial"/>
              </a:rPr>
              <a:t>Arquiteturas de </a:t>
            </a:r>
            <a:r>
              <a:rPr sz="2400" dirty="0">
                <a:latin typeface="Arial"/>
                <a:cs typeface="Arial"/>
              </a:rPr>
              <a:t>Sistemas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abordagem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breve </a:t>
            </a:r>
            <a:r>
              <a:rPr sz="2400" spc="-5" dirty="0">
                <a:latin typeface="Arial"/>
                <a:cs typeface="Arial"/>
              </a:rPr>
              <a:t>descrição </a:t>
            </a:r>
            <a:r>
              <a:rPr sz="2400" dirty="0">
                <a:latin typeface="Arial"/>
                <a:cs typeface="Arial"/>
              </a:rPr>
              <a:t>das entradas 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6870" marR="626110" indent="-34480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Este módulo é uma introdução aos </a:t>
            </a:r>
            <a:r>
              <a:rPr sz="2400" spc="-5" dirty="0">
                <a:latin typeface="Arial"/>
                <a:cs typeface="Arial"/>
              </a:rPr>
              <a:t>próximos </a:t>
            </a:r>
            <a:r>
              <a:rPr sz="2400" dirty="0">
                <a:latin typeface="Arial"/>
                <a:cs typeface="Arial"/>
              </a:rPr>
              <a:t>dois módulos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que  </a:t>
            </a:r>
            <a:r>
              <a:rPr sz="2400" dirty="0">
                <a:latin typeface="Arial"/>
                <a:cs typeface="Arial"/>
              </a:rPr>
              <a:t>tratam as duas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 Sistemas de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804"/>
          </a:xfrm>
          <a:prstGeom prst="rect">
            <a:avLst/>
          </a:prstGeom>
        </p:spPr>
        <p:txBody>
          <a:bodyPr vert="horz" wrap="square" lIns="0" tIns="14122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Arquiteturas </a:t>
            </a:r>
            <a:r>
              <a:rPr sz="3600" i="0" spc="-10" dirty="0">
                <a:latin typeface="Arial"/>
                <a:cs typeface="Arial"/>
              </a:rPr>
              <a:t>de </a:t>
            </a:r>
            <a:r>
              <a:rPr sz="3600" i="0" spc="-5" dirty="0">
                <a:latin typeface="Arial"/>
                <a:cs typeface="Arial"/>
              </a:rPr>
              <a:t>Sistemas </a:t>
            </a:r>
            <a:r>
              <a:rPr sz="3600" i="0" spc="-10" dirty="0">
                <a:latin typeface="Arial"/>
                <a:cs typeface="Arial"/>
              </a:rPr>
              <a:t>de </a:t>
            </a:r>
            <a:r>
              <a:rPr sz="3600" i="0" spc="-5" dirty="0">
                <a:latin typeface="Arial"/>
                <a:cs typeface="Arial"/>
              </a:rPr>
              <a:t>Informação</a:t>
            </a:r>
            <a:r>
              <a:rPr sz="3600" i="0" spc="75" dirty="0">
                <a:latin typeface="Arial"/>
                <a:cs typeface="Arial"/>
              </a:rPr>
              <a:t> </a:t>
            </a:r>
            <a:r>
              <a:rPr sz="3600" i="0" dirty="0">
                <a:latin typeface="Times New Roman"/>
                <a:cs typeface="Times New Roman"/>
              </a:rPr>
              <a:t>–</a:t>
            </a:r>
            <a:endParaRPr sz="36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600" i="0" spc="-5" dirty="0">
                <a:latin typeface="Arial"/>
                <a:cs typeface="Arial"/>
              </a:rPr>
              <a:t>Objetivos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318" y="1581563"/>
            <a:ext cx="8321040" cy="35620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203200" indent="-344170">
              <a:lnSpc>
                <a:spcPct val="1151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Desenvolver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15" dirty="0">
                <a:latin typeface="Arial"/>
                <a:cs typeface="Arial"/>
              </a:rPr>
              <a:t>Alvo </a:t>
            </a:r>
            <a:r>
              <a:rPr sz="2000" spc="-5" dirty="0">
                <a:latin typeface="Arial"/>
                <a:cs typeface="Arial"/>
              </a:rPr>
              <a:t>de Sistemas de Informação </a:t>
            </a:r>
            <a:r>
              <a:rPr sz="2000" spc="-10" dirty="0">
                <a:latin typeface="Arial"/>
                <a:cs typeface="Arial"/>
              </a:rPr>
              <a:t>(Dados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0" dirty="0">
                <a:latin typeface="Arial"/>
                <a:cs typeface="Arial"/>
              </a:rPr>
              <a:t>Aplicativos), descrevendo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Sistemas de  </a:t>
            </a:r>
            <a:r>
              <a:rPr sz="2000" dirty="0">
                <a:latin typeface="Arial"/>
                <a:cs typeface="Arial"/>
              </a:rPr>
              <a:t>Informação </a:t>
            </a:r>
            <a:r>
              <a:rPr sz="2000" spc="-5" dirty="0">
                <a:latin typeface="Arial"/>
                <a:cs typeface="Arial"/>
              </a:rPr>
              <a:t>da corporação </a:t>
            </a:r>
            <a:r>
              <a:rPr sz="2000" spc="-10" dirty="0">
                <a:latin typeface="Arial"/>
                <a:cs typeface="Arial"/>
              </a:rPr>
              <a:t>habilitará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e a  </a:t>
            </a: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Arquitetura,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0" dirty="0">
                <a:latin typeface="Arial"/>
                <a:cs typeface="Arial"/>
              </a:rPr>
              <a:t>forma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aborde a </a:t>
            </a: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o  Trabalho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os interesses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preocupações das partes  </a:t>
            </a:r>
            <a:r>
              <a:rPr sz="2000" spc="-5" dirty="0">
                <a:latin typeface="Arial"/>
                <a:cs typeface="Arial"/>
              </a:rPr>
              <a:t>interessadas.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6870" marR="5080" indent="-344170">
              <a:lnSpc>
                <a:spcPct val="1151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componentes </a:t>
            </a:r>
            <a:r>
              <a:rPr sz="2000" spc="-10" dirty="0">
                <a:latin typeface="Arial"/>
                <a:cs typeface="Arial"/>
              </a:rPr>
              <a:t>candidatos para </a:t>
            </a:r>
            <a:r>
              <a:rPr sz="2000" spc="-5" dirty="0">
                <a:latin typeface="Arial"/>
                <a:cs typeface="Arial"/>
              </a:rPr>
              <a:t>o Roadmap de </a:t>
            </a:r>
            <a:r>
              <a:rPr sz="2000" spc="-10" dirty="0">
                <a:latin typeface="Arial"/>
                <a:cs typeface="Arial"/>
              </a:rPr>
              <a:t>Arquitetura  baseados nas </a:t>
            </a:r>
            <a:r>
              <a:rPr sz="2000" spc="-5" dirty="0">
                <a:latin typeface="Arial"/>
                <a:cs typeface="Arial"/>
              </a:rPr>
              <a:t>diferenças </a:t>
            </a:r>
            <a:r>
              <a:rPr sz="2000" spc="-10" dirty="0">
                <a:latin typeface="Arial"/>
                <a:cs typeface="Arial"/>
              </a:rPr>
              <a:t>entre as Arquiteturas </a:t>
            </a:r>
            <a:r>
              <a:rPr sz="2000" spc="-15" dirty="0">
                <a:latin typeface="Arial"/>
                <a:cs typeface="Arial"/>
              </a:rPr>
              <a:t>Alvo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Linha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Base </a:t>
            </a:r>
            <a:r>
              <a:rPr sz="2000" spc="-5" dirty="0">
                <a:latin typeface="Arial"/>
                <a:cs typeface="Arial"/>
              </a:rPr>
              <a:t>de Sistemas de </a:t>
            </a:r>
            <a:r>
              <a:rPr sz="2000" dirty="0">
                <a:latin typeface="Arial"/>
                <a:cs typeface="Arial"/>
              </a:rPr>
              <a:t>Informação </a:t>
            </a:r>
            <a:r>
              <a:rPr sz="2000" spc="-5" dirty="0">
                <a:latin typeface="Arial"/>
                <a:cs typeface="Arial"/>
              </a:rPr>
              <a:t>(Dados 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Aplicativos).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29305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365581"/>
            <a:ext cx="9061450" cy="4673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Fase C </a:t>
            </a:r>
            <a:r>
              <a:rPr sz="2400" spc="-10" dirty="0">
                <a:latin typeface="Arial"/>
                <a:cs typeface="Arial"/>
              </a:rPr>
              <a:t>envolve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Dados e a de </a:t>
            </a:r>
            <a:r>
              <a:rPr sz="2400" spc="-5" dirty="0">
                <a:latin typeface="Arial"/>
                <a:cs typeface="Arial"/>
              </a:rPr>
              <a:t>Aplicativos,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qualquer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ordem.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Existem </a:t>
            </a:r>
            <a:r>
              <a:rPr sz="2400" dirty="0">
                <a:latin typeface="Arial"/>
                <a:cs typeface="Arial"/>
              </a:rPr>
              <a:t>defensores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ambas as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sequências:</a:t>
            </a:r>
            <a:endParaRPr sz="2400">
              <a:latin typeface="Arial"/>
              <a:cs typeface="Arial"/>
            </a:endParaRPr>
          </a:p>
          <a:p>
            <a:pPr marL="902969" indent="-360045">
              <a:lnSpc>
                <a:spcPct val="100000"/>
              </a:lnSpc>
              <a:spcBef>
                <a:spcPts val="545"/>
              </a:spcBef>
              <a:buChar char="•"/>
              <a:tabLst>
                <a:tab pos="902335" algn="l"/>
                <a:tab pos="903605" algn="l"/>
                <a:tab pos="4951730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i="1" spc="-10" dirty="0">
                <a:latin typeface="Arial"/>
                <a:cs typeface="Arial"/>
              </a:rPr>
              <a:t>Enterprise</a:t>
            </a:r>
            <a:r>
              <a:rPr sz="2000" i="1" spc="6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Architecture</a:t>
            </a:r>
            <a:r>
              <a:rPr sz="2000" i="1" spc="3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Planning	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Spewak </a:t>
            </a:r>
            <a:r>
              <a:rPr sz="2000" spc="-5" dirty="0">
                <a:latin typeface="Arial"/>
                <a:cs typeface="Arial"/>
              </a:rPr>
              <a:t>recomenda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902969">
              <a:lnSpc>
                <a:spcPct val="100000"/>
              </a:lnSpc>
              <a:spcBef>
                <a:spcPts val="244"/>
              </a:spcBef>
            </a:pPr>
            <a:r>
              <a:rPr sz="2000" spc="-10" dirty="0">
                <a:latin typeface="Arial"/>
                <a:cs typeface="Arial"/>
              </a:rPr>
              <a:t>sequência orientada por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dados.</a:t>
            </a:r>
            <a:endParaRPr sz="2000">
              <a:latin typeface="Arial"/>
              <a:cs typeface="Arial"/>
            </a:endParaRPr>
          </a:p>
          <a:p>
            <a:pPr marL="902969" marR="5080" indent="-360045">
              <a:lnSpc>
                <a:spcPct val="110100"/>
              </a:lnSpc>
              <a:spcBef>
                <a:spcPts val="955"/>
              </a:spcBef>
              <a:buChar char="•"/>
              <a:tabLst>
                <a:tab pos="902335" algn="l"/>
                <a:tab pos="903605" algn="l"/>
              </a:tabLst>
            </a:pPr>
            <a:r>
              <a:rPr sz="2000" spc="-10" dirty="0">
                <a:latin typeface="Arial"/>
                <a:cs typeface="Arial"/>
              </a:rPr>
              <a:t>Os </a:t>
            </a:r>
            <a:r>
              <a:rPr sz="2000" spc="-15" dirty="0">
                <a:latin typeface="Arial"/>
                <a:cs typeface="Arial"/>
              </a:rPr>
              <a:t>principais </a:t>
            </a:r>
            <a:r>
              <a:rPr sz="2000" spc="-5" dirty="0">
                <a:latin typeface="Arial"/>
                <a:cs typeface="Arial"/>
              </a:rPr>
              <a:t>sistemas </a:t>
            </a:r>
            <a:r>
              <a:rPr sz="2000" spc="-15" dirty="0">
                <a:latin typeface="Arial"/>
                <a:cs typeface="Arial"/>
              </a:rPr>
              <a:t>aplicativos </a:t>
            </a:r>
            <a:r>
              <a:rPr sz="2000" spc="-10" dirty="0">
                <a:latin typeface="Arial"/>
                <a:cs typeface="Arial"/>
              </a:rPr>
              <a:t>(ERP, CRM, …) </a:t>
            </a:r>
            <a:r>
              <a:rPr sz="2000" spc="-5" dirty="0">
                <a:latin typeface="Arial"/>
                <a:cs typeface="Arial"/>
              </a:rPr>
              <a:t>muitas </a:t>
            </a:r>
            <a:r>
              <a:rPr sz="2000" spc="-20" dirty="0">
                <a:latin typeface="Arial"/>
                <a:cs typeface="Arial"/>
              </a:rPr>
              <a:t>vezes  </a:t>
            </a:r>
            <a:r>
              <a:rPr sz="2000" spc="-5" dirty="0">
                <a:latin typeface="Arial"/>
                <a:cs typeface="Arial"/>
              </a:rPr>
              <a:t>combinam infraestrutura </a:t>
            </a:r>
            <a:r>
              <a:rPr sz="2000" spc="-10" dirty="0">
                <a:latin typeface="Arial"/>
                <a:cs typeface="Arial"/>
              </a:rPr>
              <a:t>tecnológica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lógica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aplicativos. </a:t>
            </a:r>
            <a:r>
              <a:rPr sz="2000" spc="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abordagem orientada por aplicativos considera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aplicações principais  (que sustentam </a:t>
            </a:r>
            <a:r>
              <a:rPr sz="2000" spc="-5" dirty="0">
                <a:latin typeface="Arial"/>
                <a:cs typeface="Arial"/>
              </a:rPr>
              <a:t>os processos 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críticos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missão)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  foco </a:t>
            </a:r>
            <a:r>
              <a:rPr sz="2000" spc="-10" dirty="0">
                <a:latin typeface="Arial"/>
                <a:cs typeface="Arial"/>
              </a:rPr>
              <a:t>principal </a:t>
            </a:r>
            <a:r>
              <a:rPr sz="2000" spc="-5" dirty="0">
                <a:latin typeface="Arial"/>
                <a:cs typeface="Arial"/>
              </a:rPr>
              <a:t>do esforço 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arquitetura.</a:t>
            </a:r>
            <a:endParaRPr sz="2000">
              <a:latin typeface="Arial"/>
              <a:cs typeface="Arial"/>
            </a:endParaRPr>
          </a:p>
          <a:p>
            <a:pPr marL="902969" indent="-360045">
              <a:lnSpc>
                <a:spcPct val="100000"/>
              </a:lnSpc>
              <a:spcBef>
                <a:spcPts val="1205"/>
              </a:spcBef>
              <a:buChar char="•"/>
              <a:tabLst>
                <a:tab pos="902335" algn="l"/>
                <a:tab pos="903605" algn="l"/>
              </a:tabLst>
            </a:pPr>
            <a:r>
              <a:rPr sz="2000" spc="-5" dirty="0">
                <a:latin typeface="Arial"/>
                <a:cs typeface="Arial"/>
              </a:rPr>
              <a:t>Problemas de </a:t>
            </a:r>
            <a:r>
              <a:rPr sz="2000" spc="-10" dirty="0">
                <a:latin typeface="Arial"/>
                <a:cs typeface="Arial"/>
              </a:rPr>
              <a:t>integração </a:t>
            </a:r>
            <a:r>
              <a:rPr sz="2000" spc="-5" dirty="0">
                <a:latin typeface="Arial"/>
                <a:cs typeface="Arial"/>
              </a:rPr>
              <a:t>muitas </a:t>
            </a:r>
            <a:r>
              <a:rPr sz="2000" spc="-20" dirty="0">
                <a:latin typeface="Arial"/>
                <a:cs typeface="Arial"/>
              </a:rPr>
              <a:t>vezes </a:t>
            </a:r>
            <a:r>
              <a:rPr sz="2000" spc="-10" dirty="0">
                <a:latin typeface="Arial"/>
                <a:cs typeface="Arial"/>
              </a:rPr>
              <a:t>constituem um </a:t>
            </a:r>
            <a:r>
              <a:rPr sz="2000" spc="-5" dirty="0">
                <a:latin typeface="Arial"/>
                <a:cs typeface="Arial"/>
              </a:rPr>
              <a:t>grande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desafio.</a:t>
            </a:r>
            <a:endParaRPr sz="2000">
              <a:latin typeface="Arial"/>
              <a:cs typeface="Arial"/>
            </a:endParaRPr>
          </a:p>
          <a:p>
            <a:pPr marR="121920" algn="r">
              <a:lnSpc>
                <a:spcPct val="100000"/>
              </a:lnSpc>
              <a:spcBef>
                <a:spcPts val="1840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ont</a:t>
            </a:r>
            <a:r>
              <a:rPr sz="1600" b="1" spc="-10" dirty="0">
                <a:solidFill>
                  <a:srgbClr val="B1B1B1"/>
                </a:solidFill>
                <a:latin typeface="Arial Black"/>
                <a:cs typeface="Arial Black"/>
              </a:rPr>
              <a:t>i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120" y="365202"/>
            <a:ext cx="79476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Abordagem: Repositório de</a:t>
            </a:r>
            <a:r>
              <a:rPr sz="3600" i="0" spc="8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9110345" cy="2989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Considere </a:t>
            </a:r>
            <a:r>
              <a:rPr sz="2400" dirty="0">
                <a:latin typeface="Arial"/>
                <a:cs typeface="Arial"/>
              </a:rPr>
              <a:t>modelos </a:t>
            </a:r>
            <a:r>
              <a:rPr sz="2400" spc="-5" dirty="0">
                <a:latin typeface="Arial"/>
                <a:cs typeface="Arial"/>
              </a:rPr>
              <a:t>genéricos relevantes para </a:t>
            </a:r>
            <a:r>
              <a:rPr sz="2400" dirty="0">
                <a:latin typeface="Arial"/>
                <a:cs typeface="Arial"/>
              </a:rPr>
              <a:t>o setor </a:t>
            </a:r>
            <a:r>
              <a:rPr sz="2400" spc="-5" dirty="0">
                <a:latin typeface="Arial"/>
                <a:cs typeface="Arial"/>
              </a:rPr>
              <a:t>vertical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uma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Recursos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Arial"/>
                <a:cs typeface="Arial"/>
              </a:rPr>
              <a:t>Modelos </a:t>
            </a:r>
            <a:r>
              <a:rPr sz="1800" spc="-5" dirty="0">
                <a:latin typeface="Arial"/>
                <a:cs typeface="Arial"/>
              </a:rPr>
              <a:t>de dados </a:t>
            </a:r>
            <a:r>
              <a:rPr sz="1800" dirty="0">
                <a:latin typeface="Arial"/>
                <a:cs typeface="Arial"/>
              </a:rPr>
              <a:t>genéricos, </a:t>
            </a:r>
            <a:r>
              <a:rPr sz="1800" spc="-5" dirty="0">
                <a:latin typeface="Arial"/>
                <a:cs typeface="Arial"/>
              </a:rPr>
              <a:t>por </a:t>
            </a:r>
            <a:r>
              <a:rPr sz="1800" spc="-10" dirty="0">
                <a:latin typeface="Arial"/>
                <a:cs typeface="Arial"/>
              </a:rPr>
              <a:t>exemplo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modelo </a:t>
            </a:r>
            <a:r>
              <a:rPr sz="1800" spc="-5" dirty="0">
                <a:latin typeface="Arial"/>
                <a:cs typeface="Arial"/>
              </a:rPr>
              <a:t>de dados </a:t>
            </a:r>
            <a:r>
              <a:rPr sz="1800" spc="-10" dirty="0">
                <a:latin typeface="Arial"/>
                <a:cs typeface="Arial"/>
              </a:rPr>
              <a:t>ARTS </a:t>
            </a:r>
            <a:r>
              <a:rPr sz="1800" dirty="0">
                <a:latin typeface="Arial"/>
                <a:cs typeface="Arial"/>
              </a:rPr>
              <a:t>(setor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varejo), </a:t>
            </a:r>
            <a:r>
              <a:rPr sz="1800" dirty="0">
                <a:latin typeface="Arial"/>
                <a:cs typeface="Arial"/>
              </a:rPr>
              <a:t>e o modelo de dados Energistics (indústria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Petrotécnica)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Recursos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Aplicativos</a:t>
            </a:r>
            <a:endParaRPr sz="2000">
              <a:latin typeface="Arial"/>
              <a:cs typeface="Arial"/>
            </a:endParaRPr>
          </a:p>
          <a:p>
            <a:pPr marL="1155700" marR="434975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Modelos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aplicativos </a:t>
            </a:r>
            <a:r>
              <a:rPr sz="1800" dirty="0">
                <a:latin typeface="Arial"/>
                <a:cs typeface="Arial"/>
              </a:rPr>
              <a:t>genéricos, por </a:t>
            </a:r>
            <a:r>
              <a:rPr sz="1800" spc="-5" dirty="0">
                <a:latin typeface="Arial"/>
                <a:cs typeface="Arial"/>
              </a:rPr>
              <a:t>exemplo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TeleManagement </a:t>
            </a:r>
            <a:r>
              <a:rPr sz="1800" dirty="0">
                <a:latin typeface="Arial"/>
                <a:cs typeface="Arial"/>
              </a:rPr>
              <a:t>Forum  (setor </a:t>
            </a:r>
            <a:r>
              <a:rPr sz="1800" spc="-5" dirty="0">
                <a:latin typeface="Arial"/>
                <a:cs typeface="Arial"/>
              </a:rPr>
              <a:t>de telecomunicações), e o </a:t>
            </a:r>
            <a:r>
              <a:rPr sz="1800" spc="-20" dirty="0">
                <a:latin typeface="Arial"/>
                <a:cs typeface="Arial"/>
              </a:rPr>
              <a:t>OMG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dirty="0">
                <a:latin typeface="Arial"/>
                <a:cs typeface="Arial"/>
              </a:rPr>
              <a:t>tem uma série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modelos </a:t>
            </a:r>
            <a:r>
              <a:rPr sz="1800" spc="-5" dirty="0">
                <a:latin typeface="Arial"/>
                <a:cs typeface="Arial"/>
              </a:rPr>
              <a:t>de  software </a:t>
            </a:r>
            <a:r>
              <a:rPr sz="1800" dirty="0">
                <a:latin typeface="Arial"/>
                <a:cs typeface="Arial"/>
              </a:rPr>
              <a:t>para </a:t>
            </a:r>
            <a:r>
              <a:rPr sz="1800" spc="-5" dirty="0">
                <a:latin typeface="Arial"/>
                <a:cs typeface="Arial"/>
              </a:rPr>
              <a:t>verticais específicas </a:t>
            </a:r>
            <a:r>
              <a:rPr sz="1800" dirty="0">
                <a:latin typeface="Arial"/>
                <a:cs typeface="Arial"/>
              </a:rPr>
              <a:t>(Saúde, </a:t>
            </a:r>
            <a:r>
              <a:rPr sz="1800" spc="-5" dirty="0">
                <a:latin typeface="Arial"/>
                <a:cs typeface="Arial"/>
              </a:rPr>
              <a:t>Transporte, </a:t>
            </a:r>
            <a:r>
              <a:rPr sz="1800" dirty="0">
                <a:latin typeface="Arial"/>
                <a:cs typeface="Arial"/>
              </a:rPr>
              <a:t>Finanças,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879" y="331675"/>
            <a:ext cx="39820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C: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7709"/>
            <a:ext cx="3913504" cy="450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Comunicações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 para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Padronizado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Dados/Aplicativos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627709"/>
            <a:ext cx="4422776" cy="33366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Rascunho do Documento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Rascunho da </a:t>
            </a:r>
            <a:r>
              <a:rPr sz="2000" spc="-10" dirty="0">
                <a:latin typeface="Arial"/>
                <a:cs typeface="Arial"/>
              </a:rPr>
              <a:t>Especificação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Arquitetura,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Resultados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Análise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Diferenças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Requisitos técnicos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relevantes</a:t>
            </a:r>
            <a:endParaRPr sz="2000">
              <a:latin typeface="Arial"/>
              <a:cs typeface="Arial"/>
            </a:endParaRPr>
          </a:p>
          <a:p>
            <a:pPr marL="356870" marR="46164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Componentes da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 Negócio do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10" dirty="0">
                <a:latin typeface="Arial"/>
                <a:cs typeface="Arial"/>
              </a:rPr>
              <a:t>da  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837" y="836677"/>
            <a:ext cx="4316730" cy="530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63415" y="1285283"/>
            <a:ext cx="3834765" cy="783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1. </a:t>
            </a:r>
            <a:r>
              <a:rPr sz="2400" spc="-5" dirty="0">
                <a:latin typeface="Arial"/>
                <a:cs typeface="Arial"/>
              </a:rPr>
              <a:t>Arquitetura de</a:t>
            </a:r>
            <a:r>
              <a:rPr sz="2400" spc="-3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Dados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2.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09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Aplicativos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5657" y="1052576"/>
            <a:ext cx="4375150" cy="1714572"/>
          </a:xfrm>
          <a:prstGeom prst="rect">
            <a:avLst/>
          </a:prstGeom>
          <a:solidFill>
            <a:srgbClr val="BADFE2"/>
          </a:solidFill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315"/>
              </a:spcBef>
            </a:pPr>
            <a:r>
              <a:rPr sz="1800" b="1" spc="-5" dirty="0">
                <a:latin typeface="Arial"/>
                <a:cs typeface="Arial"/>
              </a:rPr>
              <a:t>Nota: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93345" marR="87630" indent="-5080"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Os </a:t>
            </a:r>
            <a:r>
              <a:rPr sz="1800" b="1" spc="-5" dirty="0">
                <a:latin typeface="Arial"/>
                <a:cs typeface="Arial"/>
              </a:rPr>
              <a:t>detalhes para esses passos serão  cobertos nos </a:t>
            </a:r>
            <a:r>
              <a:rPr sz="1800" b="1" dirty="0">
                <a:latin typeface="Arial"/>
                <a:cs typeface="Arial"/>
              </a:rPr>
              <a:t>próximos </a:t>
            </a:r>
            <a:r>
              <a:rPr sz="1800" b="1" spc="-5" dirty="0">
                <a:latin typeface="Arial"/>
                <a:cs typeface="Arial"/>
              </a:rPr>
              <a:t>dois módulos  </a:t>
            </a:r>
            <a:r>
              <a:rPr sz="1800" b="1" spc="-10" dirty="0">
                <a:latin typeface="Arial"/>
                <a:cs typeface="Arial"/>
              </a:rPr>
              <a:t>Os </a:t>
            </a:r>
            <a:r>
              <a:rPr sz="1800" b="1" dirty="0">
                <a:latin typeface="Arial"/>
                <a:cs typeface="Arial"/>
              </a:rPr>
              <a:t>passos seguem um padrão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comum  com as Fases B 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368" y="88481"/>
            <a:ext cx="579056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60450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Fase </a:t>
            </a:r>
            <a:r>
              <a:rPr sz="3600" i="0" dirty="0">
                <a:latin typeface="Arial"/>
                <a:cs typeface="Arial"/>
              </a:rPr>
              <a:t>C: Saídas:  Arquitetura de</a:t>
            </a:r>
            <a:r>
              <a:rPr sz="3600" i="0" spc="-8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Aplicativos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1"/>
          </p:nvPr>
        </p:nvSpPr>
        <p:spPr>
          <a:xfrm>
            <a:off x="350622" y="1545465"/>
            <a:ext cx="4678578" cy="49145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dirty="0"/>
              <a:t>Declaração </a:t>
            </a:r>
            <a:r>
              <a:rPr sz="2000" spc="-5" dirty="0"/>
              <a:t>de Trabalho de</a:t>
            </a:r>
            <a:r>
              <a:rPr sz="2000" spc="-20" dirty="0"/>
              <a:t> </a:t>
            </a:r>
            <a:r>
              <a:rPr sz="2000" spc="-5" dirty="0"/>
              <a:t>Arquitetura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dirty="0"/>
              <a:t>Princípios </a:t>
            </a:r>
            <a:r>
              <a:rPr sz="2000" spc="-5" dirty="0"/>
              <a:t>validados, ou</a:t>
            </a:r>
            <a:r>
              <a:rPr sz="2000" spc="-110" dirty="0"/>
              <a:t> </a:t>
            </a:r>
            <a:r>
              <a:rPr sz="2000" spc="-5" dirty="0"/>
              <a:t>novos</a:t>
            </a:r>
          </a:p>
          <a:p>
            <a:pPr marL="356870">
              <a:lnSpc>
                <a:spcPct val="100000"/>
              </a:lnSpc>
              <a:spcBef>
                <a:spcPts val="530"/>
              </a:spcBef>
            </a:pPr>
            <a:r>
              <a:rPr sz="2000" dirty="0"/>
              <a:t>princípios</a:t>
            </a:r>
            <a:r>
              <a:rPr sz="2000" spc="-60" dirty="0"/>
              <a:t> </a:t>
            </a:r>
            <a:r>
              <a:rPr sz="2000" spc="-5" dirty="0"/>
              <a:t>(dados/aplicativos)</a:t>
            </a:r>
          </a:p>
          <a:p>
            <a:pPr marL="356870" indent="-344170">
              <a:lnSpc>
                <a:spcPct val="100000"/>
              </a:lnSpc>
              <a:spcBef>
                <a:spcPts val="134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dirty="0"/>
              <a:t>Rascunho </a:t>
            </a:r>
            <a:r>
              <a:rPr sz="2000" spc="-5" dirty="0"/>
              <a:t>do </a:t>
            </a:r>
            <a:r>
              <a:rPr sz="2000" dirty="0"/>
              <a:t>Documento </a:t>
            </a:r>
            <a:r>
              <a:rPr sz="2000" spc="-5" dirty="0"/>
              <a:t>de</a:t>
            </a:r>
            <a:r>
              <a:rPr sz="2000" spc="-105" dirty="0"/>
              <a:t> </a:t>
            </a:r>
            <a:r>
              <a:rPr sz="2000" dirty="0"/>
              <a:t>Definição</a:t>
            </a:r>
          </a:p>
          <a:p>
            <a:pPr marL="356870">
              <a:lnSpc>
                <a:spcPct val="100000"/>
              </a:lnSpc>
            </a:pPr>
            <a:r>
              <a:rPr sz="2000" dirty="0"/>
              <a:t>da Arquitetura,</a:t>
            </a:r>
            <a:r>
              <a:rPr sz="2000" spc="-70" dirty="0"/>
              <a:t> </a:t>
            </a:r>
            <a:r>
              <a:rPr sz="2000" dirty="0"/>
              <a:t>contendo:</a:t>
            </a: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Arquitetura de Linha de </a:t>
            </a:r>
            <a:r>
              <a:rPr sz="2000" dirty="0">
                <a:latin typeface="Arial"/>
                <a:cs typeface="Arial"/>
              </a:rPr>
              <a:t>Base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 dirty="0">
              <a:latin typeface="Arial"/>
              <a:cs typeface="Arial"/>
            </a:endParaRPr>
          </a:p>
          <a:p>
            <a:pPr marR="964565" algn="ctr">
              <a:lnSpc>
                <a:spcPct val="100000"/>
              </a:lnSpc>
            </a:pPr>
            <a:r>
              <a:rPr sz="2000" spc="-5" dirty="0"/>
              <a:t>Aplicativos/Dados</a:t>
            </a:r>
          </a:p>
          <a:p>
            <a:pPr marL="756285" marR="160210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Arquitetura Alvo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  Aplicativos/Dados</a:t>
            </a:r>
            <a:endParaRPr sz="2000" dirty="0">
              <a:latin typeface="Arial"/>
              <a:cs typeface="Arial"/>
            </a:endParaRPr>
          </a:p>
          <a:p>
            <a:pPr marL="756285" marR="26352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Visões </a:t>
            </a:r>
            <a:r>
              <a:rPr sz="2000" spc="-5" dirty="0">
                <a:latin typeface="Arial"/>
                <a:cs typeface="Arial"/>
              </a:rPr>
              <a:t>da Arquitetura de  Aplicativos/Dados dos </a:t>
            </a:r>
            <a:r>
              <a:rPr sz="2000" dirty="0">
                <a:latin typeface="Arial"/>
                <a:cs typeface="Arial"/>
              </a:rPr>
              <a:t>principais  interesses e </a:t>
            </a:r>
            <a:r>
              <a:rPr sz="2000" spc="-5" dirty="0">
                <a:latin typeface="Arial"/>
                <a:cs typeface="Arial"/>
              </a:rPr>
              <a:t>preocupações </a:t>
            </a:r>
            <a:r>
              <a:rPr sz="2000" dirty="0">
                <a:latin typeface="Arial"/>
                <a:cs typeface="Arial"/>
              </a:rPr>
              <a:t>das  </a:t>
            </a:r>
            <a:r>
              <a:rPr sz="2000" spc="-5" dirty="0">
                <a:latin typeface="Arial"/>
                <a:cs typeface="Arial"/>
              </a:rPr>
              <a:t>partes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5815" y="1511935"/>
            <a:ext cx="4403725" cy="36697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Rascunho </a:t>
            </a:r>
            <a:r>
              <a:rPr sz="1800" spc="-5" dirty="0">
                <a:latin typeface="Arial"/>
                <a:cs typeface="Arial"/>
              </a:rPr>
              <a:t>da Especificação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Requisitos da Arquitetura,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Resultados </a:t>
            </a:r>
            <a:r>
              <a:rPr sz="1800" spc="-5" dirty="0">
                <a:latin typeface="Arial"/>
                <a:cs typeface="Arial"/>
              </a:rPr>
              <a:t>da </a:t>
            </a:r>
            <a:r>
              <a:rPr sz="1800" dirty="0">
                <a:latin typeface="Arial"/>
                <a:cs typeface="Arial"/>
              </a:rPr>
              <a:t>Análise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Diferença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Requisitos de </a:t>
            </a:r>
            <a:r>
              <a:rPr sz="1800" spc="-5" dirty="0">
                <a:latin typeface="Arial"/>
                <a:cs typeface="Arial"/>
              </a:rPr>
              <a:t>interoperabilidade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Aplicativos/Dados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Requisitos técnicos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relevantes</a:t>
            </a:r>
            <a:endParaRPr sz="1800">
              <a:latin typeface="Arial"/>
              <a:cs typeface="Arial"/>
            </a:endParaRPr>
          </a:p>
          <a:p>
            <a:pPr marL="756285" marR="54800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Restrições sobre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  Tecnológica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Negócio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atualizados</a:t>
            </a:r>
            <a:endParaRPr sz="1800">
              <a:latin typeface="Arial"/>
              <a:cs typeface="Arial"/>
            </a:endParaRPr>
          </a:p>
          <a:p>
            <a:pPr marL="356870" marR="528955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Componentes </a:t>
            </a:r>
            <a:r>
              <a:rPr sz="1800" spc="-5" dirty="0">
                <a:latin typeface="Arial"/>
                <a:cs typeface="Arial"/>
              </a:rPr>
              <a:t>da Arquitetura de  Aplicativos/Dados </a:t>
            </a:r>
            <a:r>
              <a:rPr sz="1800" dirty="0">
                <a:latin typeface="Arial"/>
                <a:cs typeface="Arial"/>
              </a:rPr>
              <a:t>do </a:t>
            </a:r>
            <a:r>
              <a:rPr sz="1800" i="1" spc="-5" dirty="0">
                <a:latin typeface="Arial"/>
                <a:cs typeface="Arial"/>
              </a:rPr>
              <a:t>Roadmap </a:t>
            </a:r>
            <a:r>
              <a:rPr sz="1800" dirty="0">
                <a:latin typeface="Arial"/>
                <a:cs typeface="Arial"/>
              </a:rPr>
              <a:t>de 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837" y="836677"/>
            <a:ext cx="4316730" cy="530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1807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0735" y="1224534"/>
            <a:ext cx="4372610" cy="4205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 objetivo </a:t>
            </a:r>
            <a:r>
              <a:rPr sz="2000" spc="-5" dirty="0">
                <a:latin typeface="Arial"/>
                <a:cs typeface="Arial"/>
              </a:rPr>
              <a:t>da Fase </a:t>
            </a:r>
            <a:r>
              <a:rPr sz="2000" spc="-10" dirty="0">
                <a:latin typeface="Arial"/>
                <a:cs typeface="Arial"/>
              </a:rPr>
              <a:t>C </a:t>
            </a:r>
            <a:r>
              <a:rPr sz="2000" spc="-5" dirty="0">
                <a:latin typeface="Arial"/>
                <a:cs typeface="Arial"/>
              </a:rPr>
              <a:t>é documentar  a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fundamental do  Sistema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0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organização</a:t>
            </a:r>
            <a:endParaRPr sz="2000">
              <a:latin typeface="Arial"/>
              <a:cs typeface="Arial"/>
            </a:endParaRPr>
          </a:p>
          <a:p>
            <a:pPr marL="756285" marR="704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Incorporado nos principais tipos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  informação </a:t>
            </a:r>
            <a:r>
              <a:rPr sz="1800" spc="-5" dirty="0">
                <a:latin typeface="Arial"/>
                <a:cs typeface="Arial"/>
              </a:rPr>
              <a:t>e nos </a:t>
            </a:r>
            <a:r>
              <a:rPr sz="1800" dirty="0">
                <a:latin typeface="Arial"/>
                <a:cs typeface="Arial"/>
              </a:rPr>
              <a:t>sistemas </a:t>
            </a:r>
            <a:r>
              <a:rPr sz="1800" spc="-5" dirty="0">
                <a:latin typeface="Arial"/>
                <a:cs typeface="Arial"/>
              </a:rPr>
              <a:t>de  aplicativos que os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processam</a:t>
            </a:r>
            <a:endParaRPr sz="1800">
              <a:latin typeface="Arial"/>
              <a:cs typeface="Arial"/>
            </a:endParaRPr>
          </a:p>
          <a:p>
            <a:pPr marL="756285" marR="3479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Seus relacionamentos entre </a:t>
            </a: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e  </a:t>
            </a:r>
            <a:r>
              <a:rPr sz="1800" dirty="0">
                <a:latin typeface="Arial"/>
                <a:cs typeface="Arial"/>
              </a:rPr>
              <a:t>com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ambiente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Arial"/>
                <a:cs typeface="Arial"/>
              </a:rPr>
              <a:t>Os </a:t>
            </a:r>
            <a:r>
              <a:rPr sz="1800" dirty="0">
                <a:latin typeface="Arial"/>
                <a:cs typeface="Arial"/>
              </a:rPr>
              <a:t>princípios que regem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sua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concepção 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evolução</a:t>
            </a:r>
            <a:endParaRPr sz="1800">
              <a:latin typeface="Arial"/>
              <a:cs typeface="Arial"/>
            </a:endParaRPr>
          </a:p>
          <a:p>
            <a:pPr marL="756285" marR="5257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Ela </a:t>
            </a:r>
            <a:r>
              <a:rPr sz="1800" spc="-5" dirty="0">
                <a:latin typeface="Arial"/>
                <a:cs typeface="Arial"/>
              </a:rPr>
              <a:t>deve documentar </a:t>
            </a:r>
            <a:r>
              <a:rPr sz="1800" dirty="0">
                <a:latin typeface="Arial"/>
                <a:cs typeface="Arial"/>
              </a:rPr>
              <a:t>como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os  sistemas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spc="-10" dirty="0">
                <a:latin typeface="Arial"/>
                <a:cs typeface="Arial"/>
              </a:rPr>
              <a:t>TI </a:t>
            </a:r>
            <a:r>
              <a:rPr sz="1800" spc="-5" dirty="0">
                <a:latin typeface="Arial"/>
                <a:cs typeface="Arial"/>
              </a:rPr>
              <a:t>atendem aos  objetivos de </a:t>
            </a:r>
            <a:r>
              <a:rPr sz="1800" dirty="0">
                <a:latin typeface="Arial"/>
                <a:cs typeface="Arial"/>
              </a:rPr>
              <a:t>negócio </a:t>
            </a:r>
            <a:r>
              <a:rPr sz="1800" spc="-5" dirty="0">
                <a:latin typeface="Arial"/>
                <a:cs typeface="Arial"/>
              </a:rPr>
              <a:t>da  organização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260" y="300898"/>
            <a:ext cx="3491739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Apre</a:t>
            </a:r>
            <a:r>
              <a:rPr i="0" spc="5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entação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40"/>
            <a:ext cx="9128760" cy="340867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Apresentação dos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Participantes</a:t>
            </a:r>
            <a:endParaRPr sz="24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Nome</a:t>
            </a: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Empresa e seu ambiente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Técnico-Metodológico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Cargo 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Função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Atividades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Atuais</a:t>
            </a:r>
            <a:endParaRPr sz="2000" dirty="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Conhecimento e </a:t>
            </a:r>
            <a:r>
              <a:rPr sz="2000" spc="-10" dirty="0">
                <a:latin typeface="Arial"/>
                <a:cs typeface="Arial"/>
              </a:rPr>
              <a:t>Experiência em Metodologias em geral </a:t>
            </a:r>
            <a:r>
              <a:rPr sz="2000" spc="-5" dirty="0">
                <a:latin typeface="Arial"/>
                <a:cs typeface="Arial"/>
              </a:rPr>
              <a:t>e, especialmente,  </a:t>
            </a:r>
            <a:r>
              <a:rPr sz="2000" spc="-10" dirty="0">
                <a:latin typeface="Arial"/>
                <a:cs typeface="Arial"/>
              </a:rPr>
              <a:t>em Arquitetura Corporativa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Expectativas</a:t>
            </a:r>
            <a:endParaRPr sz="20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Apresentação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Instrutor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883231"/>
            <a:ext cx="4749800" cy="18607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40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Introdução</a:t>
            </a:r>
            <a:r>
              <a:rPr sz="40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Gerencial  Visão</a:t>
            </a:r>
            <a:r>
              <a:rPr sz="40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Geral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977718"/>
            <a:ext cx="4339590" cy="167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8757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18 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Fase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 de</a:t>
            </a:r>
            <a:r>
              <a:rPr sz="36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Dados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8124825" cy="222945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deste módulo é o de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parte de Arquitetura de </a:t>
            </a:r>
            <a:r>
              <a:rPr sz="2400" dirty="0">
                <a:latin typeface="Arial"/>
                <a:cs typeface="Arial"/>
              </a:rPr>
              <a:t>Dados </a:t>
            </a: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Fase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ela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consiste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entradas são necessárias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</a:t>
            </a:r>
            <a:r>
              <a:rPr sz="2400" spc="-5" dirty="0">
                <a:latin typeface="Arial"/>
                <a:cs typeface="Arial"/>
              </a:rPr>
              <a:t>são as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2479" y="331675"/>
            <a:ext cx="751585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– </a:t>
            </a: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4" y="1292809"/>
            <a:ext cx="9088755" cy="298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Dados </a:t>
            </a:r>
            <a:r>
              <a:rPr sz="2400" spc="-10" dirty="0">
                <a:latin typeface="Arial"/>
                <a:cs typeface="Arial"/>
              </a:rPr>
              <a:t>Alvo que </a:t>
            </a:r>
            <a:r>
              <a:rPr sz="2400" spc="-5" dirty="0">
                <a:latin typeface="Arial"/>
                <a:cs typeface="Arial"/>
              </a:rPr>
              <a:t>habilita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 de Negócio e a Visão da Arquitetura, enquanto aborda a  Requisição para </a:t>
            </a:r>
            <a:r>
              <a:rPr sz="2400" dirty="0">
                <a:latin typeface="Arial"/>
                <a:cs typeface="Arial"/>
              </a:rPr>
              <a:t>Trabalho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as preocupações e  </a:t>
            </a:r>
            <a:r>
              <a:rPr sz="2400" spc="-5" dirty="0">
                <a:latin typeface="Arial"/>
                <a:cs typeface="Arial"/>
              </a:rPr>
              <a:t>interesses das partes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27495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Identificar componentes candidatos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Arquitetura  baseado nas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5" dirty="0">
                <a:latin typeface="Arial"/>
                <a:cs typeface="Arial"/>
              </a:rPr>
              <a:t>entre as Arquiteturas de </a:t>
            </a:r>
            <a:r>
              <a:rPr sz="2400" dirty="0">
                <a:latin typeface="Arial"/>
                <a:cs typeface="Arial"/>
              </a:rPr>
              <a:t>Dados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Linha  de Base 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Alvo.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732" y="1125600"/>
            <a:ext cx="4093083" cy="502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0879" y="331675"/>
            <a:ext cx="39820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C: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5815" y="1283336"/>
            <a:ext cx="4436110" cy="4152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Requisição </a:t>
            </a:r>
            <a:r>
              <a:rPr sz="2400" dirty="0">
                <a:latin typeface="Arial"/>
                <a:cs typeface="Arial"/>
              </a:rPr>
              <a:t>para Trabalho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Comunicações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 Organizacional para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5" dirty="0">
                <a:latin typeface="Arial"/>
                <a:cs typeface="Arial"/>
              </a:rPr>
              <a:t> 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Adaptado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Declaração de </a:t>
            </a:r>
            <a:r>
              <a:rPr sz="2400" dirty="0">
                <a:latin typeface="Arial"/>
                <a:cs typeface="Arial"/>
              </a:rPr>
              <a:t>Trabalho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2976" y="5735220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ont</a:t>
            </a:r>
            <a:r>
              <a:rPr sz="1600" b="1" spc="-10" dirty="0">
                <a:solidFill>
                  <a:srgbClr val="B1B1B1"/>
                </a:solidFill>
                <a:latin typeface="Arial Black"/>
                <a:cs typeface="Arial Black"/>
              </a:rPr>
              <a:t>i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879" y="300898"/>
            <a:ext cx="435432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C:</a:t>
            </a:r>
            <a:r>
              <a:rPr i="0" spc="-114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67411" y="1565515"/>
            <a:ext cx="9171178" cy="431053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104765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10" dirty="0"/>
              <a:t>Visão </a:t>
            </a:r>
            <a:r>
              <a:rPr sz="2000" spc="-5" dirty="0"/>
              <a:t>da</a:t>
            </a:r>
            <a:r>
              <a:rPr sz="2000" spc="15" dirty="0"/>
              <a:t> </a:t>
            </a:r>
            <a:r>
              <a:rPr sz="2000" spc="-10" dirty="0"/>
              <a:t>Arquitetura</a:t>
            </a:r>
          </a:p>
          <a:p>
            <a:pPr marL="510476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10" dirty="0"/>
              <a:t>Repositório </a:t>
            </a:r>
            <a:r>
              <a:rPr sz="2000" spc="-5" dirty="0"/>
              <a:t>de</a:t>
            </a:r>
            <a:r>
              <a:rPr sz="2000" spc="50" dirty="0"/>
              <a:t> </a:t>
            </a:r>
            <a:r>
              <a:rPr sz="2000" spc="-10" dirty="0"/>
              <a:t>Arquitetura</a:t>
            </a:r>
          </a:p>
          <a:p>
            <a:pPr marL="510476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5" dirty="0"/>
              <a:t>Rascunho do Documento</a:t>
            </a:r>
            <a:r>
              <a:rPr sz="2000" dirty="0"/>
              <a:t> </a:t>
            </a:r>
            <a:r>
              <a:rPr sz="2000" spc="-10" dirty="0"/>
              <a:t>de</a:t>
            </a:r>
          </a:p>
          <a:p>
            <a:pPr marL="5104765">
              <a:lnSpc>
                <a:spcPct val="100000"/>
              </a:lnSpc>
            </a:pPr>
            <a:r>
              <a:rPr sz="2000" spc="-10" dirty="0"/>
              <a:t>Definição </a:t>
            </a:r>
            <a:r>
              <a:rPr sz="2000" spc="-5" dirty="0"/>
              <a:t>de</a:t>
            </a:r>
            <a:r>
              <a:rPr sz="2000" spc="25" dirty="0"/>
              <a:t> </a:t>
            </a:r>
            <a:r>
              <a:rPr sz="2000" spc="-10" dirty="0"/>
              <a:t>Arquitetura</a:t>
            </a:r>
          </a:p>
          <a:p>
            <a:pPr marL="510476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5" dirty="0"/>
              <a:t>Rascunho da </a:t>
            </a:r>
            <a:r>
              <a:rPr sz="2000" spc="-10" dirty="0"/>
              <a:t>Especificação</a:t>
            </a:r>
            <a:r>
              <a:rPr sz="2000" spc="50" dirty="0"/>
              <a:t> </a:t>
            </a:r>
            <a:r>
              <a:rPr sz="2000" spc="-10" dirty="0"/>
              <a:t>dos</a:t>
            </a:r>
          </a:p>
          <a:p>
            <a:pPr marL="5104765">
              <a:lnSpc>
                <a:spcPct val="100000"/>
              </a:lnSpc>
            </a:pPr>
            <a:r>
              <a:rPr sz="2000" spc="-10" dirty="0"/>
              <a:t>Requisitos </a:t>
            </a:r>
            <a:r>
              <a:rPr sz="2000" spc="-5" dirty="0"/>
              <a:t>da </a:t>
            </a:r>
            <a:r>
              <a:rPr sz="2000" spc="-10" dirty="0"/>
              <a:t>Arquitetura,</a:t>
            </a:r>
            <a:r>
              <a:rPr sz="2000" spc="105" dirty="0"/>
              <a:t> </a:t>
            </a:r>
            <a:r>
              <a:rPr sz="2000" spc="-10" dirty="0"/>
              <a:t>incluindo:</a:t>
            </a:r>
          </a:p>
          <a:p>
            <a:pPr marL="5504180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5504815" algn="l"/>
                <a:tab pos="5505450" algn="l"/>
              </a:tabLst>
            </a:pPr>
            <a:r>
              <a:rPr sz="2000" dirty="0">
                <a:latin typeface="Arial"/>
                <a:cs typeface="Arial"/>
              </a:rPr>
              <a:t>Resultados da Análise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</a:t>
            </a:r>
          </a:p>
          <a:p>
            <a:pPr marL="5504180">
              <a:lnSpc>
                <a:spcPct val="100000"/>
              </a:lnSpc>
            </a:pPr>
            <a:r>
              <a:rPr sz="2000" dirty="0"/>
              <a:t>Diferenças</a:t>
            </a:r>
          </a:p>
          <a:p>
            <a:pPr marL="55041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5504815" algn="l"/>
                <a:tab pos="5505450" algn="l"/>
              </a:tabLst>
            </a:pPr>
            <a:r>
              <a:rPr sz="2000" dirty="0">
                <a:latin typeface="Arial"/>
                <a:cs typeface="Arial"/>
              </a:rPr>
              <a:t>Requisitos técnicos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relevantes</a:t>
            </a:r>
            <a:endParaRPr sz="2000" dirty="0">
              <a:latin typeface="Arial"/>
              <a:cs typeface="Arial"/>
            </a:endParaRPr>
          </a:p>
          <a:p>
            <a:pPr marL="5104765" marR="461645" indent="-344170">
              <a:lnSpc>
                <a:spcPct val="100000"/>
              </a:lnSpc>
              <a:spcBef>
                <a:spcPts val="470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5" dirty="0"/>
              <a:t>Componentes da </a:t>
            </a:r>
            <a:r>
              <a:rPr sz="2000" spc="-10" dirty="0"/>
              <a:t>Arquitetura </a:t>
            </a:r>
            <a:r>
              <a:rPr sz="2000" spc="-5" dirty="0"/>
              <a:t>de  Negócio do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10" dirty="0"/>
              <a:t>de  Arquitetura</a:t>
            </a:r>
          </a:p>
        </p:txBody>
      </p:sp>
      <p:sp>
        <p:nvSpPr>
          <p:cNvPr id="4" name="object 4"/>
          <p:cNvSpPr/>
          <p:nvPr/>
        </p:nvSpPr>
        <p:spPr>
          <a:xfrm>
            <a:off x="584732" y="1125600"/>
            <a:ext cx="4093083" cy="502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143" y="685802"/>
            <a:ext cx="2564257" cy="3121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4260" y="228600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4" name="object 4"/>
          <p:cNvSpPr/>
          <p:nvPr/>
        </p:nvSpPr>
        <p:spPr>
          <a:xfrm>
            <a:off x="5861051" y="1066863"/>
            <a:ext cx="3713479" cy="533400"/>
          </a:xfrm>
          <a:custGeom>
            <a:avLst/>
            <a:gdLst/>
            <a:ahLst/>
            <a:cxnLst/>
            <a:rect l="l" t="t" r="r" b="b"/>
            <a:pathLst>
              <a:path w="3713479" h="533400">
                <a:moveTo>
                  <a:pt x="0" y="533400"/>
                </a:moveTo>
                <a:lnTo>
                  <a:pt x="3712972" y="533400"/>
                </a:lnTo>
                <a:lnTo>
                  <a:pt x="37129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8350" y="1060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2001" y="1054100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0" y="0"/>
                </a:moveTo>
                <a:lnTo>
                  <a:pt x="37510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6721" y="1060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7401" y="1597691"/>
            <a:ext cx="3700779" cy="0"/>
          </a:xfrm>
          <a:custGeom>
            <a:avLst/>
            <a:gdLst/>
            <a:ahLst/>
            <a:cxnLst/>
            <a:rect l="l" t="t" r="r" b="b"/>
            <a:pathLst>
              <a:path w="3700779">
                <a:moveTo>
                  <a:pt x="0" y="0"/>
                </a:moveTo>
                <a:lnTo>
                  <a:pt x="37002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3750" y="1085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7401" y="1073150"/>
            <a:ext cx="3700779" cy="12700"/>
          </a:xfrm>
          <a:custGeom>
            <a:avLst/>
            <a:gdLst/>
            <a:ahLst/>
            <a:cxnLst/>
            <a:rect l="l" t="t" r="r" b="b"/>
            <a:pathLst>
              <a:path w="3700779" h="12700">
                <a:moveTo>
                  <a:pt x="0" y="12700"/>
                </a:moveTo>
                <a:lnTo>
                  <a:pt x="3700272" y="12700"/>
                </a:lnTo>
                <a:lnTo>
                  <a:pt x="37002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1321" y="1085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41568" y="1048005"/>
            <a:ext cx="30016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9. Criar </a:t>
            </a:r>
            <a:r>
              <a:rPr sz="1800" b="1" i="1" dirty="0">
                <a:latin typeface="Arial"/>
                <a:cs typeface="Arial"/>
              </a:rPr>
              <a:t>o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Documento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de Definição da</a:t>
            </a:r>
            <a:r>
              <a:rPr sz="1800" b="1" i="1" spc="-15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67528" y="1600263"/>
            <a:ext cx="4208780" cy="533400"/>
          </a:xfrm>
          <a:custGeom>
            <a:avLst/>
            <a:gdLst/>
            <a:ahLst/>
            <a:cxnLst/>
            <a:rect l="l" t="t" r="r" b="b"/>
            <a:pathLst>
              <a:path w="4208780" h="533400">
                <a:moveTo>
                  <a:pt x="0" y="533400"/>
                </a:moveTo>
                <a:lnTo>
                  <a:pt x="4208272" y="533400"/>
                </a:lnTo>
                <a:lnTo>
                  <a:pt x="42082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4828" y="1593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8479" y="1587500"/>
            <a:ext cx="4246880" cy="0"/>
          </a:xfrm>
          <a:custGeom>
            <a:avLst/>
            <a:gdLst/>
            <a:ahLst/>
            <a:cxnLst/>
            <a:rect l="l" t="t" r="r" b="b"/>
            <a:pathLst>
              <a:path w="4246880">
                <a:moveTo>
                  <a:pt x="0" y="0"/>
                </a:moveTo>
                <a:lnTo>
                  <a:pt x="42463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8500" y="1593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3879" y="2131091"/>
            <a:ext cx="4196080" cy="0"/>
          </a:xfrm>
          <a:custGeom>
            <a:avLst/>
            <a:gdLst/>
            <a:ahLst/>
            <a:cxnLst/>
            <a:rect l="l" t="t" r="r" b="b"/>
            <a:pathLst>
              <a:path w="4196080">
                <a:moveTo>
                  <a:pt x="0" y="0"/>
                </a:moveTo>
                <a:lnTo>
                  <a:pt x="41955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80228" y="1619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3879" y="1606550"/>
            <a:ext cx="4196080" cy="12700"/>
          </a:xfrm>
          <a:custGeom>
            <a:avLst/>
            <a:gdLst/>
            <a:ahLst/>
            <a:cxnLst/>
            <a:rect l="l" t="t" r="r" b="b"/>
            <a:pathLst>
              <a:path w="4196080" h="12700">
                <a:moveTo>
                  <a:pt x="0" y="12700"/>
                </a:moveTo>
                <a:lnTo>
                  <a:pt x="4195572" y="12700"/>
                </a:lnTo>
                <a:lnTo>
                  <a:pt x="41955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3100" y="1619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47791" y="1581658"/>
            <a:ext cx="139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8. </a:t>
            </a:r>
            <a:r>
              <a:rPr sz="1800" b="1" i="1" dirty="0">
                <a:latin typeface="Arial"/>
                <a:cs typeface="Arial"/>
              </a:rPr>
              <a:t>Finalizar</a:t>
            </a:r>
            <a:r>
              <a:rPr sz="1800" b="1" i="1" spc="-1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47791" y="1855978"/>
            <a:ext cx="23520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Arquitetura </a:t>
            </a: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990099"/>
                </a:solidFill>
                <a:uFill>
                  <a:solidFill>
                    <a:srgbClr val="990099"/>
                  </a:solidFill>
                </a:uFill>
                <a:latin typeface="Arial"/>
                <a:cs typeface="Arial"/>
              </a:rPr>
              <a:t>Dados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72228" y="2133663"/>
            <a:ext cx="4704080" cy="533400"/>
          </a:xfrm>
          <a:custGeom>
            <a:avLst/>
            <a:gdLst/>
            <a:ahLst/>
            <a:cxnLst/>
            <a:rect l="l" t="t" r="r" b="b"/>
            <a:pathLst>
              <a:path w="4704080" h="533400">
                <a:moveTo>
                  <a:pt x="0" y="533400"/>
                </a:moveTo>
                <a:lnTo>
                  <a:pt x="4703572" y="533400"/>
                </a:lnTo>
                <a:lnTo>
                  <a:pt x="47035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9528" y="21272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3179" y="212090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88500" y="2127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78579" y="2664491"/>
            <a:ext cx="4691380" cy="0"/>
          </a:xfrm>
          <a:custGeom>
            <a:avLst/>
            <a:gdLst/>
            <a:ahLst/>
            <a:cxnLst/>
            <a:rect l="l" t="t" r="r" b="b"/>
            <a:pathLst>
              <a:path w="4691380">
                <a:moveTo>
                  <a:pt x="0" y="0"/>
                </a:moveTo>
                <a:lnTo>
                  <a:pt x="46908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4928" y="2152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78579" y="213995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63100" y="2152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52491" y="2115440"/>
            <a:ext cx="30886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7. </a:t>
            </a:r>
            <a:r>
              <a:rPr sz="1800" b="1" i="1" dirty="0">
                <a:latin typeface="Arial"/>
                <a:cs typeface="Arial"/>
              </a:rPr>
              <a:t>Conduzir </a:t>
            </a:r>
            <a:r>
              <a:rPr sz="1800" b="1" i="1" spc="-5" dirty="0">
                <a:latin typeface="Arial"/>
                <a:cs typeface="Arial"/>
              </a:rPr>
              <a:t>a revisão formal  Pelas partes</a:t>
            </a:r>
            <a:r>
              <a:rPr sz="1800" b="1" i="1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76928" y="26670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4228" y="26606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7879" y="2654300"/>
            <a:ext cx="5237480" cy="0"/>
          </a:xfrm>
          <a:custGeom>
            <a:avLst/>
            <a:gdLst/>
            <a:ahLst/>
            <a:cxnLst/>
            <a:rect l="l" t="t" r="r" b="b"/>
            <a:pathLst>
              <a:path w="5237480">
                <a:moveTo>
                  <a:pt x="0" y="0"/>
                </a:moveTo>
                <a:lnTo>
                  <a:pt x="52369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88500" y="2660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83279" y="31978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89628" y="2686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3279" y="26733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63100" y="2686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456939" y="2648789"/>
            <a:ext cx="30416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6. Resolver os impactos</a:t>
            </a:r>
            <a:r>
              <a:rPr sz="1800" b="1" i="1" spc="-10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56939" y="2923413"/>
            <a:ext cx="35159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todo </a:t>
            </a:r>
            <a:r>
              <a:rPr sz="1800" b="1" i="1" spc="-5" dirty="0">
                <a:latin typeface="Arial"/>
                <a:cs typeface="Arial"/>
              </a:rPr>
              <a:t>o Panorama da</a:t>
            </a:r>
            <a:r>
              <a:rPr sz="1800" b="1" i="1" spc="-9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81628" y="32004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273"/>
                </a:moveTo>
                <a:lnTo>
                  <a:pt x="5694172" y="533273"/>
                </a:lnTo>
                <a:lnTo>
                  <a:pt x="56941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74022" y="37604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68928" y="31940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62579" y="31877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8500" y="3194050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87979" y="3731228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94328" y="3219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87979" y="32067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63100" y="3219450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961638" y="3182494"/>
            <a:ext cx="38246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5. Definir </a:t>
            </a:r>
            <a:r>
              <a:rPr sz="1800" b="1" i="1" dirty="0">
                <a:latin typeface="Arial"/>
                <a:cs typeface="Arial"/>
              </a:rPr>
              <a:t>componentes </a:t>
            </a:r>
            <a:r>
              <a:rPr sz="1800" b="1" i="1" spc="-5" dirty="0">
                <a:latin typeface="Arial"/>
                <a:cs typeface="Arial"/>
              </a:rPr>
              <a:t>candidatos  </a:t>
            </a:r>
            <a:r>
              <a:rPr sz="1800" b="1" i="1" dirty="0">
                <a:latin typeface="Arial"/>
                <a:cs typeface="Arial"/>
              </a:rPr>
              <a:t>do Roadmap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384550" y="3733736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400"/>
                </a:moveTo>
                <a:lnTo>
                  <a:pt x="6189472" y="533400"/>
                </a:lnTo>
                <a:lnTo>
                  <a:pt x="61894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71850" y="37274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65500" y="37211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86721" y="3727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90900" y="42646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7250" y="3752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90900" y="37401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772" y="12700"/>
                </a:lnTo>
                <a:lnTo>
                  <a:pt x="61767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61321" y="3752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464434" y="3853433"/>
            <a:ext cx="4120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4. </a:t>
            </a:r>
            <a:r>
              <a:rPr sz="1800" b="1" i="1" dirty="0">
                <a:latin typeface="Arial"/>
                <a:cs typeface="Arial"/>
              </a:rPr>
              <a:t>Realizar uma </a:t>
            </a:r>
            <a:r>
              <a:rPr sz="1800" b="1" i="1" spc="-5" dirty="0">
                <a:latin typeface="Arial"/>
                <a:cs typeface="Arial"/>
              </a:rPr>
              <a:t>Análise de</a:t>
            </a:r>
            <a:r>
              <a:rPr sz="1800" b="1" i="1" spc="-9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Diferenças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891027" y="4267138"/>
            <a:ext cx="6685280" cy="534035"/>
          </a:xfrm>
          <a:custGeom>
            <a:avLst/>
            <a:gdLst/>
            <a:ahLst/>
            <a:cxnLst/>
            <a:rect l="l" t="t" r="r" b="b"/>
            <a:pathLst>
              <a:path w="6685280" h="534035">
                <a:moveTo>
                  <a:pt x="0" y="533526"/>
                </a:moveTo>
                <a:lnTo>
                  <a:pt x="6684772" y="533526"/>
                </a:lnTo>
                <a:lnTo>
                  <a:pt x="66847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78327" y="4260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71978" y="42545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88500" y="4260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97378" y="4798091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03727" y="4286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97378" y="42735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63100" y="4286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95727" y="4800663"/>
            <a:ext cx="7180580" cy="533400"/>
          </a:xfrm>
          <a:custGeom>
            <a:avLst/>
            <a:gdLst/>
            <a:ahLst/>
            <a:cxnLst/>
            <a:rect l="l" t="t" r="r" b="b"/>
            <a:pathLst>
              <a:path w="7180580" h="533400">
                <a:moveTo>
                  <a:pt x="0" y="533336"/>
                </a:moveTo>
                <a:lnTo>
                  <a:pt x="7180072" y="533336"/>
                </a:lnTo>
                <a:lnTo>
                  <a:pt x="7180072" y="0"/>
                </a:lnTo>
                <a:lnTo>
                  <a:pt x="0" y="0"/>
                </a:lnTo>
                <a:lnTo>
                  <a:pt x="0" y="53333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83027" y="4794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76678" y="47879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588500" y="4794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02078" y="5331459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08427" y="4819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02078" y="48069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63100" y="4819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00427" y="5334002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81378" y="58940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87727" y="53276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81378" y="53213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588500" y="5327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06778" y="58623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13127" y="5353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06778" y="53403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63100" y="5353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979803" y="4249929"/>
            <a:ext cx="7379334" cy="1505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0" marR="3080385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3. Desenvolver a Descrição da  Arquitetura de</a:t>
            </a:r>
            <a:r>
              <a:rPr sz="1800" b="1" i="1" spc="-5" dirty="0">
                <a:solidFill>
                  <a:srgbClr val="990099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990099"/>
                </a:solidFill>
                <a:uFill>
                  <a:solidFill>
                    <a:srgbClr val="990099"/>
                  </a:solidFill>
                </a:uFill>
                <a:latin typeface="Arial"/>
                <a:cs typeface="Arial"/>
              </a:rPr>
              <a:t>Dados</a:t>
            </a:r>
            <a:r>
              <a:rPr sz="1800" b="1" i="1" spc="-55" dirty="0">
                <a:solidFill>
                  <a:srgbClr val="990099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Alvo</a:t>
            </a:r>
            <a:endParaRPr sz="1800">
              <a:latin typeface="Arial"/>
              <a:cs typeface="Arial"/>
            </a:endParaRPr>
          </a:p>
          <a:p>
            <a:pPr marL="508000">
              <a:lnSpc>
                <a:spcPts val="2039"/>
              </a:lnSpc>
            </a:pPr>
            <a:r>
              <a:rPr sz="1800" b="1" i="1" dirty="0">
                <a:latin typeface="Arial"/>
                <a:cs typeface="Arial"/>
              </a:rPr>
              <a:t>2. Desenvolver a Descrição</a:t>
            </a:r>
            <a:r>
              <a:rPr sz="1800" b="1" i="1" spc="-1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da</a:t>
            </a:r>
            <a:endParaRPr sz="18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Arquitetura de </a:t>
            </a:r>
            <a:r>
              <a:rPr sz="1800" b="1" i="1" u="sng" spc="-5" dirty="0">
                <a:solidFill>
                  <a:srgbClr val="990099"/>
                </a:solidFill>
                <a:uFill>
                  <a:solidFill>
                    <a:srgbClr val="990099"/>
                  </a:solidFill>
                </a:uFill>
                <a:latin typeface="Arial"/>
                <a:cs typeface="Arial"/>
              </a:rPr>
              <a:t>Dados</a:t>
            </a:r>
            <a:r>
              <a:rPr sz="1800" b="1" i="1" spc="-5" dirty="0">
                <a:solidFill>
                  <a:srgbClr val="990099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 Linha de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356870" algn="l"/>
              </a:tabLst>
            </a:pPr>
            <a:r>
              <a:rPr sz="1800" b="1" i="1" dirty="0">
                <a:latin typeface="Arial"/>
                <a:cs typeface="Arial"/>
              </a:rPr>
              <a:t>1.	Selecionar modelos de referência, pontos de vista e</a:t>
            </a:r>
            <a:r>
              <a:rPr sz="1800" b="1" i="1" spc="-1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ferramentas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47650" y="381000"/>
            <a:ext cx="3054350" cy="3733800"/>
          </a:xfrm>
          <a:custGeom>
            <a:avLst/>
            <a:gdLst/>
            <a:ahLst/>
            <a:cxnLst/>
            <a:rect l="l" t="t" r="r" b="b"/>
            <a:pathLst>
              <a:path w="3054350" h="3733800">
                <a:moveTo>
                  <a:pt x="0" y="3733800"/>
                </a:moveTo>
                <a:lnTo>
                  <a:pt x="3054350" y="3733800"/>
                </a:lnTo>
                <a:lnTo>
                  <a:pt x="3054350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47650" y="381000"/>
            <a:ext cx="3054350" cy="37338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244475" marR="241935"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 ordem destes</a:t>
            </a:r>
            <a:r>
              <a:rPr sz="1800" b="1" spc="-1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passos  </a:t>
            </a:r>
            <a:r>
              <a:rPr sz="1800" b="1" spc="-10" dirty="0">
                <a:latin typeface="Arial"/>
                <a:cs typeface="Arial"/>
              </a:rPr>
              <a:t>deve </a:t>
            </a:r>
            <a:r>
              <a:rPr sz="1800" b="1" spc="-5" dirty="0">
                <a:latin typeface="Arial"/>
                <a:cs typeface="Arial"/>
              </a:rPr>
              <a:t>ser </a:t>
            </a:r>
            <a:r>
              <a:rPr sz="1800" b="1" dirty="0">
                <a:latin typeface="Arial"/>
                <a:cs typeface="Arial"/>
              </a:rPr>
              <a:t>adaptada </a:t>
            </a:r>
            <a:r>
              <a:rPr sz="1800" b="1" spc="-5" dirty="0">
                <a:latin typeface="Arial"/>
                <a:cs typeface="Arial"/>
              </a:rPr>
              <a:t>à  </a:t>
            </a:r>
            <a:r>
              <a:rPr sz="1800" b="1" dirty="0">
                <a:latin typeface="Arial"/>
                <a:cs typeface="Arial"/>
              </a:rPr>
              <a:t>situação.</a:t>
            </a:r>
            <a:endParaRPr sz="1800">
              <a:latin typeface="Arial"/>
              <a:cs typeface="Arial"/>
            </a:endParaRPr>
          </a:p>
          <a:p>
            <a:pPr marL="76898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Em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particular,</a:t>
            </a:r>
            <a:endParaRPr sz="1800">
              <a:latin typeface="Arial"/>
              <a:cs typeface="Arial"/>
            </a:endParaRPr>
          </a:p>
          <a:p>
            <a:pPr marL="97790" marR="92710"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você deve </a:t>
            </a:r>
            <a:r>
              <a:rPr sz="1800" b="1" spc="-5" dirty="0">
                <a:latin typeface="Arial"/>
                <a:cs typeface="Arial"/>
              </a:rPr>
              <a:t>determinar se é  </a:t>
            </a:r>
            <a:r>
              <a:rPr sz="1800" b="1" dirty="0">
                <a:latin typeface="Arial"/>
                <a:cs typeface="Arial"/>
              </a:rPr>
              <a:t>apropriado fazer a  </a:t>
            </a:r>
            <a:r>
              <a:rPr sz="1800" b="1" spc="-5" dirty="0">
                <a:latin typeface="Arial"/>
                <a:cs typeface="Arial"/>
              </a:rPr>
              <a:t>Arquitetura de Dados de  </a:t>
            </a:r>
            <a:r>
              <a:rPr sz="1800" b="1" dirty="0">
                <a:latin typeface="Arial"/>
                <a:cs typeface="Arial"/>
              </a:rPr>
              <a:t>Linha de Base ou o  </a:t>
            </a:r>
            <a:r>
              <a:rPr sz="1800" b="1" spc="-5" dirty="0">
                <a:latin typeface="Arial"/>
                <a:cs typeface="Arial"/>
              </a:rPr>
              <a:t>desenvolvimento da  Arquitetura de Dados  </a:t>
            </a:r>
            <a:r>
              <a:rPr sz="1800" b="1" spc="-15" dirty="0">
                <a:latin typeface="Arial"/>
                <a:cs typeface="Arial"/>
              </a:rPr>
              <a:t>Alvo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primeiro.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320800" y="457200"/>
            <a:ext cx="577850" cy="457200"/>
          </a:xfrm>
          <a:custGeom>
            <a:avLst/>
            <a:gdLst/>
            <a:ahLst/>
            <a:cxnLst/>
            <a:rect l="l" t="t" r="r" b="b"/>
            <a:pathLst>
              <a:path w="577850" h="457200">
                <a:moveTo>
                  <a:pt x="577850" y="0"/>
                </a:moveTo>
                <a:lnTo>
                  <a:pt x="0" y="0"/>
                </a:lnTo>
                <a:lnTo>
                  <a:pt x="0" y="457200"/>
                </a:lnTo>
                <a:lnTo>
                  <a:pt x="577850" y="457200"/>
                </a:lnTo>
                <a:lnTo>
                  <a:pt x="577850" y="400050"/>
                </a:lnTo>
                <a:lnTo>
                  <a:pt x="288925" y="400050"/>
                </a:lnTo>
                <a:lnTo>
                  <a:pt x="243328" y="393929"/>
                </a:lnTo>
                <a:lnTo>
                  <a:pt x="202367" y="376653"/>
                </a:lnTo>
                <a:lnTo>
                  <a:pt x="167671" y="349853"/>
                </a:lnTo>
                <a:lnTo>
                  <a:pt x="140871" y="315157"/>
                </a:lnTo>
                <a:lnTo>
                  <a:pt x="123595" y="274196"/>
                </a:lnTo>
                <a:lnTo>
                  <a:pt x="117475" y="228600"/>
                </a:lnTo>
                <a:lnTo>
                  <a:pt x="123595" y="183003"/>
                </a:lnTo>
                <a:lnTo>
                  <a:pt x="140871" y="142042"/>
                </a:lnTo>
                <a:lnTo>
                  <a:pt x="167671" y="107346"/>
                </a:lnTo>
                <a:lnTo>
                  <a:pt x="202367" y="80546"/>
                </a:lnTo>
                <a:lnTo>
                  <a:pt x="243328" y="63270"/>
                </a:lnTo>
                <a:lnTo>
                  <a:pt x="288925" y="57150"/>
                </a:lnTo>
                <a:lnTo>
                  <a:pt x="577850" y="57150"/>
                </a:lnTo>
                <a:lnTo>
                  <a:pt x="577850" y="0"/>
                </a:lnTo>
                <a:close/>
              </a:path>
              <a:path w="577850" h="457200">
                <a:moveTo>
                  <a:pt x="577850" y="57150"/>
                </a:moveTo>
                <a:lnTo>
                  <a:pt x="288925" y="57150"/>
                </a:lnTo>
                <a:lnTo>
                  <a:pt x="334521" y="63270"/>
                </a:lnTo>
                <a:lnTo>
                  <a:pt x="375482" y="80546"/>
                </a:lnTo>
                <a:lnTo>
                  <a:pt x="410178" y="107346"/>
                </a:lnTo>
                <a:lnTo>
                  <a:pt x="436978" y="142042"/>
                </a:lnTo>
                <a:lnTo>
                  <a:pt x="454254" y="183003"/>
                </a:lnTo>
                <a:lnTo>
                  <a:pt x="460375" y="228600"/>
                </a:lnTo>
                <a:lnTo>
                  <a:pt x="454254" y="274196"/>
                </a:lnTo>
                <a:lnTo>
                  <a:pt x="436978" y="315157"/>
                </a:lnTo>
                <a:lnTo>
                  <a:pt x="410178" y="349853"/>
                </a:lnTo>
                <a:lnTo>
                  <a:pt x="375482" y="376653"/>
                </a:lnTo>
                <a:lnTo>
                  <a:pt x="334521" y="393929"/>
                </a:lnTo>
                <a:lnTo>
                  <a:pt x="288925" y="400050"/>
                </a:lnTo>
                <a:lnTo>
                  <a:pt x="577850" y="400050"/>
                </a:lnTo>
                <a:lnTo>
                  <a:pt x="577850" y="5715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38276" y="5143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6120" y="217046"/>
                </a:lnTo>
                <a:lnTo>
                  <a:pt x="23396" y="258007"/>
                </a:lnTo>
                <a:lnTo>
                  <a:pt x="50196" y="292703"/>
                </a:lnTo>
                <a:lnTo>
                  <a:pt x="84892" y="319503"/>
                </a:lnTo>
                <a:lnTo>
                  <a:pt x="125853" y="336779"/>
                </a:lnTo>
                <a:lnTo>
                  <a:pt x="171450" y="342900"/>
                </a:lnTo>
                <a:lnTo>
                  <a:pt x="217046" y="336779"/>
                </a:lnTo>
                <a:lnTo>
                  <a:pt x="258007" y="319503"/>
                </a:lnTo>
                <a:lnTo>
                  <a:pt x="283126" y="300100"/>
                </a:lnTo>
                <a:lnTo>
                  <a:pt x="107187" y="300100"/>
                </a:lnTo>
                <a:lnTo>
                  <a:pt x="107187" y="278638"/>
                </a:lnTo>
                <a:lnTo>
                  <a:pt x="139319" y="278638"/>
                </a:lnTo>
                <a:lnTo>
                  <a:pt x="139319" y="128650"/>
                </a:lnTo>
                <a:lnTo>
                  <a:pt x="107187" y="128650"/>
                </a:lnTo>
                <a:lnTo>
                  <a:pt x="107187" y="107187"/>
                </a:lnTo>
                <a:lnTo>
                  <a:pt x="328907" y="107187"/>
                </a:lnTo>
                <a:lnTo>
                  <a:pt x="319503" y="84892"/>
                </a:lnTo>
                <a:lnTo>
                  <a:pt x="311906" y="75057"/>
                </a:lnTo>
                <a:lnTo>
                  <a:pt x="171450" y="75057"/>
                </a:lnTo>
                <a:lnTo>
                  <a:pt x="158928" y="72518"/>
                </a:lnTo>
                <a:lnTo>
                  <a:pt x="148717" y="65611"/>
                </a:lnTo>
                <a:lnTo>
                  <a:pt x="141839" y="55393"/>
                </a:lnTo>
                <a:lnTo>
                  <a:pt x="139319" y="42925"/>
                </a:lnTo>
                <a:lnTo>
                  <a:pt x="141839" y="30384"/>
                </a:lnTo>
                <a:lnTo>
                  <a:pt x="148716" y="20129"/>
                </a:lnTo>
                <a:lnTo>
                  <a:pt x="158928" y="13207"/>
                </a:lnTo>
                <a:lnTo>
                  <a:pt x="171450" y="10667"/>
                </a:lnTo>
                <a:lnTo>
                  <a:pt x="227828" y="10667"/>
                </a:lnTo>
                <a:lnTo>
                  <a:pt x="217046" y="6120"/>
                </a:lnTo>
                <a:lnTo>
                  <a:pt x="171450" y="0"/>
                </a:lnTo>
                <a:close/>
              </a:path>
              <a:path w="342900" h="342900">
                <a:moveTo>
                  <a:pt x="328907" y="107187"/>
                </a:moveTo>
                <a:lnTo>
                  <a:pt x="203581" y="107187"/>
                </a:lnTo>
                <a:lnTo>
                  <a:pt x="203581" y="278638"/>
                </a:lnTo>
                <a:lnTo>
                  <a:pt x="235712" y="278638"/>
                </a:lnTo>
                <a:lnTo>
                  <a:pt x="235712" y="300100"/>
                </a:lnTo>
                <a:lnTo>
                  <a:pt x="283126" y="300100"/>
                </a:lnTo>
                <a:lnTo>
                  <a:pt x="292703" y="292703"/>
                </a:lnTo>
                <a:lnTo>
                  <a:pt x="319503" y="258007"/>
                </a:lnTo>
                <a:lnTo>
                  <a:pt x="336779" y="217046"/>
                </a:lnTo>
                <a:lnTo>
                  <a:pt x="342900" y="171450"/>
                </a:lnTo>
                <a:lnTo>
                  <a:pt x="336779" y="125853"/>
                </a:lnTo>
                <a:lnTo>
                  <a:pt x="328907" y="107187"/>
                </a:lnTo>
                <a:close/>
              </a:path>
              <a:path w="342900" h="342900">
                <a:moveTo>
                  <a:pt x="227828" y="10667"/>
                </a:moveTo>
                <a:lnTo>
                  <a:pt x="171450" y="10667"/>
                </a:lnTo>
                <a:lnTo>
                  <a:pt x="183971" y="13207"/>
                </a:lnTo>
                <a:lnTo>
                  <a:pt x="194182" y="20129"/>
                </a:lnTo>
                <a:lnTo>
                  <a:pt x="201060" y="30384"/>
                </a:lnTo>
                <a:lnTo>
                  <a:pt x="203581" y="42925"/>
                </a:lnTo>
                <a:lnTo>
                  <a:pt x="201060" y="55393"/>
                </a:lnTo>
                <a:lnTo>
                  <a:pt x="194182" y="65611"/>
                </a:lnTo>
                <a:lnTo>
                  <a:pt x="183971" y="72518"/>
                </a:lnTo>
                <a:lnTo>
                  <a:pt x="171450" y="75057"/>
                </a:lnTo>
                <a:lnTo>
                  <a:pt x="311906" y="75057"/>
                </a:lnTo>
                <a:lnTo>
                  <a:pt x="292703" y="50196"/>
                </a:lnTo>
                <a:lnTo>
                  <a:pt x="258007" y="23396"/>
                </a:lnTo>
                <a:lnTo>
                  <a:pt x="227828" y="10667"/>
                </a:lnTo>
                <a:close/>
              </a:path>
            </a:pathLst>
          </a:custGeom>
          <a:solidFill>
            <a:srgbClr val="999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45464" y="525018"/>
            <a:ext cx="128905" cy="289560"/>
          </a:xfrm>
          <a:custGeom>
            <a:avLst/>
            <a:gdLst/>
            <a:ahLst/>
            <a:cxnLst/>
            <a:rect l="l" t="t" r="r" b="b"/>
            <a:pathLst>
              <a:path w="128905" h="289559">
                <a:moveTo>
                  <a:pt x="64262" y="0"/>
                </a:moveTo>
                <a:lnTo>
                  <a:pt x="51740" y="2539"/>
                </a:lnTo>
                <a:lnTo>
                  <a:pt x="41528" y="9461"/>
                </a:lnTo>
                <a:lnTo>
                  <a:pt x="34651" y="19716"/>
                </a:lnTo>
                <a:lnTo>
                  <a:pt x="32131" y="32258"/>
                </a:lnTo>
                <a:lnTo>
                  <a:pt x="34651" y="44725"/>
                </a:lnTo>
                <a:lnTo>
                  <a:pt x="41529" y="54943"/>
                </a:lnTo>
                <a:lnTo>
                  <a:pt x="51740" y="61850"/>
                </a:lnTo>
                <a:lnTo>
                  <a:pt x="64262" y="64389"/>
                </a:lnTo>
                <a:lnTo>
                  <a:pt x="76783" y="61850"/>
                </a:lnTo>
                <a:lnTo>
                  <a:pt x="86994" y="54943"/>
                </a:lnTo>
                <a:lnTo>
                  <a:pt x="93872" y="44725"/>
                </a:lnTo>
                <a:lnTo>
                  <a:pt x="96393" y="32258"/>
                </a:lnTo>
                <a:lnTo>
                  <a:pt x="93872" y="19716"/>
                </a:lnTo>
                <a:lnTo>
                  <a:pt x="86994" y="9461"/>
                </a:lnTo>
                <a:lnTo>
                  <a:pt x="76783" y="2539"/>
                </a:lnTo>
                <a:lnTo>
                  <a:pt x="64262" y="0"/>
                </a:lnTo>
                <a:close/>
              </a:path>
              <a:path w="128905" h="289559">
                <a:moveTo>
                  <a:pt x="128524" y="267970"/>
                </a:moveTo>
                <a:lnTo>
                  <a:pt x="0" y="267970"/>
                </a:lnTo>
                <a:lnTo>
                  <a:pt x="0" y="289433"/>
                </a:lnTo>
                <a:lnTo>
                  <a:pt x="128524" y="289433"/>
                </a:lnTo>
                <a:lnTo>
                  <a:pt x="128524" y="267970"/>
                </a:lnTo>
                <a:close/>
              </a:path>
              <a:path w="128905" h="289559">
                <a:moveTo>
                  <a:pt x="96393" y="96520"/>
                </a:moveTo>
                <a:lnTo>
                  <a:pt x="0" y="96520"/>
                </a:lnTo>
                <a:lnTo>
                  <a:pt x="0" y="117983"/>
                </a:lnTo>
                <a:lnTo>
                  <a:pt x="32131" y="117983"/>
                </a:lnTo>
                <a:lnTo>
                  <a:pt x="32131" y="267970"/>
                </a:lnTo>
                <a:lnTo>
                  <a:pt x="96393" y="267970"/>
                </a:lnTo>
                <a:lnTo>
                  <a:pt x="96393" y="9652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38276" y="5143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217046" y="6120"/>
                </a:lnTo>
                <a:lnTo>
                  <a:pt x="258007" y="23396"/>
                </a:lnTo>
                <a:lnTo>
                  <a:pt x="292703" y="50196"/>
                </a:lnTo>
                <a:lnTo>
                  <a:pt x="319503" y="84892"/>
                </a:lnTo>
                <a:lnTo>
                  <a:pt x="336779" y="125853"/>
                </a:lnTo>
                <a:lnTo>
                  <a:pt x="342900" y="171450"/>
                </a:lnTo>
                <a:lnTo>
                  <a:pt x="336779" y="217046"/>
                </a:lnTo>
                <a:lnTo>
                  <a:pt x="319503" y="258007"/>
                </a:lnTo>
                <a:lnTo>
                  <a:pt x="292703" y="292703"/>
                </a:lnTo>
                <a:lnTo>
                  <a:pt x="258007" y="319503"/>
                </a:lnTo>
                <a:lnTo>
                  <a:pt x="217046" y="336779"/>
                </a:lnTo>
                <a:lnTo>
                  <a:pt x="171450" y="342900"/>
                </a:lnTo>
                <a:lnTo>
                  <a:pt x="125853" y="336779"/>
                </a:lnTo>
                <a:lnTo>
                  <a:pt x="84892" y="319503"/>
                </a:lnTo>
                <a:lnTo>
                  <a:pt x="50196" y="292703"/>
                </a:lnTo>
                <a:lnTo>
                  <a:pt x="23396" y="258007"/>
                </a:lnTo>
                <a:lnTo>
                  <a:pt x="6120" y="217046"/>
                </a:lnTo>
                <a:lnTo>
                  <a:pt x="0" y="171450"/>
                </a:lnTo>
                <a:lnTo>
                  <a:pt x="6120" y="125853"/>
                </a:lnTo>
                <a:lnTo>
                  <a:pt x="23396" y="84892"/>
                </a:lnTo>
                <a:lnTo>
                  <a:pt x="50196" y="50196"/>
                </a:lnTo>
                <a:lnTo>
                  <a:pt x="84892" y="23396"/>
                </a:lnTo>
                <a:lnTo>
                  <a:pt x="125853" y="6120"/>
                </a:lnTo>
                <a:lnTo>
                  <a:pt x="17145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72833" y="520255"/>
            <a:ext cx="73787" cy="73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45464" y="621537"/>
            <a:ext cx="128905" cy="193040"/>
          </a:xfrm>
          <a:custGeom>
            <a:avLst/>
            <a:gdLst/>
            <a:ahLst/>
            <a:cxnLst/>
            <a:rect l="l" t="t" r="r" b="b"/>
            <a:pathLst>
              <a:path w="128905" h="193040">
                <a:moveTo>
                  <a:pt x="0" y="0"/>
                </a:moveTo>
                <a:lnTo>
                  <a:pt x="96393" y="0"/>
                </a:lnTo>
                <a:lnTo>
                  <a:pt x="96393" y="171450"/>
                </a:lnTo>
                <a:lnTo>
                  <a:pt x="128524" y="171450"/>
                </a:lnTo>
                <a:lnTo>
                  <a:pt x="128524" y="192912"/>
                </a:lnTo>
                <a:lnTo>
                  <a:pt x="0" y="192912"/>
                </a:lnTo>
                <a:lnTo>
                  <a:pt x="0" y="171450"/>
                </a:lnTo>
                <a:lnTo>
                  <a:pt x="32131" y="171450"/>
                </a:lnTo>
                <a:lnTo>
                  <a:pt x="32131" y="21462"/>
                </a:lnTo>
                <a:lnTo>
                  <a:pt x="0" y="214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20800" y="457200"/>
            <a:ext cx="577850" cy="457200"/>
          </a:xfrm>
          <a:custGeom>
            <a:avLst/>
            <a:gdLst/>
            <a:ahLst/>
            <a:cxnLst/>
            <a:rect l="l" t="t" r="r" b="b"/>
            <a:pathLst>
              <a:path w="577850" h="457200">
                <a:moveTo>
                  <a:pt x="0" y="457200"/>
                </a:moveTo>
                <a:lnTo>
                  <a:pt x="577850" y="457200"/>
                </a:lnTo>
                <a:lnTo>
                  <a:pt x="57785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1: </a:t>
            </a:r>
            <a:r>
              <a:rPr sz="3600" i="0" spc="-10" dirty="0">
                <a:latin typeface="Arial"/>
                <a:cs typeface="Arial"/>
              </a:rPr>
              <a:t>Selecione modelos de</a:t>
            </a:r>
            <a:r>
              <a:rPr sz="3600" i="0" spc="10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referência,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pontos </a:t>
            </a:r>
            <a:r>
              <a:rPr sz="3600" i="0" spc="-5" dirty="0">
                <a:latin typeface="Arial"/>
                <a:cs typeface="Arial"/>
              </a:rPr>
              <a:t>de </a:t>
            </a:r>
            <a:r>
              <a:rPr sz="3600" i="0" dirty="0">
                <a:latin typeface="Arial"/>
                <a:cs typeface="Arial"/>
              </a:rPr>
              <a:t>vista </a:t>
            </a:r>
            <a:r>
              <a:rPr sz="3600" i="0" spc="-5" dirty="0">
                <a:latin typeface="Arial"/>
                <a:cs typeface="Arial"/>
              </a:rPr>
              <a:t>e</a:t>
            </a:r>
            <a:r>
              <a:rPr sz="3600" i="0" spc="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ferramentas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1520" y="1307974"/>
            <a:ext cx="8232775" cy="47613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9270" indent="-496570">
              <a:lnSpc>
                <a:spcPct val="100000"/>
              </a:lnSpc>
              <a:spcBef>
                <a:spcPts val="90"/>
              </a:spcBef>
              <a:buChar char="•"/>
              <a:tabLst>
                <a:tab pos="509270" algn="l"/>
                <a:tab pos="509905" algn="l"/>
              </a:tabLst>
            </a:pPr>
            <a:r>
              <a:rPr sz="2000" spc="-5" dirty="0">
                <a:latin typeface="Arial"/>
                <a:cs typeface="Arial"/>
              </a:rPr>
              <a:t>Determine o </a:t>
            </a:r>
            <a:r>
              <a:rPr sz="2000" spc="-10" dirty="0">
                <a:latin typeface="Arial"/>
                <a:cs typeface="Arial"/>
              </a:rPr>
              <a:t>Processo de Modelagem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Geral</a:t>
            </a:r>
            <a:endParaRPr sz="2000">
              <a:latin typeface="Arial"/>
              <a:cs typeface="Arial"/>
            </a:endParaRPr>
          </a:p>
          <a:p>
            <a:pPr marL="881380" marR="5080" lvl="1" indent="-411480">
              <a:lnSpc>
                <a:spcPct val="80000"/>
              </a:lnSpc>
              <a:spcBef>
                <a:spcPts val="445"/>
              </a:spcBef>
              <a:buChar char="–"/>
              <a:tabLst>
                <a:tab pos="881380" algn="l"/>
                <a:tab pos="882015" algn="l"/>
              </a:tabLst>
            </a:pPr>
            <a:r>
              <a:rPr sz="1800" dirty="0">
                <a:latin typeface="Arial"/>
                <a:cs typeface="Arial"/>
              </a:rPr>
              <a:t>Para cada ponto de </a:t>
            </a:r>
            <a:r>
              <a:rPr sz="1800" spc="-5" dirty="0">
                <a:latin typeface="Arial"/>
                <a:cs typeface="Arial"/>
              </a:rPr>
              <a:t>vista, </a:t>
            </a:r>
            <a:r>
              <a:rPr sz="1800" dirty="0">
                <a:latin typeface="Arial"/>
                <a:cs typeface="Arial"/>
              </a:rPr>
              <a:t>selecione os modelos </a:t>
            </a:r>
            <a:r>
              <a:rPr sz="1800" spc="-5" dirty="0">
                <a:latin typeface="Arial"/>
                <a:cs typeface="Arial"/>
              </a:rPr>
              <a:t>necessários </a:t>
            </a:r>
            <a:r>
              <a:rPr sz="1800" dirty="0">
                <a:latin typeface="Arial"/>
                <a:cs typeface="Arial"/>
              </a:rPr>
              <a:t>para  suportar </a:t>
            </a:r>
            <a:r>
              <a:rPr sz="1800" spc="-5" dirty="0">
                <a:latin typeface="Arial"/>
                <a:cs typeface="Arial"/>
              </a:rPr>
              <a:t>a visão </a:t>
            </a:r>
            <a:r>
              <a:rPr sz="1800" dirty="0">
                <a:latin typeface="Arial"/>
                <a:cs typeface="Arial"/>
              </a:rPr>
              <a:t>específica </a:t>
            </a:r>
            <a:r>
              <a:rPr sz="1800" spc="-5" dirty="0">
                <a:latin typeface="Arial"/>
                <a:cs typeface="Arial"/>
              </a:rPr>
              <a:t>requerida, utilizando o </a:t>
            </a:r>
            <a:r>
              <a:rPr sz="1800" dirty="0">
                <a:latin typeface="Arial"/>
                <a:cs typeface="Arial"/>
              </a:rPr>
              <a:t>método </a:t>
            </a:r>
            <a:r>
              <a:rPr sz="1800" spc="-5" dirty="0">
                <a:latin typeface="Arial"/>
                <a:cs typeface="Arial"/>
              </a:rPr>
              <a:t>ou </a:t>
            </a:r>
            <a:r>
              <a:rPr sz="1800" dirty="0">
                <a:latin typeface="Arial"/>
                <a:cs typeface="Arial"/>
              </a:rPr>
              <a:t>ferramenta  </a:t>
            </a:r>
            <a:r>
              <a:rPr sz="1800" spc="-5" dirty="0">
                <a:latin typeface="Arial"/>
                <a:cs typeface="Arial"/>
              </a:rPr>
              <a:t>selecionada. Exemplos de </a:t>
            </a:r>
            <a:r>
              <a:rPr sz="1800" dirty="0">
                <a:latin typeface="Arial"/>
                <a:cs typeface="Arial"/>
              </a:rPr>
              <a:t>modelos </a:t>
            </a:r>
            <a:r>
              <a:rPr sz="1800" spc="-5" dirty="0">
                <a:latin typeface="Arial"/>
                <a:cs typeface="Arial"/>
              </a:rPr>
              <a:t>de dados </a:t>
            </a:r>
            <a:r>
              <a:rPr sz="1800" dirty="0">
                <a:latin typeface="Arial"/>
                <a:cs typeface="Arial"/>
              </a:rPr>
              <a:t>lógicos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incluem:</a:t>
            </a:r>
            <a:endParaRPr sz="1800">
              <a:latin typeface="Arial"/>
              <a:cs typeface="Arial"/>
            </a:endParaRPr>
          </a:p>
          <a:p>
            <a:pPr marL="1299210" lvl="2" indent="-372110">
              <a:lnSpc>
                <a:spcPct val="100000"/>
              </a:lnSpc>
              <a:spcBef>
                <a:spcPts val="10"/>
              </a:spcBef>
              <a:buChar char="•"/>
              <a:tabLst>
                <a:tab pos="1299210" algn="l"/>
                <a:tab pos="1299845" algn="l"/>
              </a:tabLst>
            </a:pPr>
            <a:r>
              <a:rPr sz="1600" spc="0" dirty="0">
                <a:latin typeface="Arial"/>
                <a:cs typeface="Arial"/>
              </a:rPr>
              <a:t>o </a:t>
            </a:r>
            <a:r>
              <a:rPr sz="1600" dirty="0">
                <a:latin typeface="Arial"/>
                <a:cs typeface="Arial"/>
              </a:rPr>
              <a:t>DODAF </a:t>
            </a:r>
            <a:r>
              <a:rPr sz="1600" spc="-5" dirty="0">
                <a:latin typeface="Arial"/>
                <a:cs typeface="Arial"/>
              </a:rPr>
              <a:t>Logical Data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 marL="1299210" lvl="2" indent="-372110">
              <a:lnSpc>
                <a:spcPct val="100000"/>
              </a:lnSpc>
              <a:spcBef>
                <a:spcPts val="384"/>
              </a:spcBef>
              <a:buChar char="•"/>
              <a:tabLst>
                <a:tab pos="1299210" algn="l"/>
                <a:tab pos="1299845" algn="l"/>
              </a:tabLst>
            </a:pPr>
            <a:r>
              <a:rPr sz="1600" dirty="0">
                <a:latin typeface="Arial"/>
                <a:cs typeface="Arial"/>
              </a:rPr>
              <a:t>o ARTS </a:t>
            </a:r>
            <a:r>
              <a:rPr sz="1600" spc="-5" dirty="0">
                <a:latin typeface="Arial"/>
                <a:cs typeface="Arial"/>
              </a:rPr>
              <a:t>Data </a:t>
            </a:r>
            <a:r>
              <a:rPr sz="1600" spc="-1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for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Retail Industry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99210" lvl="2" indent="-372110">
              <a:lnSpc>
                <a:spcPct val="100000"/>
              </a:lnSpc>
              <a:spcBef>
                <a:spcPts val="385"/>
              </a:spcBef>
              <a:buChar char="•"/>
              <a:tabLst>
                <a:tab pos="1299210" algn="l"/>
                <a:tab pos="1299845" algn="l"/>
              </a:tabLst>
            </a:pPr>
            <a:r>
              <a:rPr sz="1600" spc="0" dirty="0">
                <a:latin typeface="Arial"/>
                <a:cs typeface="Arial"/>
              </a:rPr>
              <a:t>o </a:t>
            </a:r>
            <a:r>
              <a:rPr sz="1600" dirty="0">
                <a:latin typeface="Arial"/>
                <a:cs typeface="Arial"/>
              </a:rPr>
              <a:t>Energistics </a:t>
            </a:r>
            <a:r>
              <a:rPr sz="1600" spc="-5" dirty="0">
                <a:latin typeface="Arial"/>
                <a:cs typeface="Arial"/>
              </a:rPr>
              <a:t>Data </a:t>
            </a:r>
            <a:r>
              <a:rPr sz="1600" spc="-1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spc="0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indústria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Petrotécnica</a:t>
            </a:r>
            <a:endParaRPr sz="1600">
              <a:latin typeface="Arial"/>
              <a:cs typeface="Arial"/>
            </a:endParaRPr>
          </a:p>
          <a:p>
            <a:pPr marL="881380" marR="98425" indent="-411480">
              <a:lnSpc>
                <a:spcPct val="80100"/>
              </a:lnSpc>
              <a:spcBef>
                <a:spcPts val="805"/>
              </a:spcBef>
              <a:buChar char="•"/>
              <a:tabLst>
                <a:tab pos="881380" algn="l"/>
                <a:tab pos="882015" algn="l"/>
              </a:tabLst>
            </a:pPr>
            <a:r>
              <a:rPr sz="1800" dirty="0">
                <a:latin typeface="Arial"/>
                <a:cs typeface="Arial"/>
              </a:rPr>
              <a:t>Confirme se </a:t>
            </a:r>
            <a:r>
              <a:rPr sz="1800" spc="-5" dirty="0">
                <a:latin typeface="Arial"/>
                <a:cs typeface="Arial"/>
              </a:rPr>
              <a:t>todos os </a:t>
            </a:r>
            <a:r>
              <a:rPr sz="1800" dirty="0">
                <a:latin typeface="Arial"/>
                <a:cs typeface="Arial"/>
              </a:rPr>
              <a:t>interesses </a:t>
            </a:r>
            <a:r>
              <a:rPr sz="1800" spc="-5" dirty="0">
                <a:latin typeface="Arial"/>
                <a:cs typeface="Arial"/>
              </a:rPr>
              <a:t>das partes interessadas </a:t>
            </a:r>
            <a:r>
              <a:rPr sz="1800" dirty="0">
                <a:latin typeface="Arial"/>
                <a:cs typeface="Arial"/>
              </a:rPr>
              <a:t>são  abordados. </a:t>
            </a:r>
            <a:r>
              <a:rPr sz="1800" spc="-5" dirty="0">
                <a:latin typeface="Arial"/>
                <a:cs typeface="Arial"/>
              </a:rPr>
              <a:t>Se não, </a:t>
            </a:r>
            <a:r>
              <a:rPr sz="1800" dirty="0">
                <a:latin typeface="Arial"/>
                <a:cs typeface="Arial"/>
              </a:rPr>
              <a:t>crie </a:t>
            </a:r>
            <a:r>
              <a:rPr sz="1800" spc="-5" dirty="0">
                <a:latin typeface="Arial"/>
                <a:cs typeface="Arial"/>
              </a:rPr>
              <a:t>novos </a:t>
            </a:r>
            <a:r>
              <a:rPr sz="1800" dirty="0">
                <a:latin typeface="Arial"/>
                <a:cs typeface="Arial"/>
              </a:rPr>
              <a:t>modelos </a:t>
            </a:r>
            <a:r>
              <a:rPr sz="1800" spc="-5" dirty="0">
                <a:latin typeface="Arial"/>
                <a:cs typeface="Arial"/>
              </a:rPr>
              <a:t>para abordar os </a:t>
            </a:r>
            <a:r>
              <a:rPr sz="1800" dirty="0">
                <a:latin typeface="Arial"/>
                <a:cs typeface="Arial"/>
              </a:rPr>
              <a:t>interesses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não  </a:t>
            </a:r>
            <a:r>
              <a:rPr sz="1800" dirty="0">
                <a:latin typeface="Arial"/>
                <a:cs typeface="Arial"/>
              </a:rPr>
              <a:t>cobertos, ou aprimore os modelos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existentes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509270" indent="-496570">
              <a:lnSpc>
                <a:spcPts val="2160"/>
              </a:lnSpc>
              <a:spcBef>
                <a:spcPts val="5"/>
              </a:spcBef>
              <a:buChar char="•"/>
              <a:tabLst>
                <a:tab pos="509270" algn="l"/>
                <a:tab pos="509905" algn="l"/>
              </a:tabLst>
            </a:pPr>
            <a:r>
              <a:rPr sz="2000" spc="-10" dirty="0">
                <a:latin typeface="Arial"/>
                <a:cs typeface="Arial"/>
              </a:rPr>
              <a:t>Identifique Catálogos Requeridos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Construção</a:t>
            </a:r>
            <a:r>
              <a:rPr sz="2000" spc="2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509270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1945"/>
              </a:lnSpc>
              <a:spcBef>
                <a:spcPts val="655"/>
              </a:spcBef>
              <a:tabLst>
                <a:tab pos="881380" algn="l"/>
              </a:tabLst>
            </a:pPr>
            <a:r>
              <a:rPr sz="1800" dirty="0">
                <a:latin typeface="Arial"/>
                <a:cs typeface="Arial"/>
              </a:rPr>
              <a:t>–	O </a:t>
            </a:r>
            <a:r>
              <a:rPr sz="1800" spc="-5" dirty="0">
                <a:latin typeface="Arial"/>
                <a:cs typeface="Arial"/>
              </a:rPr>
              <a:t>inventário </a:t>
            </a:r>
            <a:r>
              <a:rPr sz="1800" dirty="0">
                <a:latin typeface="Arial"/>
                <a:cs typeface="Arial"/>
              </a:rPr>
              <a:t>de dados da </a:t>
            </a:r>
            <a:r>
              <a:rPr sz="1800" spc="-5" dirty="0">
                <a:latin typeface="Arial"/>
                <a:cs typeface="Arial"/>
              </a:rPr>
              <a:t>organização </a:t>
            </a:r>
            <a:r>
              <a:rPr sz="1800" dirty="0">
                <a:latin typeface="Arial"/>
                <a:cs typeface="Arial"/>
              </a:rPr>
              <a:t>é capturado como um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catálogo</a:t>
            </a:r>
            <a:endParaRPr sz="1800">
              <a:latin typeface="Arial"/>
              <a:cs typeface="Arial"/>
            </a:endParaRPr>
          </a:p>
          <a:p>
            <a:pPr marL="88138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dentro do </a:t>
            </a: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R="73660" algn="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ont</a:t>
            </a:r>
            <a:r>
              <a:rPr sz="1600" b="1" spc="-10" dirty="0">
                <a:solidFill>
                  <a:srgbClr val="B1B1B1"/>
                </a:solidFill>
                <a:latin typeface="Arial Black"/>
                <a:cs typeface="Arial Black"/>
              </a:rPr>
              <a:t>i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733" y="1265300"/>
            <a:ext cx="3977894" cy="4884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 C:</a:t>
            </a:r>
            <a:r>
              <a:rPr sz="3600" i="0" spc="-5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Resultados:</a:t>
            </a:r>
            <a:endParaRPr sz="36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7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Dados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5" y="1589882"/>
            <a:ext cx="4286885" cy="3909917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dados </a:t>
            </a:r>
            <a:r>
              <a:rPr sz="2000" spc="-15" dirty="0">
                <a:latin typeface="Arial"/>
                <a:cs typeface="Arial"/>
              </a:rPr>
              <a:t>validados</a:t>
            </a:r>
            <a:r>
              <a:rPr sz="2000" spc="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latin typeface="Arial"/>
                <a:cs typeface="Arial"/>
              </a:rPr>
              <a:t>novos princípios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356870" marR="706755" indent="-344170">
              <a:lnSpc>
                <a:spcPct val="100000"/>
              </a:lnSpc>
              <a:spcBef>
                <a:spcPts val="14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do Documento de  </a:t>
            </a: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43688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Especificação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Componentes da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Dados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Documento de Definição da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r>
              <a:rPr sz="3600" i="0" spc="15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–</a:t>
            </a:r>
            <a:endParaRPr sz="3600">
              <a:latin typeface="Arial"/>
              <a:cs typeface="Arial"/>
            </a:endParaRPr>
          </a:p>
          <a:p>
            <a:pPr marL="0" algn="ctr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Componentes </a:t>
            </a:r>
            <a:r>
              <a:rPr sz="3600" i="0" spc="-5" dirty="0">
                <a:latin typeface="Arial"/>
                <a:cs typeface="Arial"/>
              </a:rPr>
              <a:t>da Arquitetura de</a:t>
            </a:r>
            <a:r>
              <a:rPr sz="3600" i="0" spc="5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Dados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551496"/>
            <a:ext cx="9166860" cy="35388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Dados de Linha de Base, se </a:t>
            </a:r>
            <a:r>
              <a:rPr sz="2400" spc="0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Arquitetura de </a:t>
            </a:r>
            <a:r>
              <a:rPr sz="2400" dirty="0">
                <a:latin typeface="Arial"/>
                <a:cs typeface="Arial"/>
              </a:rPr>
              <a:t>Dados </a:t>
            </a:r>
            <a:r>
              <a:rPr sz="2400" spc="-10" dirty="0">
                <a:latin typeface="Arial"/>
                <a:cs typeface="Arial"/>
              </a:rPr>
              <a:t>Alvo,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incluindo: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dados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dados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lógico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Modelos </a:t>
            </a:r>
            <a:r>
              <a:rPr sz="2000" spc="-5" dirty="0">
                <a:latin typeface="Arial"/>
                <a:cs typeface="Arial"/>
              </a:rPr>
              <a:t>de processos de </a:t>
            </a:r>
            <a:r>
              <a:rPr sz="2000" spc="-10" dirty="0">
                <a:latin typeface="Arial"/>
                <a:cs typeface="Arial"/>
              </a:rPr>
              <a:t>gerenciamento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Matriz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Função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/ </a:t>
            </a:r>
            <a:r>
              <a:rPr sz="2000" spc="-10" dirty="0">
                <a:latin typeface="Arial"/>
                <a:cs typeface="Arial"/>
              </a:rPr>
              <a:t>Entidade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Visões </a:t>
            </a:r>
            <a:r>
              <a:rPr sz="2400" spc="-5" dirty="0">
                <a:latin typeface="Arial"/>
                <a:cs typeface="Arial"/>
              </a:rPr>
              <a:t>da Arquitetura de </a:t>
            </a:r>
            <a:r>
              <a:rPr sz="2400" dirty="0">
                <a:latin typeface="Arial"/>
                <a:cs typeface="Arial"/>
              </a:rPr>
              <a:t>Dados </a:t>
            </a:r>
            <a:r>
              <a:rPr sz="2400" spc="-5" dirty="0">
                <a:latin typeface="Arial"/>
                <a:cs typeface="Arial"/>
              </a:rPr>
              <a:t>correspondendo aos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  vista </a:t>
            </a:r>
            <a:r>
              <a:rPr sz="2400" dirty="0">
                <a:latin typeface="Arial"/>
                <a:cs typeface="Arial"/>
              </a:rPr>
              <a:t>selecionados </a:t>
            </a:r>
            <a:r>
              <a:rPr sz="2400" spc="-5" dirty="0">
                <a:latin typeface="Arial"/>
                <a:cs typeface="Arial"/>
              </a:rPr>
              <a:t>abordando </a:t>
            </a:r>
            <a:r>
              <a:rPr sz="2400" dirty="0">
                <a:latin typeface="Arial"/>
                <a:cs typeface="Arial"/>
              </a:rPr>
              <a:t>os interesses das </a:t>
            </a:r>
            <a:r>
              <a:rPr sz="2400" spc="-5" dirty="0">
                <a:latin typeface="Arial"/>
                <a:cs typeface="Arial"/>
              </a:rPr>
              <a:t>principais </a:t>
            </a:r>
            <a:r>
              <a:rPr sz="2400" dirty="0">
                <a:latin typeface="Arial"/>
                <a:cs typeface="Arial"/>
              </a:rPr>
              <a:t>partes  </a:t>
            </a:r>
            <a:r>
              <a:rPr sz="2400" spc="-5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96" y="1341502"/>
            <a:ext cx="9871583" cy="394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33" y="5292725"/>
            <a:ext cx="9876790" cy="0"/>
          </a:xfrm>
          <a:custGeom>
            <a:avLst/>
            <a:gdLst/>
            <a:ahLst/>
            <a:cxnLst/>
            <a:rect l="l" t="t" r="r" b="b"/>
            <a:pathLst>
              <a:path w="9876790">
                <a:moveTo>
                  <a:pt x="0" y="0"/>
                </a:moveTo>
                <a:lnTo>
                  <a:pt x="9876367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633" y="1336675"/>
            <a:ext cx="9876790" cy="3956050"/>
          </a:xfrm>
          <a:custGeom>
            <a:avLst/>
            <a:gdLst/>
            <a:ahLst/>
            <a:cxnLst/>
            <a:rect l="l" t="t" r="r" b="b"/>
            <a:pathLst>
              <a:path w="9876790" h="3956050">
                <a:moveTo>
                  <a:pt x="9876367" y="0"/>
                </a:moveTo>
                <a:lnTo>
                  <a:pt x="0" y="0"/>
                </a:lnTo>
                <a:lnTo>
                  <a:pt x="0" y="395605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39998" y="300898"/>
            <a:ext cx="308940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Metamodelo</a:t>
            </a:r>
          </a:p>
        </p:txBody>
      </p:sp>
      <p:sp>
        <p:nvSpPr>
          <p:cNvPr id="6" name="object 6"/>
          <p:cNvSpPr/>
          <p:nvPr/>
        </p:nvSpPr>
        <p:spPr>
          <a:xfrm>
            <a:off x="1754124" y="2204973"/>
            <a:ext cx="3199130" cy="2736850"/>
          </a:xfrm>
          <a:custGeom>
            <a:avLst/>
            <a:gdLst/>
            <a:ahLst/>
            <a:cxnLst/>
            <a:rect l="l" t="t" r="r" b="b"/>
            <a:pathLst>
              <a:path w="3199129" h="2736850">
                <a:moveTo>
                  <a:pt x="0" y="2736850"/>
                </a:moveTo>
                <a:lnTo>
                  <a:pt x="3198876" y="2736850"/>
                </a:lnTo>
                <a:lnTo>
                  <a:pt x="3198876" y="0"/>
                </a:lnTo>
                <a:lnTo>
                  <a:pt x="0" y="0"/>
                </a:lnTo>
                <a:lnTo>
                  <a:pt x="0" y="2736850"/>
                </a:lnTo>
                <a:close/>
              </a:path>
            </a:pathLst>
          </a:custGeom>
          <a:ln w="38099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1085" y="331675"/>
            <a:ext cx="38442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0" dirty="0"/>
              <a:t>The Open</a:t>
            </a:r>
            <a:r>
              <a:rPr spc="-125" dirty="0"/>
              <a:t> </a:t>
            </a:r>
            <a:r>
              <a:rPr spc="0" dirty="0"/>
              <a:t>Group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115" y="1624662"/>
            <a:ext cx="8911590" cy="2746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935355" indent="-34417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um fornecedor internacional e um consórcio neutro de  </a:t>
            </a:r>
            <a:r>
              <a:rPr sz="2400" spc="-5" dirty="0">
                <a:latin typeface="Arial"/>
                <a:cs typeface="Arial"/>
              </a:rPr>
              <a:t>tecnologia, ao qual organizações </a:t>
            </a:r>
            <a:r>
              <a:rPr sz="2400" dirty="0">
                <a:latin typeface="Arial"/>
                <a:cs typeface="Arial"/>
              </a:rPr>
              <a:t>confiam </a:t>
            </a:r>
            <a:r>
              <a:rPr sz="2400" spc="-5" dirty="0">
                <a:latin typeface="Arial"/>
                <a:cs typeface="Arial"/>
              </a:rPr>
              <a:t>a liderança </a:t>
            </a:r>
            <a:r>
              <a:rPr sz="2400" dirty="0">
                <a:latin typeface="Arial"/>
                <a:cs typeface="Arial"/>
              </a:rPr>
              <a:t>no 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padrões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cetificação.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Provê </a:t>
            </a:r>
            <a:r>
              <a:rPr sz="2400" spc="-5" dirty="0">
                <a:latin typeface="Arial"/>
                <a:cs typeface="Arial"/>
              </a:rPr>
              <a:t>a orientação e um </a:t>
            </a:r>
            <a:r>
              <a:rPr sz="2400" dirty="0">
                <a:latin typeface="Arial"/>
                <a:cs typeface="Arial"/>
              </a:rPr>
              <a:t>ambiente </a:t>
            </a:r>
            <a:r>
              <a:rPr sz="2400" spc="-5" dirty="0">
                <a:latin typeface="Arial"/>
                <a:cs typeface="Arial"/>
              </a:rPr>
              <a:t>aberto visando proporcionar  interoperabilidade e </a:t>
            </a:r>
            <a:r>
              <a:rPr sz="2400" dirty="0">
                <a:latin typeface="Arial"/>
                <a:cs typeface="Arial"/>
              </a:rPr>
              <a:t>neutralidade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fornecedor.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filiação é </a:t>
            </a:r>
            <a:r>
              <a:rPr sz="2400" spc="-5" dirty="0">
                <a:latin typeface="Arial"/>
                <a:cs typeface="Arial"/>
              </a:rPr>
              <a:t>aberta </a:t>
            </a:r>
            <a:r>
              <a:rPr sz="2400" dirty="0">
                <a:latin typeface="Arial"/>
                <a:cs typeface="Arial"/>
              </a:rPr>
              <a:t>a todas as empresas: </a:t>
            </a:r>
            <a:r>
              <a:rPr sz="2400" spc="-5" dirty="0">
                <a:latin typeface="Arial"/>
                <a:cs typeface="Arial"/>
              </a:rPr>
              <a:t>pequenas, </a:t>
            </a:r>
            <a:r>
              <a:rPr sz="2400" dirty="0">
                <a:latin typeface="Arial"/>
                <a:cs typeface="Arial"/>
              </a:rPr>
              <a:t>médias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grandes, em qualquer lugar do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mundo.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33311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588084"/>
            <a:ext cx="4374515" cy="345389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6870" marR="57150" indent="-344170">
              <a:lnSpc>
                <a:spcPct val="90000"/>
              </a:lnSpc>
              <a:spcBef>
                <a:spcPts val="3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Dados  define </a:t>
            </a:r>
            <a:r>
              <a:rPr sz="2400" spc="-5" dirty="0">
                <a:latin typeface="Arial"/>
                <a:cs typeface="Arial"/>
              </a:rPr>
              <a:t>os tipos e </a:t>
            </a:r>
            <a:r>
              <a:rPr sz="2400" dirty="0">
                <a:latin typeface="Arial"/>
                <a:cs typeface="Arial"/>
              </a:rPr>
              <a:t>fontes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dados necessários </a:t>
            </a:r>
            <a:r>
              <a:rPr sz="2400" spc="-5" dirty="0">
                <a:latin typeface="Arial"/>
                <a:cs typeface="Arial"/>
              </a:rPr>
              <a:t>para  suportar o Negócio, </a:t>
            </a:r>
            <a:r>
              <a:rPr sz="2400" dirty="0">
                <a:latin typeface="Arial"/>
                <a:cs typeface="Arial"/>
              </a:rPr>
              <a:t>de forma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possam ser entendidos  </a:t>
            </a:r>
            <a:r>
              <a:rPr sz="2400" spc="-5" dirty="0">
                <a:latin typeface="Arial"/>
                <a:cs typeface="Arial"/>
              </a:rPr>
              <a:t>pelas partes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interessadas.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9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equipe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deve  </a:t>
            </a:r>
            <a:r>
              <a:rPr sz="2400" dirty="0">
                <a:latin typeface="Arial"/>
                <a:cs typeface="Arial"/>
              </a:rPr>
              <a:t>considerar modelos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dados  relevantes existentes, </a:t>
            </a:r>
            <a:r>
              <a:rPr sz="2400" dirty="0">
                <a:latin typeface="Arial"/>
                <a:cs typeface="Arial"/>
              </a:rPr>
              <a:t>como 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ARTS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Energistics.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4732" y="1125600"/>
            <a:ext cx="4093083" cy="502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703322"/>
            <a:ext cx="261175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20  Fase C  Arquitetura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360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Aplicativo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254365" cy="252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deste módulo é entender a Fase C: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Aplicativos: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Objetivos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Entradas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Passos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707" y="300898"/>
            <a:ext cx="236969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Objeti</a:t>
            </a:r>
            <a:r>
              <a:rPr i="0" spc="-20" dirty="0">
                <a:latin typeface="Arial"/>
                <a:cs typeface="Arial"/>
              </a:rPr>
              <a:t>v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1967" y="1613728"/>
            <a:ext cx="8614410" cy="3289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marR="5080" indent="-356870">
              <a:lnSpc>
                <a:spcPct val="120100"/>
              </a:lnSpc>
              <a:spcBef>
                <a:spcPts val="100"/>
              </a:spcBef>
              <a:buChar char="•"/>
              <a:tabLst>
                <a:tab pos="369570" algn="l"/>
                <a:tab pos="370205" algn="l"/>
              </a:tabLst>
            </a:pP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Aplicativos </a:t>
            </a:r>
            <a:r>
              <a:rPr sz="2400" spc="-10" dirty="0">
                <a:latin typeface="Arial"/>
                <a:cs typeface="Arial"/>
              </a:rPr>
              <a:t>Alvo que </a:t>
            </a:r>
            <a:r>
              <a:rPr sz="2400" spc="-5" dirty="0">
                <a:latin typeface="Arial"/>
                <a:cs typeface="Arial"/>
              </a:rPr>
              <a:t>habilite  a 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e a Visão da Arquitetura, enquanto  aborda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Requisição para </a:t>
            </a:r>
            <a:r>
              <a:rPr sz="2400" dirty="0">
                <a:latin typeface="Arial"/>
                <a:cs typeface="Arial"/>
              </a:rPr>
              <a:t>o Trabalho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os  interesses das </a:t>
            </a:r>
            <a:r>
              <a:rPr sz="2400" spc="-5" dirty="0">
                <a:latin typeface="Arial"/>
                <a:cs typeface="Arial"/>
              </a:rPr>
              <a:t>partes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  <a:p>
            <a:pPr marL="369570" marR="88900" indent="-356870">
              <a:lnSpc>
                <a:spcPct val="120100"/>
              </a:lnSpc>
              <a:spcBef>
                <a:spcPts val="1435"/>
              </a:spcBef>
              <a:buChar char="•"/>
              <a:tabLst>
                <a:tab pos="369570" algn="l"/>
                <a:tab pos="370205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componentes candidatos </a:t>
            </a:r>
            <a:r>
              <a:rPr sz="2400" spc="-5" dirty="0">
                <a:latin typeface="Arial"/>
                <a:cs typeface="Arial"/>
              </a:rPr>
              <a:t>ao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 Arquitetura baseado nas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5" dirty="0">
                <a:latin typeface="Arial"/>
                <a:cs typeface="Arial"/>
              </a:rPr>
              <a:t>entre as Arquiteturas de  Aplicativo </a:t>
            </a:r>
            <a:r>
              <a:rPr sz="2400" dirty="0">
                <a:latin typeface="Arial"/>
                <a:cs typeface="Arial"/>
              </a:rPr>
              <a:t>de Linha de Base 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616" y="1268414"/>
            <a:ext cx="3962400" cy="486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 C:</a:t>
            </a:r>
            <a:r>
              <a:rPr sz="3600" i="0" spc="-3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Entradas: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6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Aplicativos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5" y="1283335"/>
            <a:ext cx="4436110" cy="4152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Requisição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Trabalho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Comunicação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 Organizacional para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5" dirty="0">
                <a:latin typeface="Arial"/>
                <a:cs typeface="Arial"/>
              </a:rPr>
              <a:t> 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adaptado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Princípios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Aplicativos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Declaração do </a:t>
            </a:r>
            <a:r>
              <a:rPr sz="2400" dirty="0">
                <a:latin typeface="Arial"/>
                <a:cs typeface="Arial"/>
              </a:rPr>
              <a:t>Trabalho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62976" y="5735220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B1B1B1"/>
                </a:solidFill>
                <a:latin typeface="Arial Black"/>
                <a:cs typeface="Arial Black"/>
              </a:rPr>
              <a:t>C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ont</a:t>
            </a:r>
            <a:r>
              <a:rPr sz="1600" b="1" spc="-10" dirty="0">
                <a:solidFill>
                  <a:srgbClr val="B1B1B1"/>
                </a:solidFill>
                <a:latin typeface="Arial Black"/>
                <a:cs typeface="Arial Black"/>
              </a:rPr>
              <a:t>i</a:t>
            </a:r>
            <a:r>
              <a:rPr sz="1600" b="1" spc="0" dirty="0">
                <a:solidFill>
                  <a:srgbClr val="B1B1B1"/>
                </a:solidFill>
                <a:latin typeface="Arial Black"/>
                <a:cs typeface="Arial Black"/>
              </a:rPr>
              <a:t>nua…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 C:</a:t>
            </a:r>
            <a:r>
              <a:rPr sz="3600" i="0" spc="-3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Entradas: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6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Aplicativos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67411" y="1565515"/>
            <a:ext cx="9171178" cy="431053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104765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10" dirty="0"/>
              <a:t>Visão </a:t>
            </a:r>
            <a:r>
              <a:rPr sz="2000" spc="-5" dirty="0"/>
              <a:t>da</a:t>
            </a:r>
            <a:r>
              <a:rPr sz="2000" spc="15" dirty="0"/>
              <a:t> </a:t>
            </a:r>
            <a:r>
              <a:rPr sz="2000" spc="-10" dirty="0"/>
              <a:t>Arquitetura</a:t>
            </a:r>
          </a:p>
          <a:p>
            <a:pPr marL="510476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10" dirty="0"/>
              <a:t>Repositório </a:t>
            </a:r>
            <a:r>
              <a:rPr sz="2000" spc="-5" dirty="0"/>
              <a:t>de</a:t>
            </a:r>
            <a:r>
              <a:rPr sz="2000" spc="50" dirty="0"/>
              <a:t> </a:t>
            </a:r>
            <a:r>
              <a:rPr sz="2000" spc="-10" dirty="0"/>
              <a:t>Arquitetura</a:t>
            </a:r>
          </a:p>
          <a:p>
            <a:pPr marL="510476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5" dirty="0"/>
              <a:t>Rascunho do Documento</a:t>
            </a:r>
            <a:r>
              <a:rPr sz="2000" dirty="0"/>
              <a:t> </a:t>
            </a:r>
            <a:r>
              <a:rPr sz="2000" spc="-10" dirty="0"/>
              <a:t>de</a:t>
            </a:r>
          </a:p>
          <a:p>
            <a:pPr marL="5104765">
              <a:lnSpc>
                <a:spcPct val="100000"/>
              </a:lnSpc>
            </a:pPr>
            <a:r>
              <a:rPr sz="2000" spc="-10" dirty="0"/>
              <a:t>Definição </a:t>
            </a:r>
            <a:r>
              <a:rPr sz="2000" spc="-5" dirty="0"/>
              <a:t>da</a:t>
            </a:r>
            <a:r>
              <a:rPr sz="2000" spc="25" dirty="0"/>
              <a:t> </a:t>
            </a:r>
            <a:r>
              <a:rPr sz="2000" spc="-10" dirty="0"/>
              <a:t>Arquitetura</a:t>
            </a:r>
          </a:p>
          <a:p>
            <a:pPr marL="510476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5" dirty="0"/>
              <a:t>Rascunho da </a:t>
            </a:r>
            <a:r>
              <a:rPr sz="2000" spc="-10" dirty="0"/>
              <a:t>Especificação</a:t>
            </a:r>
            <a:r>
              <a:rPr sz="2000" spc="50" dirty="0"/>
              <a:t> </a:t>
            </a:r>
            <a:r>
              <a:rPr sz="2000" spc="-5" dirty="0"/>
              <a:t>de</a:t>
            </a:r>
          </a:p>
          <a:p>
            <a:pPr marL="5104765">
              <a:lnSpc>
                <a:spcPct val="100000"/>
              </a:lnSpc>
            </a:pPr>
            <a:r>
              <a:rPr sz="2000" spc="-10" dirty="0"/>
              <a:t>Requisitos </a:t>
            </a:r>
            <a:r>
              <a:rPr sz="2000" spc="-5" dirty="0"/>
              <a:t>da </a:t>
            </a:r>
            <a:r>
              <a:rPr sz="2000" spc="-10" dirty="0"/>
              <a:t>Arquitetura,</a:t>
            </a:r>
            <a:r>
              <a:rPr sz="2000" spc="105" dirty="0"/>
              <a:t> </a:t>
            </a:r>
            <a:r>
              <a:rPr sz="2000" spc="-10" dirty="0"/>
              <a:t>incluindo:</a:t>
            </a:r>
          </a:p>
          <a:p>
            <a:pPr marL="5504180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5504815" algn="l"/>
                <a:tab pos="5505450" algn="l"/>
              </a:tabLst>
            </a:pPr>
            <a:r>
              <a:rPr sz="2000" dirty="0">
                <a:latin typeface="Arial"/>
                <a:cs typeface="Arial"/>
              </a:rPr>
              <a:t>Resultados da Análise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</a:t>
            </a:r>
          </a:p>
          <a:p>
            <a:pPr marL="5504180">
              <a:lnSpc>
                <a:spcPct val="100000"/>
              </a:lnSpc>
            </a:pPr>
            <a:r>
              <a:rPr sz="2000" dirty="0"/>
              <a:t>Diferenças</a:t>
            </a:r>
          </a:p>
          <a:p>
            <a:pPr marL="5504180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5504815" algn="l"/>
                <a:tab pos="5505450" algn="l"/>
              </a:tabLst>
            </a:pPr>
            <a:r>
              <a:rPr sz="2000" dirty="0">
                <a:latin typeface="Arial"/>
                <a:cs typeface="Arial"/>
              </a:rPr>
              <a:t>Requisitos técnicos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relevantes</a:t>
            </a:r>
            <a:endParaRPr sz="2000" dirty="0">
              <a:latin typeface="Arial"/>
              <a:cs typeface="Arial"/>
            </a:endParaRPr>
          </a:p>
          <a:p>
            <a:pPr marL="5104765" marR="236220" indent="-344170">
              <a:lnSpc>
                <a:spcPct val="100000"/>
              </a:lnSpc>
              <a:spcBef>
                <a:spcPts val="470"/>
              </a:spcBef>
              <a:buChar char="•"/>
              <a:tabLst>
                <a:tab pos="5105400" algn="l"/>
                <a:tab pos="5106035" algn="l"/>
              </a:tabLst>
            </a:pPr>
            <a:r>
              <a:rPr sz="2000" spc="-5" dirty="0"/>
              <a:t>Componentes da </a:t>
            </a:r>
            <a:r>
              <a:rPr sz="2000" spc="-10" dirty="0"/>
              <a:t>Arquitetura </a:t>
            </a:r>
            <a:r>
              <a:rPr sz="2000" spc="-5" dirty="0"/>
              <a:t>de  </a:t>
            </a:r>
            <a:r>
              <a:rPr sz="2000" spc="-10" dirty="0"/>
              <a:t>Dados </a:t>
            </a:r>
            <a:r>
              <a:rPr sz="2000" spc="-5" dirty="0"/>
              <a:t>e de Negócio do </a:t>
            </a:r>
            <a:r>
              <a:rPr sz="2000" i="1" spc="-10" dirty="0">
                <a:latin typeface="Arial"/>
                <a:cs typeface="Arial"/>
              </a:rPr>
              <a:t>Roadmap  </a:t>
            </a:r>
            <a:r>
              <a:rPr sz="2000" spc="-5" dirty="0"/>
              <a:t>de</a:t>
            </a:r>
            <a:r>
              <a:rPr sz="2000" spc="0" dirty="0"/>
              <a:t> </a:t>
            </a:r>
            <a:r>
              <a:rPr sz="2000" spc="-10" dirty="0"/>
              <a:t>Arquitetura</a:t>
            </a:r>
          </a:p>
        </p:txBody>
      </p:sp>
      <p:sp>
        <p:nvSpPr>
          <p:cNvPr id="4" name="object 4"/>
          <p:cNvSpPr/>
          <p:nvPr/>
        </p:nvSpPr>
        <p:spPr>
          <a:xfrm>
            <a:off x="818616" y="1268414"/>
            <a:ext cx="3962400" cy="486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143" y="685802"/>
            <a:ext cx="2564257" cy="3121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4" name="object 4"/>
          <p:cNvSpPr/>
          <p:nvPr/>
        </p:nvSpPr>
        <p:spPr>
          <a:xfrm>
            <a:off x="5861051" y="1066863"/>
            <a:ext cx="3713479" cy="533400"/>
          </a:xfrm>
          <a:custGeom>
            <a:avLst/>
            <a:gdLst/>
            <a:ahLst/>
            <a:cxnLst/>
            <a:rect l="l" t="t" r="r" b="b"/>
            <a:pathLst>
              <a:path w="3713479" h="533400">
                <a:moveTo>
                  <a:pt x="0" y="533400"/>
                </a:moveTo>
                <a:lnTo>
                  <a:pt x="3712972" y="533400"/>
                </a:lnTo>
                <a:lnTo>
                  <a:pt x="37129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8350" y="1060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2001" y="1054100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0" y="0"/>
                </a:moveTo>
                <a:lnTo>
                  <a:pt x="37510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6721" y="1060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7401" y="1597691"/>
            <a:ext cx="3700779" cy="0"/>
          </a:xfrm>
          <a:custGeom>
            <a:avLst/>
            <a:gdLst/>
            <a:ahLst/>
            <a:cxnLst/>
            <a:rect l="l" t="t" r="r" b="b"/>
            <a:pathLst>
              <a:path w="3700779">
                <a:moveTo>
                  <a:pt x="0" y="0"/>
                </a:moveTo>
                <a:lnTo>
                  <a:pt x="37002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3750" y="1085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7401" y="1073150"/>
            <a:ext cx="3700779" cy="12700"/>
          </a:xfrm>
          <a:custGeom>
            <a:avLst/>
            <a:gdLst/>
            <a:ahLst/>
            <a:cxnLst/>
            <a:rect l="l" t="t" r="r" b="b"/>
            <a:pathLst>
              <a:path w="3700779" h="12700">
                <a:moveTo>
                  <a:pt x="0" y="12700"/>
                </a:moveTo>
                <a:lnTo>
                  <a:pt x="3700272" y="12700"/>
                </a:lnTo>
                <a:lnTo>
                  <a:pt x="37002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1321" y="1085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41567" y="1078483"/>
            <a:ext cx="3349626" cy="5065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/>
                <a:cs typeface="Arial"/>
              </a:rPr>
              <a:t>9. Criar </a:t>
            </a:r>
            <a:r>
              <a:rPr sz="1600" b="1" i="1" dirty="0">
                <a:latin typeface="Arial"/>
                <a:cs typeface="Arial"/>
              </a:rPr>
              <a:t>o Documento de</a:t>
            </a:r>
            <a:r>
              <a:rPr sz="1600" b="1" i="1" spc="-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Definição</a:t>
            </a:r>
            <a:endParaRPr sz="16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600" b="1" i="1" spc="0" dirty="0">
                <a:latin typeface="Arial"/>
                <a:cs typeface="Arial"/>
              </a:rPr>
              <a:t>da</a:t>
            </a:r>
            <a:r>
              <a:rPr sz="1600" b="1" i="1" spc="-7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67528" y="1600263"/>
            <a:ext cx="4208780" cy="533400"/>
          </a:xfrm>
          <a:custGeom>
            <a:avLst/>
            <a:gdLst/>
            <a:ahLst/>
            <a:cxnLst/>
            <a:rect l="l" t="t" r="r" b="b"/>
            <a:pathLst>
              <a:path w="4208780" h="533400">
                <a:moveTo>
                  <a:pt x="0" y="533400"/>
                </a:moveTo>
                <a:lnTo>
                  <a:pt x="4208272" y="533400"/>
                </a:lnTo>
                <a:lnTo>
                  <a:pt x="42082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4828" y="1593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8479" y="1587500"/>
            <a:ext cx="4246880" cy="0"/>
          </a:xfrm>
          <a:custGeom>
            <a:avLst/>
            <a:gdLst/>
            <a:ahLst/>
            <a:cxnLst/>
            <a:rect l="l" t="t" r="r" b="b"/>
            <a:pathLst>
              <a:path w="4246880">
                <a:moveTo>
                  <a:pt x="0" y="0"/>
                </a:moveTo>
                <a:lnTo>
                  <a:pt x="42463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8500" y="1593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3879" y="2131091"/>
            <a:ext cx="4196080" cy="0"/>
          </a:xfrm>
          <a:custGeom>
            <a:avLst/>
            <a:gdLst/>
            <a:ahLst/>
            <a:cxnLst/>
            <a:rect l="l" t="t" r="r" b="b"/>
            <a:pathLst>
              <a:path w="4196080">
                <a:moveTo>
                  <a:pt x="0" y="0"/>
                </a:moveTo>
                <a:lnTo>
                  <a:pt x="41955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80228" y="1619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3879" y="1606550"/>
            <a:ext cx="4196080" cy="12700"/>
          </a:xfrm>
          <a:custGeom>
            <a:avLst/>
            <a:gdLst/>
            <a:ahLst/>
            <a:cxnLst/>
            <a:rect l="l" t="t" r="r" b="b"/>
            <a:pathLst>
              <a:path w="4196080" h="12700">
                <a:moveTo>
                  <a:pt x="0" y="12700"/>
                </a:moveTo>
                <a:lnTo>
                  <a:pt x="4195572" y="12700"/>
                </a:lnTo>
                <a:lnTo>
                  <a:pt x="41955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3100" y="1619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47792" y="1734057"/>
            <a:ext cx="38277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dirty="0">
                <a:latin typeface="Arial"/>
                <a:cs typeface="Arial"/>
              </a:rPr>
              <a:t>8. Finalizar a Arquitetura de</a:t>
            </a:r>
            <a:r>
              <a:rPr sz="1600" b="1" i="1" spc="-17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Aplicativos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72228" y="2133663"/>
            <a:ext cx="4704080" cy="533400"/>
          </a:xfrm>
          <a:custGeom>
            <a:avLst/>
            <a:gdLst/>
            <a:ahLst/>
            <a:cxnLst/>
            <a:rect l="l" t="t" r="r" b="b"/>
            <a:pathLst>
              <a:path w="4704080" h="533400">
                <a:moveTo>
                  <a:pt x="0" y="533400"/>
                </a:moveTo>
                <a:lnTo>
                  <a:pt x="4703572" y="533400"/>
                </a:lnTo>
                <a:lnTo>
                  <a:pt x="47035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9528" y="21272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3179" y="212090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88500" y="2127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78579" y="2664491"/>
            <a:ext cx="4691380" cy="0"/>
          </a:xfrm>
          <a:custGeom>
            <a:avLst/>
            <a:gdLst/>
            <a:ahLst/>
            <a:cxnLst/>
            <a:rect l="l" t="t" r="r" b="b"/>
            <a:pathLst>
              <a:path w="4691380">
                <a:moveTo>
                  <a:pt x="0" y="0"/>
                </a:moveTo>
                <a:lnTo>
                  <a:pt x="46908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84928" y="2152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78579" y="213995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63100" y="2152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52493" y="2145918"/>
            <a:ext cx="44773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/>
                <a:cs typeface="Arial"/>
              </a:rPr>
              <a:t>7. </a:t>
            </a:r>
            <a:r>
              <a:rPr sz="1600" b="1" i="1" dirty="0">
                <a:latin typeface="Arial"/>
                <a:cs typeface="Arial"/>
              </a:rPr>
              <a:t>Conduzir </a:t>
            </a:r>
            <a:r>
              <a:rPr sz="1600" b="1" i="1" spc="0" dirty="0">
                <a:latin typeface="Arial"/>
                <a:cs typeface="Arial"/>
              </a:rPr>
              <a:t>uma </a:t>
            </a:r>
            <a:r>
              <a:rPr sz="1600" b="1" i="1" spc="-5" dirty="0">
                <a:latin typeface="Arial"/>
                <a:cs typeface="Arial"/>
              </a:rPr>
              <a:t>revisão </a:t>
            </a:r>
            <a:r>
              <a:rPr sz="1600" b="1" i="1" dirty="0">
                <a:latin typeface="Arial"/>
                <a:cs typeface="Arial"/>
              </a:rPr>
              <a:t>formal com </a:t>
            </a:r>
            <a:r>
              <a:rPr sz="1600" b="1" i="1" spc="-5" dirty="0">
                <a:latin typeface="Arial"/>
                <a:cs typeface="Arial"/>
              </a:rPr>
              <a:t>as partes  interessadas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76928" y="26670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64228" y="26606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57879" y="2654300"/>
            <a:ext cx="5237480" cy="0"/>
          </a:xfrm>
          <a:custGeom>
            <a:avLst/>
            <a:gdLst/>
            <a:ahLst/>
            <a:cxnLst/>
            <a:rect l="l" t="t" r="r" b="b"/>
            <a:pathLst>
              <a:path w="5237480">
                <a:moveTo>
                  <a:pt x="0" y="0"/>
                </a:moveTo>
                <a:lnTo>
                  <a:pt x="52369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88500" y="2660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83279" y="31978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89628" y="2686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83279" y="26733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63100" y="2686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56938" y="2819783"/>
            <a:ext cx="485584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i="1" spc="-5" dirty="0">
                <a:latin typeface="Arial"/>
                <a:cs typeface="Arial"/>
              </a:rPr>
              <a:t>6. </a:t>
            </a:r>
            <a:r>
              <a:rPr sz="1400" b="1" i="1" spc="-10" dirty="0">
                <a:latin typeface="Arial"/>
                <a:cs typeface="Arial"/>
              </a:rPr>
              <a:t>Resolver impactos em </a:t>
            </a:r>
            <a:r>
              <a:rPr sz="1400" b="1" i="1" spc="-15" dirty="0">
                <a:latin typeface="Arial"/>
                <a:cs typeface="Arial"/>
              </a:rPr>
              <a:t>todo </a:t>
            </a:r>
            <a:r>
              <a:rPr sz="1400" b="1" i="1" spc="-5" dirty="0">
                <a:latin typeface="Arial"/>
                <a:cs typeface="Arial"/>
              </a:rPr>
              <a:t>o </a:t>
            </a:r>
            <a:r>
              <a:rPr sz="1400" b="1" i="1" spc="-10" dirty="0">
                <a:latin typeface="Arial"/>
                <a:cs typeface="Arial"/>
              </a:rPr>
              <a:t>Panorama da</a:t>
            </a:r>
            <a:r>
              <a:rPr sz="1400" b="1" i="1" spc="16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Arquitetura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81628" y="32004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273"/>
                </a:moveTo>
                <a:lnTo>
                  <a:pt x="5694172" y="533273"/>
                </a:lnTo>
                <a:lnTo>
                  <a:pt x="56941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74022" y="37604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68928" y="31940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62579" y="31877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88500" y="3194050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7979" y="3731228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94328" y="3219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87979" y="32067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63100" y="3219450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961638" y="3353258"/>
            <a:ext cx="525081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i="1" spc="-10" dirty="0">
                <a:latin typeface="Arial"/>
                <a:cs typeface="Arial"/>
              </a:rPr>
              <a:t>5. Definir </a:t>
            </a:r>
            <a:r>
              <a:rPr sz="1400" b="1" i="1" spc="-15" dirty="0">
                <a:latin typeface="Arial"/>
                <a:cs typeface="Arial"/>
              </a:rPr>
              <a:t>componentes candidatos no roadmap de</a:t>
            </a:r>
            <a:r>
              <a:rPr sz="1400" b="1" i="1" spc="33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arquitetura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384550" y="3733736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400"/>
                </a:moveTo>
                <a:lnTo>
                  <a:pt x="6189472" y="533400"/>
                </a:lnTo>
                <a:lnTo>
                  <a:pt x="61894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71850" y="37274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65500" y="37211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586721" y="3727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90900" y="42646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97250" y="3752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90900" y="37401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772" y="12700"/>
                </a:lnTo>
                <a:lnTo>
                  <a:pt x="61767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61321" y="3752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464434" y="3868673"/>
            <a:ext cx="331660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/>
                <a:cs typeface="Arial"/>
              </a:rPr>
              <a:t>4. Realizar </a:t>
            </a:r>
            <a:r>
              <a:rPr sz="1600" b="1" i="1" dirty="0">
                <a:latin typeface="Arial"/>
                <a:cs typeface="Arial"/>
              </a:rPr>
              <a:t>a </a:t>
            </a:r>
            <a:r>
              <a:rPr sz="1600" b="1" i="1" spc="-5" dirty="0">
                <a:latin typeface="Arial"/>
                <a:cs typeface="Arial"/>
              </a:rPr>
              <a:t>análise </a:t>
            </a:r>
            <a:r>
              <a:rPr sz="1600" b="1" i="1" dirty="0">
                <a:latin typeface="Arial"/>
                <a:cs typeface="Arial"/>
              </a:rPr>
              <a:t>de</a:t>
            </a:r>
            <a:r>
              <a:rPr sz="1600" b="1" i="1" spc="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diferenças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891027" y="4267138"/>
            <a:ext cx="6685280" cy="534035"/>
          </a:xfrm>
          <a:custGeom>
            <a:avLst/>
            <a:gdLst/>
            <a:ahLst/>
            <a:cxnLst/>
            <a:rect l="l" t="t" r="r" b="b"/>
            <a:pathLst>
              <a:path w="6685280" h="534035">
                <a:moveTo>
                  <a:pt x="0" y="533526"/>
                </a:moveTo>
                <a:lnTo>
                  <a:pt x="6684772" y="533526"/>
                </a:lnTo>
                <a:lnTo>
                  <a:pt x="66847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78327" y="4260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71978" y="42545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588500" y="4260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97378" y="4798091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03727" y="4286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97378" y="42735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563100" y="4286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95727" y="4800663"/>
            <a:ext cx="7180580" cy="533400"/>
          </a:xfrm>
          <a:custGeom>
            <a:avLst/>
            <a:gdLst/>
            <a:ahLst/>
            <a:cxnLst/>
            <a:rect l="l" t="t" r="r" b="b"/>
            <a:pathLst>
              <a:path w="7180580" h="533400">
                <a:moveTo>
                  <a:pt x="0" y="533336"/>
                </a:moveTo>
                <a:lnTo>
                  <a:pt x="7180072" y="533336"/>
                </a:lnTo>
                <a:lnTo>
                  <a:pt x="7180072" y="0"/>
                </a:lnTo>
                <a:lnTo>
                  <a:pt x="0" y="0"/>
                </a:lnTo>
                <a:lnTo>
                  <a:pt x="0" y="53333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83027" y="4794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76678" y="47879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88500" y="4794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02078" y="5331459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408427" y="4819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02078" y="48069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563100" y="4819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00427" y="5334002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81378" y="58940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87727" y="53276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81378" y="53213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588500" y="5327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06778" y="58623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13127" y="5353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06778" y="53403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563100" y="5353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979803" y="4402330"/>
            <a:ext cx="7000240" cy="1363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/>
                <a:cs typeface="Arial"/>
              </a:rPr>
              <a:t>3. Desenvolver </a:t>
            </a:r>
            <a:r>
              <a:rPr sz="1600" b="1" i="1" dirty="0">
                <a:latin typeface="Arial"/>
                <a:cs typeface="Arial"/>
              </a:rPr>
              <a:t>a </a:t>
            </a:r>
            <a:r>
              <a:rPr sz="1600" b="1" i="1" spc="-5" dirty="0">
                <a:latin typeface="Arial"/>
                <a:cs typeface="Arial"/>
              </a:rPr>
              <a:t>Descrição </a:t>
            </a:r>
            <a:r>
              <a:rPr sz="1600" b="1" i="1" dirty="0">
                <a:latin typeface="Arial"/>
                <a:cs typeface="Arial"/>
              </a:rPr>
              <a:t>da Arquitetura de </a:t>
            </a:r>
            <a:r>
              <a:rPr sz="1600" b="1" i="1" spc="-5" dirty="0">
                <a:latin typeface="Arial"/>
                <a:cs typeface="Arial"/>
              </a:rPr>
              <a:t>Aplicativos</a:t>
            </a:r>
            <a:r>
              <a:rPr sz="1600" b="1" i="1" spc="-19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Alvo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</a:pPr>
            <a:r>
              <a:rPr sz="1400" b="1" i="1" spc="-10" dirty="0">
                <a:latin typeface="Arial"/>
                <a:cs typeface="Arial"/>
              </a:rPr>
              <a:t>2. </a:t>
            </a:r>
            <a:r>
              <a:rPr sz="1400" b="1" i="1" spc="-15" dirty="0">
                <a:latin typeface="Arial"/>
                <a:cs typeface="Arial"/>
              </a:rPr>
              <a:t>Desenvolver </a:t>
            </a:r>
            <a:r>
              <a:rPr sz="1400" b="1" i="1" spc="-5" dirty="0">
                <a:latin typeface="Arial"/>
                <a:cs typeface="Arial"/>
              </a:rPr>
              <a:t>a </a:t>
            </a:r>
            <a:r>
              <a:rPr sz="1400" b="1" i="1" spc="-10" dirty="0">
                <a:latin typeface="Arial"/>
                <a:cs typeface="Arial"/>
              </a:rPr>
              <a:t>Descrição </a:t>
            </a:r>
            <a:r>
              <a:rPr sz="1400" b="1" i="1" spc="-15" dirty="0">
                <a:latin typeface="Arial"/>
                <a:cs typeface="Arial"/>
              </a:rPr>
              <a:t>da Arquitetura de Aplicativos de Linha de</a:t>
            </a:r>
            <a:r>
              <a:rPr sz="1400" b="1" i="1" spc="-10" dirty="0">
                <a:latin typeface="Arial"/>
                <a:cs typeface="Arial"/>
              </a:rPr>
              <a:t> Base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1600" b="1" i="1" spc="-5" dirty="0">
                <a:latin typeface="Arial"/>
                <a:cs typeface="Arial"/>
              </a:rPr>
              <a:t>1.	Selecionar </a:t>
            </a:r>
            <a:r>
              <a:rPr sz="1600" b="1" i="1" dirty="0">
                <a:latin typeface="Arial"/>
                <a:cs typeface="Arial"/>
              </a:rPr>
              <a:t>modelos </a:t>
            </a:r>
            <a:r>
              <a:rPr sz="1600" b="1" i="1" spc="0" dirty="0">
                <a:latin typeface="Arial"/>
                <a:cs typeface="Arial"/>
              </a:rPr>
              <a:t>de </a:t>
            </a:r>
            <a:r>
              <a:rPr sz="1600" b="1" i="1" spc="-5" dirty="0">
                <a:latin typeface="Arial"/>
                <a:cs typeface="Arial"/>
              </a:rPr>
              <a:t>referência, </a:t>
            </a:r>
            <a:r>
              <a:rPr sz="1600" b="1" i="1" dirty="0">
                <a:latin typeface="Arial"/>
                <a:cs typeface="Arial"/>
              </a:rPr>
              <a:t>pontos </a:t>
            </a:r>
            <a:r>
              <a:rPr sz="1600" b="1" i="1" spc="0" dirty="0">
                <a:latin typeface="Arial"/>
                <a:cs typeface="Arial"/>
              </a:rPr>
              <a:t>de </a:t>
            </a:r>
            <a:r>
              <a:rPr sz="1600" b="1" i="1" spc="-5" dirty="0">
                <a:latin typeface="Arial"/>
                <a:cs typeface="Arial"/>
              </a:rPr>
              <a:t>vista </a:t>
            </a:r>
            <a:r>
              <a:rPr sz="1600" b="1" i="1" spc="0" dirty="0">
                <a:latin typeface="Arial"/>
                <a:cs typeface="Arial"/>
              </a:rPr>
              <a:t>e</a:t>
            </a:r>
            <a:r>
              <a:rPr sz="1600" b="1" i="1" spc="-6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ferramentas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7650" y="381000"/>
            <a:ext cx="3054350" cy="3733800"/>
          </a:xfrm>
          <a:custGeom>
            <a:avLst/>
            <a:gdLst/>
            <a:ahLst/>
            <a:cxnLst/>
            <a:rect l="l" t="t" r="r" b="b"/>
            <a:pathLst>
              <a:path w="3054350" h="3733800">
                <a:moveTo>
                  <a:pt x="0" y="3733800"/>
                </a:moveTo>
                <a:lnTo>
                  <a:pt x="3054350" y="3733800"/>
                </a:lnTo>
                <a:lnTo>
                  <a:pt x="3054350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7650" y="381000"/>
            <a:ext cx="3054350" cy="3113032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107314" marR="104139" indent="-1270"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 ordem dos passos</a:t>
            </a:r>
            <a:r>
              <a:rPr sz="1800" b="1" spc="-1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deve  ser </a:t>
            </a:r>
            <a:r>
              <a:rPr sz="1800" b="1" dirty="0">
                <a:latin typeface="Arial"/>
                <a:cs typeface="Arial"/>
              </a:rPr>
              <a:t>adaptada </a:t>
            </a:r>
            <a:r>
              <a:rPr sz="1800" b="1" spc="-5" dirty="0">
                <a:latin typeface="Arial"/>
                <a:cs typeface="Arial"/>
              </a:rPr>
              <a:t>à situação.  </a:t>
            </a:r>
            <a:r>
              <a:rPr sz="1800" b="1" dirty="0">
                <a:latin typeface="Arial"/>
                <a:cs typeface="Arial"/>
              </a:rPr>
              <a:t>Em particular </a:t>
            </a:r>
            <a:r>
              <a:rPr sz="1800" b="1" spc="-5" dirty="0">
                <a:latin typeface="Arial"/>
                <a:cs typeface="Arial"/>
              </a:rPr>
              <a:t>você deve  determinar se é  apropriado desenvolver a  Arquitetura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Aplicativos  de Linha de Base </a:t>
            </a:r>
            <a:r>
              <a:rPr sz="1800" b="1" dirty="0">
                <a:latin typeface="Arial"/>
                <a:cs typeface="Arial"/>
              </a:rPr>
              <a:t>ou </a:t>
            </a:r>
            <a:r>
              <a:rPr sz="1800" b="1" spc="-5" dirty="0">
                <a:latin typeface="Arial"/>
                <a:cs typeface="Arial"/>
              </a:rPr>
              <a:t>a  Arquitetura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Aplicativos  </a:t>
            </a:r>
            <a:r>
              <a:rPr sz="1800" b="1" spc="-15" dirty="0">
                <a:latin typeface="Arial"/>
                <a:cs typeface="Arial"/>
              </a:rPr>
              <a:t>Alvo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primeiro.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320800" y="457200"/>
            <a:ext cx="577850" cy="457200"/>
          </a:xfrm>
          <a:custGeom>
            <a:avLst/>
            <a:gdLst/>
            <a:ahLst/>
            <a:cxnLst/>
            <a:rect l="l" t="t" r="r" b="b"/>
            <a:pathLst>
              <a:path w="577850" h="457200">
                <a:moveTo>
                  <a:pt x="577850" y="0"/>
                </a:moveTo>
                <a:lnTo>
                  <a:pt x="0" y="0"/>
                </a:lnTo>
                <a:lnTo>
                  <a:pt x="0" y="457200"/>
                </a:lnTo>
                <a:lnTo>
                  <a:pt x="577850" y="457200"/>
                </a:lnTo>
                <a:lnTo>
                  <a:pt x="577850" y="400050"/>
                </a:lnTo>
                <a:lnTo>
                  <a:pt x="288925" y="400050"/>
                </a:lnTo>
                <a:lnTo>
                  <a:pt x="243328" y="393929"/>
                </a:lnTo>
                <a:lnTo>
                  <a:pt x="202367" y="376653"/>
                </a:lnTo>
                <a:lnTo>
                  <a:pt x="167671" y="349853"/>
                </a:lnTo>
                <a:lnTo>
                  <a:pt x="140871" y="315157"/>
                </a:lnTo>
                <a:lnTo>
                  <a:pt x="123595" y="274196"/>
                </a:lnTo>
                <a:lnTo>
                  <a:pt x="117475" y="228600"/>
                </a:lnTo>
                <a:lnTo>
                  <a:pt x="123595" y="183003"/>
                </a:lnTo>
                <a:lnTo>
                  <a:pt x="140871" y="142042"/>
                </a:lnTo>
                <a:lnTo>
                  <a:pt x="167671" y="107346"/>
                </a:lnTo>
                <a:lnTo>
                  <a:pt x="202367" y="80546"/>
                </a:lnTo>
                <a:lnTo>
                  <a:pt x="243328" y="63270"/>
                </a:lnTo>
                <a:lnTo>
                  <a:pt x="288925" y="57150"/>
                </a:lnTo>
                <a:lnTo>
                  <a:pt x="577850" y="57150"/>
                </a:lnTo>
                <a:lnTo>
                  <a:pt x="577850" y="0"/>
                </a:lnTo>
                <a:close/>
              </a:path>
              <a:path w="577850" h="457200">
                <a:moveTo>
                  <a:pt x="577850" y="57150"/>
                </a:moveTo>
                <a:lnTo>
                  <a:pt x="288925" y="57150"/>
                </a:lnTo>
                <a:lnTo>
                  <a:pt x="334521" y="63270"/>
                </a:lnTo>
                <a:lnTo>
                  <a:pt x="375482" y="80546"/>
                </a:lnTo>
                <a:lnTo>
                  <a:pt x="410178" y="107346"/>
                </a:lnTo>
                <a:lnTo>
                  <a:pt x="436978" y="142042"/>
                </a:lnTo>
                <a:lnTo>
                  <a:pt x="454254" y="183003"/>
                </a:lnTo>
                <a:lnTo>
                  <a:pt x="460375" y="228600"/>
                </a:lnTo>
                <a:lnTo>
                  <a:pt x="454254" y="274196"/>
                </a:lnTo>
                <a:lnTo>
                  <a:pt x="436978" y="315157"/>
                </a:lnTo>
                <a:lnTo>
                  <a:pt x="410178" y="349853"/>
                </a:lnTo>
                <a:lnTo>
                  <a:pt x="375482" y="376653"/>
                </a:lnTo>
                <a:lnTo>
                  <a:pt x="334521" y="393929"/>
                </a:lnTo>
                <a:lnTo>
                  <a:pt x="288925" y="400050"/>
                </a:lnTo>
                <a:lnTo>
                  <a:pt x="577850" y="400050"/>
                </a:lnTo>
                <a:lnTo>
                  <a:pt x="577850" y="5715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38276" y="5143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6120" y="217046"/>
                </a:lnTo>
                <a:lnTo>
                  <a:pt x="23396" y="258007"/>
                </a:lnTo>
                <a:lnTo>
                  <a:pt x="50196" y="292703"/>
                </a:lnTo>
                <a:lnTo>
                  <a:pt x="84892" y="319503"/>
                </a:lnTo>
                <a:lnTo>
                  <a:pt x="125853" y="336779"/>
                </a:lnTo>
                <a:lnTo>
                  <a:pt x="171450" y="342900"/>
                </a:lnTo>
                <a:lnTo>
                  <a:pt x="217046" y="336779"/>
                </a:lnTo>
                <a:lnTo>
                  <a:pt x="258007" y="319503"/>
                </a:lnTo>
                <a:lnTo>
                  <a:pt x="283126" y="300100"/>
                </a:lnTo>
                <a:lnTo>
                  <a:pt x="107187" y="300100"/>
                </a:lnTo>
                <a:lnTo>
                  <a:pt x="107187" y="278638"/>
                </a:lnTo>
                <a:lnTo>
                  <a:pt x="139319" y="278638"/>
                </a:lnTo>
                <a:lnTo>
                  <a:pt x="139319" y="128650"/>
                </a:lnTo>
                <a:lnTo>
                  <a:pt x="107187" y="128650"/>
                </a:lnTo>
                <a:lnTo>
                  <a:pt x="107187" y="107187"/>
                </a:lnTo>
                <a:lnTo>
                  <a:pt x="328907" y="107187"/>
                </a:lnTo>
                <a:lnTo>
                  <a:pt x="319503" y="84892"/>
                </a:lnTo>
                <a:lnTo>
                  <a:pt x="311906" y="75057"/>
                </a:lnTo>
                <a:lnTo>
                  <a:pt x="171450" y="75057"/>
                </a:lnTo>
                <a:lnTo>
                  <a:pt x="158928" y="72518"/>
                </a:lnTo>
                <a:lnTo>
                  <a:pt x="148717" y="65611"/>
                </a:lnTo>
                <a:lnTo>
                  <a:pt x="141839" y="55393"/>
                </a:lnTo>
                <a:lnTo>
                  <a:pt x="139319" y="42925"/>
                </a:lnTo>
                <a:lnTo>
                  <a:pt x="141839" y="30384"/>
                </a:lnTo>
                <a:lnTo>
                  <a:pt x="148716" y="20129"/>
                </a:lnTo>
                <a:lnTo>
                  <a:pt x="158928" y="13207"/>
                </a:lnTo>
                <a:lnTo>
                  <a:pt x="171450" y="10667"/>
                </a:lnTo>
                <a:lnTo>
                  <a:pt x="227828" y="10667"/>
                </a:lnTo>
                <a:lnTo>
                  <a:pt x="217046" y="6120"/>
                </a:lnTo>
                <a:lnTo>
                  <a:pt x="171450" y="0"/>
                </a:lnTo>
                <a:close/>
              </a:path>
              <a:path w="342900" h="342900">
                <a:moveTo>
                  <a:pt x="328907" y="107187"/>
                </a:moveTo>
                <a:lnTo>
                  <a:pt x="203581" y="107187"/>
                </a:lnTo>
                <a:lnTo>
                  <a:pt x="203581" y="278638"/>
                </a:lnTo>
                <a:lnTo>
                  <a:pt x="235712" y="278638"/>
                </a:lnTo>
                <a:lnTo>
                  <a:pt x="235712" y="300100"/>
                </a:lnTo>
                <a:lnTo>
                  <a:pt x="283126" y="300100"/>
                </a:lnTo>
                <a:lnTo>
                  <a:pt x="292703" y="292703"/>
                </a:lnTo>
                <a:lnTo>
                  <a:pt x="319503" y="258007"/>
                </a:lnTo>
                <a:lnTo>
                  <a:pt x="336779" y="217046"/>
                </a:lnTo>
                <a:lnTo>
                  <a:pt x="342900" y="171450"/>
                </a:lnTo>
                <a:lnTo>
                  <a:pt x="336779" y="125853"/>
                </a:lnTo>
                <a:lnTo>
                  <a:pt x="328907" y="107187"/>
                </a:lnTo>
                <a:close/>
              </a:path>
              <a:path w="342900" h="342900">
                <a:moveTo>
                  <a:pt x="227828" y="10667"/>
                </a:moveTo>
                <a:lnTo>
                  <a:pt x="171450" y="10667"/>
                </a:lnTo>
                <a:lnTo>
                  <a:pt x="183971" y="13207"/>
                </a:lnTo>
                <a:lnTo>
                  <a:pt x="194182" y="20129"/>
                </a:lnTo>
                <a:lnTo>
                  <a:pt x="201060" y="30384"/>
                </a:lnTo>
                <a:lnTo>
                  <a:pt x="203581" y="42925"/>
                </a:lnTo>
                <a:lnTo>
                  <a:pt x="201060" y="55393"/>
                </a:lnTo>
                <a:lnTo>
                  <a:pt x="194182" y="65611"/>
                </a:lnTo>
                <a:lnTo>
                  <a:pt x="183971" y="72518"/>
                </a:lnTo>
                <a:lnTo>
                  <a:pt x="171450" y="75057"/>
                </a:lnTo>
                <a:lnTo>
                  <a:pt x="311906" y="75057"/>
                </a:lnTo>
                <a:lnTo>
                  <a:pt x="292703" y="50196"/>
                </a:lnTo>
                <a:lnTo>
                  <a:pt x="258007" y="23396"/>
                </a:lnTo>
                <a:lnTo>
                  <a:pt x="227828" y="10667"/>
                </a:lnTo>
                <a:close/>
              </a:path>
            </a:pathLst>
          </a:custGeom>
          <a:solidFill>
            <a:srgbClr val="999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45464" y="525018"/>
            <a:ext cx="128905" cy="289560"/>
          </a:xfrm>
          <a:custGeom>
            <a:avLst/>
            <a:gdLst/>
            <a:ahLst/>
            <a:cxnLst/>
            <a:rect l="l" t="t" r="r" b="b"/>
            <a:pathLst>
              <a:path w="128905" h="289559">
                <a:moveTo>
                  <a:pt x="64262" y="0"/>
                </a:moveTo>
                <a:lnTo>
                  <a:pt x="51740" y="2539"/>
                </a:lnTo>
                <a:lnTo>
                  <a:pt x="41528" y="9461"/>
                </a:lnTo>
                <a:lnTo>
                  <a:pt x="34651" y="19716"/>
                </a:lnTo>
                <a:lnTo>
                  <a:pt x="32131" y="32258"/>
                </a:lnTo>
                <a:lnTo>
                  <a:pt x="34651" y="44725"/>
                </a:lnTo>
                <a:lnTo>
                  <a:pt x="41529" y="54943"/>
                </a:lnTo>
                <a:lnTo>
                  <a:pt x="51740" y="61850"/>
                </a:lnTo>
                <a:lnTo>
                  <a:pt x="64262" y="64389"/>
                </a:lnTo>
                <a:lnTo>
                  <a:pt x="76783" y="61850"/>
                </a:lnTo>
                <a:lnTo>
                  <a:pt x="86994" y="54943"/>
                </a:lnTo>
                <a:lnTo>
                  <a:pt x="93872" y="44725"/>
                </a:lnTo>
                <a:lnTo>
                  <a:pt x="96393" y="32258"/>
                </a:lnTo>
                <a:lnTo>
                  <a:pt x="93872" y="19716"/>
                </a:lnTo>
                <a:lnTo>
                  <a:pt x="86994" y="9461"/>
                </a:lnTo>
                <a:lnTo>
                  <a:pt x="76783" y="2539"/>
                </a:lnTo>
                <a:lnTo>
                  <a:pt x="64262" y="0"/>
                </a:lnTo>
                <a:close/>
              </a:path>
              <a:path w="128905" h="289559">
                <a:moveTo>
                  <a:pt x="128524" y="267970"/>
                </a:moveTo>
                <a:lnTo>
                  <a:pt x="0" y="267970"/>
                </a:lnTo>
                <a:lnTo>
                  <a:pt x="0" y="289433"/>
                </a:lnTo>
                <a:lnTo>
                  <a:pt x="128524" y="289433"/>
                </a:lnTo>
                <a:lnTo>
                  <a:pt x="128524" y="267970"/>
                </a:lnTo>
                <a:close/>
              </a:path>
              <a:path w="128905" h="289559">
                <a:moveTo>
                  <a:pt x="96393" y="96520"/>
                </a:moveTo>
                <a:lnTo>
                  <a:pt x="0" y="96520"/>
                </a:lnTo>
                <a:lnTo>
                  <a:pt x="0" y="117983"/>
                </a:lnTo>
                <a:lnTo>
                  <a:pt x="32131" y="117983"/>
                </a:lnTo>
                <a:lnTo>
                  <a:pt x="32131" y="267970"/>
                </a:lnTo>
                <a:lnTo>
                  <a:pt x="96393" y="267970"/>
                </a:lnTo>
                <a:lnTo>
                  <a:pt x="96393" y="9652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38276" y="5143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217046" y="6120"/>
                </a:lnTo>
                <a:lnTo>
                  <a:pt x="258007" y="23396"/>
                </a:lnTo>
                <a:lnTo>
                  <a:pt x="292703" y="50196"/>
                </a:lnTo>
                <a:lnTo>
                  <a:pt x="319503" y="84892"/>
                </a:lnTo>
                <a:lnTo>
                  <a:pt x="336779" y="125853"/>
                </a:lnTo>
                <a:lnTo>
                  <a:pt x="342900" y="171450"/>
                </a:lnTo>
                <a:lnTo>
                  <a:pt x="336779" y="217046"/>
                </a:lnTo>
                <a:lnTo>
                  <a:pt x="319503" y="258007"/>
                </a:lnTo>
                <a:lnTo>
                  <a:pt x="292703" y="292703"/>
                </a:lnTo>
                <a:lnTo>
                  <a:pt x="258007" y="319503"/>
                </a:lnTo>
                <a:lnTo>
                  <a:pt x="217046" y="336779"/>
                </a:lnTo>
                <a:lnTo>
                  <a:pt x="171450" y="342900"/>
                </a:lnTo>
                <a:lnTo>
                  <a:pt x="125853" y="336779"/>
                </a:lnTo>
                <a:lnTo>
                  <a:pt x="84892" y="319503"/>
                </a:lnTo>
                <a:lnTo>
                  <a:pt x="50196" y="292703"/>
                </a:lnTo>
                <a:lnTo>
                  <a:pt x="23396" y="258007"/>
                </a:lnTo>
                <a:lnTo>
                  <a:pt x="6120" y="217046"/>
                </a:lnTo>
                <a:lnTo>
                  <a:pt x="0" y="171450"/>
                </a:lnTo>
                <a:lnTo>
                  <a:pt x="6120" y="125853"/>
                </a:lnTo>
                <a:lnTo>
                  <a:pt x="23396" y="84892"/>
                </a:lnTo>
                <a:lnTo>
                  <a:pt x="50196" y="50196"/>
                </a:lnTo>
                <a:lnTo>
                  <a:pt x="84892" y="23396"/>
                </a:lnTo>
                <a:lnTo>
                  <a:pt x="125853" y="6120"/>
                </a:lnTo>
                <a:lnTo>
                  <a:pt x="17145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72833" y="520255"/>
            <a:ext cx="73787" cy="73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45464" y="621537"/>
            <a:ext cx="128905" cy="193040"/>
          </a:xfrm>
          <a:custGeom>
            <a:avLst/>
            <a:gdLst/>
            <a:ahLst/>
            <a:cxnLst/>
            <a:rect l="l" t="t" r="r" b="b"/>
            <a:pathLst>
              <a:path w="128905" h="193040">
                <a:moveTo>
                  <a:pt x="0" y="0"/>
                </a:moveTo>
                <a:lnTo>
                  <a:pt x="96393" y="0"/>
                </a:lnTo>
                <a:lnTo>
                  <a:pt x="96393" y="171450"/>
                </a:lnTo>
                <a:lnTo>
                  <a:pt x="128524" y="171450"/>
                </a:lnTo>
                <a:lnTo>
                  <a:pt x="128524" y="192912"/>
                </a:lnTo>
                <a:lnTo>
                  <a:pt x="0" y="192912"/>
                </a:lnTo>
                <a:lnTo>
                  <a:pt x="0" y="171450"/>
                </a:lnTo>
                <a:lnTo>
                  <a:pt x="32131" y="171450"/>
                </a:lnTo>
                <a:lnTo>
                  <a:pt x="32131" y="21462"/>
                </a:lnTo>
                <a:lnTo>
                  <a:pt x="0" y="214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20800" y="457200"/>
            <a:ext cx="577850" cy="457200"/>
          </a:xfrm>
          <a:custGeom>
            <a:avLst/>
            <a:gdLst/>
            <a:ahLst/>
            <a:cxnLst/>
            <a:rect l="l" t="t" r="r" b="b"/>
            <a:pathLst>
              <a:path w="577850" h="457200">
                <a:moveTo>
                  <a:pt x="0" y="457200"/>
                </a:moveTo>
                <a:lnTo>
                  <a:pt x="577850" y="457200"/>
                </a:lnTo>
                <a:lnTo>
                  <a:pt x="57785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368" y="88481"/>
            <a:ext cx="579056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0415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Fase </a:t>
            </a:r>
            <a:r>
              <a:rPr sz="3600" i="0" dirty="0">
                <a:latin typeface="Arial"/>
                <a:cs typeface="Arial"/>
              </a:rPr>
              <a:t>C: Saídas da  Arquitetura de</a:t>
            </a:r>
            <a:r>
              <a:rPr sz="3600" i="0" spc="-8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Aplicativos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6" y="1589881"/>
            <a:ext cx="4100195" cy="423692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5080" indent="-344170" algn="just">
              <a:lnSpc>
                <a:spcPct val="100000"/>
              </a:lnSpc>
              <a:spcBef>
                <a:spcPts val="1490"/>
              </a:spcBef>
              <a:buChar char="•"/>
              <a:tabLst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aplicativo validados 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novos princípios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aplicativo  desenvolvidos</a:t>
            </a:r>
            <a:endParaRPr sz="2000">
              <a:latin typeface="Arial"/>
              <a:cs typeface="Arial"/>
            </a:endParaRPr>
          </a:p>
          <a:p>
            <a:pPr marL="356870" marR="52006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do Documento de  </a:t>
            </a: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25019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Especificação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13906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Componentes da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Aplicativos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10" dirty="0">
                <a:latin typeface="Arial"/>
                <a:cs typeface="Arial"/>
              </a:rPr>
              <a:t>de  Arquitetura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6" y="1268414"/>
            <a:ext cx="3962400" cy="486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194558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200" i="0" spc="-5" dirty="0">
                <a:latin typeface="Arial"/>
                <a:cs typeface="Arial"/>
              </a:rPr>
              <a:t>Documento de Definição da Arquitetura</a:t>
            </a:r>
            <a:r>
              <a:rPr sz="3200" i="0" spc="-1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i="0" spc="-5" dirty="0">
                <a:latin typeface="Arial"/>
                <a:cs typeface="Arial"/>
              </a:rPr>
              <a:t>Componentes da Arquitetura de</a:t>
            </a:r>
            <a:r>
              <a:rPr sz="3200" i="0" spc="-3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Aplicativos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9124315" cy="35388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Aplicativos </a:t>
            </a:r>
            <a:r>
              <a:rPr sz="2400" dirty="0">
                <a:latin typeface="Arial"/>
                <a:cs typeface="Arial"/>
              </a:rPr>
              <a:t>de Linha de Base, 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apropriado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Arquitetura de Aplicativos </a:t>
            </a:r>
            <a:r>
              <a:rPr sz="2400" dirty="0">
                <a:latin typeface="Arial"/>
                <a:cs typeface="Arial"/>
              </a:rPr>
              <a:t>Alvo,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incluindo: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sistemas 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sistemas 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local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sistemas 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tempo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sistemas 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pessoas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Visões </a:t>
            </a:r>
            <a:r>
              <a:rPr sz="2400" spc="-5" dirty="0">
                <a:latin typeface="Arial"/>
                <a:cs typeface="Arial"/>
              </a:rPr>
              <a:t>da Arquitetura de Aplicativos correspondendo aos </a:t>
            </a:r>
            <a:r>
              <a:rPr sz="2400" dirty="0">
                <a:latin typeface="Arial"/>
                <a:cs typeface="Arial"/>
              </a:rPr>
              <a:t>pontos  de </a:t>
            </a:r>
            <a:r>
              <a:rPr sz="2400" spc="-5" dirty="0">
                <a:latin typeface="Arial"/>
                <a:cs typeface="Arial"/>
              </a:rPr>
              <a:t>vista </a:t>
            </a:r>
            <a:r>
              <a:rPr sz="2400" dirty="0">
                <a:latin typeface="Arial"/>
                <a:cs typeface="Arial"/>
              </a:rPr>
              <a:t>selecionados, </a:t>
            </a:r>
            <a:r>
              <a:rPr sz="2400" spc="-5" dirty="0">
                <a:latin typeface="Arial"/>
                <a:cs typeface="Arial"/>
              </a:rPr>
              <a:t>abordando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interesses </a:t>
            </a:r>
            <a:r>
              <a:rPr sz="2400" dirty="0">
                <a:latin typeface="Arial"/>
                <a:cs typeface="Arial"/>
              </a:rPr>
              <a:t>fundamentais  </a:t>
            </a:r>
            <a:r>
              <a:rPr sz="2400" spc="-5" dirty="0">
                <a:latin typeface="Arial"/>
                <a:cs typeface="Arial"/>
              </a:rPr>
              <a:t>das partes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35" y="1341502"/>
            <a:ext cx="9868164" cy="394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73" y="5292725"/>
            <a:ext cx="9872980" cy="0"/>
          </a:xfrm>
          <a:custGeom>
            <a:avLst/>
            <a:gdLst/>
            <a:ahLst/>
            <a:cxnLst/>
            <a:rect l="l" t="t" r="r" b="b"/>
            <a:pathLst>
              <a:path w="9872980">
                <a:moveTo>
                  <a:pt x="0" y="0"/>
                </a:moveTo>
                <a:lnTo>
                  <a:pt x="9872926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73" y="1336675"/>
            <a:ext cx="9872980" cy="3956050"/>
          </a:xfrm>
          <a:custGeom>
            <a:avLst/>
            <a:gdLst/>
            <a:ahLst/>
            <a:cxnLst/>
            <a:rect l="l" t="t" r="r" b="b"/>
            <a:pathLst>
              <a:path w="9872980" h="3956050">
                <a:moveTo>
                  <a:pt x="9872926" y="0"/>
                </a:moveTo>
                <a:lnTo>
                  <a:pt x="0" y="0"/>
                </a:lnTo>
                <a:lnTo>
                  <a:pt x="0" y="395605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39998" y="300898"/>
            <a:ext cx="316560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Metamodelo</a:t>
            </a:r>
          </a:p>
        </p:txBody>
      </p:sp>
      <p:sp>
        <p:nvSpPr>
          <p:cNvPr id="6" name="object 6"/>
          <p:cNvSpPr/>
          <p:nvPr/>
        </p:nvSpPr>
        <p:spPr>
          <a:xfrm>
            <a:off x="4930647" y="2265428"/>
            <a:ext cx="1816100" cy="2676525"/>
          </a:xfrm>
          <a:custGeom>
            <a:avLst/>
            <a:gdLst/>
            <a:ahLst/>
            <a:cxnLst/>
            <a:rect l="l" t="t" r="r" b="b"/>
            <a:pathLst>
              <a:path w="1816100" h="2676525">
                <a:moveTo>
                  <a:pt x="0" y="2676525"/>
                </a:moveTo>
                <a:lnTo>
                  <a:pt x="1816100" y="2676525"/>
                </a:lnTo>
                <a:lnTo>
                  <a:pt x="1816100" y="0"/>
                </a:lnTo>
                <a:lnTo>
                  <a:pt x="0" y="0"/>
                </a:lnTo>
                <a:lnTo>
                  <a:pt x="0" y="2676525"/>
                </a:lnTo>
                <a:close/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6330" y="1392110"/>
            <a:ext cx="1101090" cy="469900"/>
          </a:xfrm>
          <a:custGeom>
            <a:avLst/>
            <a:gdLst/>
            <a:ahLst/>
            <a:cxnLst/>
            <a:rect l="l" t="t" r="r" b="b"/>
            <a:pathLst>
              <a:path w="1101089" h="469900">
                <a:moveTo>
                  <a:pt x="0" y="469836"/>
                </a:moveTo>
                <a:lnTo>
                  <a:pt x="1100670" y="469836"/>
                </a:lnTo>
                <a:lnTo>
                  <a:pt x="1100670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56911" y="1392110"/>
            <a:ext cx="1467486" cy="469900"/>
          </a:xfrm>
          <a:custGeom>
            <a:avLst/>
            <a:gdLst/>
            <a:ahLst/>
            <a:cxnLst/>
            <a:rect l="l" t="t" r="r" b="b"/>
            <a:pathLst>
              <a:path w="1467485" h="469900">
                <a:moveTo>
                  <a:pt x="0" y="469836"/>
                </a:moveTo>
                <a:lnTo>
                  <a:pt x="1466977" y="469836"/>
                </a:lnTo>
                <a:lnTo>
                  <a:pt x="146697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23890" y="1392110"/>
            <a:ext cx="1691005" cy="469900"/>
          </a:xfrm>
          <a:custGeom>
            <a:avLst/>
            <a:gdLst/>
            <a:ahLst/>
            <a:cxnLst/>
            <a:rect l="l" t="t" r="r" b="b"/>
            <a:pathLst>
              <a:path w="1691004" h="469900">
                <a:moveTo>
                  <a:pt x="0" y="469836"/>
                </a:moveTo>
                <a:lnTo>
                  <a:pt x="1690497" y="469836"/>
                </a:lnTo>
                <a:lnTo>
                  <a:pt x="169049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4513" y="1392110"/>
            <a:ext cx="1720214" cy="469900"/>
          </a:xfrm>
          <a:custGeom>
            <a:avLst/>
            <a:gdLst/>
            <a:ahLst/>
            <a:cxnLst/>
            <a:rect l="l" t="t" r="r" b="b"/>
            <a:pathLst>
              <a:path w="1720215" h="469900">
                <a:moveTo>
                  <a:pt x="0" y="469836"/>
                </a:moveTo>
                <a:lnTo>
                  <a:pt x="1719833" y="469836"/>
                </a:lnTo>
                <a:lnTo>
                  <a:pt x="1719833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6330" y="1862010"/>
            <a:ext cx="1101090" cy="469900"/>
          </a:xfrm>
          <a:custGeom>
            <a:avLst/>
            <a:gdLst/>
            <a:ahLst/>
            <a:cxnLst/>
            <a:rect l="l" t="t" r="r" b="b"/>
            <a:pathLst>
              <a:path w="1101089" h="469900">
                <a:moveTo>
                  <a:pt x="0" y="469836"/>
                </a:moveTo>
                <a:lnTo>
                  <a:pt x="1100670" y="469836"/>
                </a:lnTo>
                <a:lnTo>
                  <a:pt x="1100670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6911" y="1862010"/>
            <a:ext cx="1467486" cy="469900"/>
          </a:xfrm>
          <a:custGeom>
            <a:avLst/>
            <a:gdLst/>
            <a:ahLst/>
            <a:cxnLst/>
            <a:rect l="l" t="t" r="r" b="b"/>
            <a:pathLst>
              <a:path w="1467485" h="469900">
                <a:moveTo>
                  <a:pt x="0" y="469836"/>
                </a:moveTo>
                <a:lnTo>
                  <a:pt x="1466977" y="469836"/>
                </a:lnTo>
                <a:lnTo>
                  <a:pt x="146697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3890" y="1862010"/>
            <a:ext cx="1691005" cy="469900"/>
          </a:xfrm>
          <a:custGeom>
            <a:avLst/>
            <a:gdLst/>
            <a:ahLst/>
            <a:cxnLst/>
            <a:rect l="l" t="t" r="r" b="b"/>
            <a:pathLst>
              <a:path w="1691004" h="469900">
                <a:moveTo>
                  <a:pt x="0" y="469836"/>
                </a:moveTo>
                <a:lnTo>
                  <a:pt x="1690497" y="469836"/>
                </a:lnTo>
                <a:lnTo>
                  <a:pt x="169049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4513" y="1862010"/>
            <a:ext cx="1720214" cy="469900"/>
          </a:xfrm>
          <a:custGeom>
            <a:avLst/>
            <a:gdLst/>
            <a:ahLst/>
            <a:cxnLst/>
            <a:rect l="l" t="t" r="r" b="b"/>
            <a:pathLst>
              <a:path w="1720215" h="469900">
                <a:moveTo>
                  <a:pt x="0" y="469836"/>
                </a:moveTo>
                <a:lnTo>
                  <a:pt x="1719833" y="469836"/>
                </a:lnTo>
                <a:lnTo>
                  <a:pt x="1719833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6330" y="2331783"/>
            <a:ext cx="1101090" cy="469900"/>
          </a:xfrm>
          <a:custGeom>
            <a:avLst/>
            <a:gdLst/>
            <a:ahLst/>
            <a:cxnLst/>
            <a:rect l="l" t="t" r="r" b="b"/>
            <a:pathLst>
              <a:path w="1101089" h="469900">
                <a:moveTo>
                  <a:pt x="0" y="469836"/>
                </a:moveTo>
                <a:lnTo>
                  <a:pt x="1100670" y="469836"/>
                </a:lnTo>
                <a:lnTo>
                  <a:pt x="1100670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6911" y="2331783"/>
            <a:ext cx="1467486" cy="469900"/>
          </a:xfrm>
          <a:custGeom>
            <a:avLst/>
            <a:gdLst/>
            <a:ahLst/>
            <a:cxnLst/>
            <a:rect l="l" t="t" r="r" b="b"/>
            <a:pathLst>
              <a:path w="1467485" h="469900">
                <a:moveTo>
                  <a:pt x="0" y="469836"/>
                </a:moveTo>
                <a:lnTo>
                  <a:pt x="1466977" y="469836"/>
                </a:lnTo>
                <a:lnTo>
                  <a:pt x="146697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3890" y="2331783"/>
            <a:ext cx="1691005" cy="469900"/>
          </a:xfrm>
          <a:custGeom>
            <a:avLst/>
            <a:gdLst/>
            <a:ahLst/>
            <a:cxnLst/>
            <a:rect l="l" t="t" r="r" b="b"/>
            <a:pathLst>
              <a:path w="1691004" h="469900">
                <a:moveTo>
                  <a:pt x="0" y="469836"/>
                </a:moveTo>
                <a:lnTo>
                  <a:pt x="1690497" y="469836"/>
                </a:lnTo>
                <a:lnTo>
                  <a:pt x="169049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4513" y="2331783"/>
            <a:ext cx="1720214" cy="469900"/>
          </a:xfrm>
          <a:custGeom>
            <a:avLst/>
            <a:gdLst/>
            <a:ahLst/>
            <a:cxnLst/>
            <a:rect l="l" t="t" r="r" b="b"/>
            <a:pathLst>
              <a:path w="1720215" h="469900">
                <a:moveTo>
                  <a:pt x="0" y="469836"/>
                </a:moveTo>
                <a:lnTo>
                  <a:pt x="1719833" y="469836"/>
                </a:lnTo>
                <a:lnTo>
                  <a:pt x="1719833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6330" y="2801683"/>
            <a:ext cx="1101090" cy="469900"/>
          </a:xfrm>
          <a:custGeom>
            <a:avLst/>
            <a:gdLst/>
            <a:ahLst/>
            <a:cxnLst/>
            <a:rect l="l" t="t" r="r" b="b"/>
            <a:pathLst>
              <a:path w="1101089" h="469900">
                <a:moveTo>
                  <a:pt x="0" y="469836"/>
                </a:moveTo>
                <a:lnTo>
                  <a:pt x="1100670" y="469836"/>
                </a:lnTo>
                <a:lnTo>
                  <a:pt x="1100670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6911" y="2801683"/>
            <a:ext cx="1467486" cy="469900"/>
          </a:xfrm>
          <a:custGeom>
            <a:avLst/>
            <a:gdLst/>
            <a:ahLst/>
            <a:cxnLst/>
            <a:rect l="l" t="t" r="r" b="b"/>
            <a:pathLst>
              <a:path w="1467485" h="469900">
                <a:moveTo>
                  <a:pt x="0" y="469836"/>
                </a:moveTo>
                <a:lnTo>
                  <a:pt x="1466977" y="469836"/>
                </a:lnTo>
                <a:lnTo>
                  <a:pt x="146697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23890" y="2801683"/>
            <a:ext cx="1691005" cy="469900"/>
          </a:xfrm>
          <a:custGeom>
            <a:avLst/>
            <a:gdLst/>
            <a:ahLst/>
            <a:cxnLst/>
            <a:rect l="l" t="t" r="r" b="b"/>
            <a:pathLst>
              <a:path w="1691004" h="469900">
                <a:moveTo>
                  <a:pt x="0" y="469836"/>
                </a:moveTo>
                <a:lnTo>
                  <a:pt x="1690497" y="469836"/>
                </a:lnTo>
                <a:lnTo>
                  <a:pt x="169049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4513" y="2801683"/>
            <a:ext cx="1720214" cy="469900"/>
          </a:xfrm>
          <a:custGeom>
            <a:avLst/>
            <a:gdLst/>
            <a:ahLst/>
            <a:cxnLst/>
            <a:rect l="l" t="t" r="r" b="b"/>
            <a:pathLst>
              <a:path w="1720215" h="469900">
                <a:moveTo>
                  <a:pt x="0" y="469836"/>
                </a:moveTo>
                <a:lnTo>
                  <a:pt x="1719833" y="469836"/>
                </a:lnTo>
                <a:lnTo>
                  <a:pt x="1719833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6330" y="3271430"/>
            <a:ext cx="1101090" cy="811530"/>
          </a:xfrm>
          <a:custGeom>
            <a:avLst/>
            <a:gdLst/>
            <a:ahLst/>
            <a:cxnLst/>
            <a:rect l="l" t="t" r="r" b="b"/>
            <a:pathLst>
              <a:path w="1101089" h="811529">
                <a:moveTo>
                  <a:pt x="0" y="811110"/>
                </a:moveTo>
                <a:lnTo>
                  <a:pt x="1100670" y="811110"/>
                </a:lnTo>
                <a:lnTo>
                  <a:pt x="1100670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56911" y="3271430"/>
            <a:ext cx="1467486" cy="811530"/>
          </a:xfrm>
          <a:custGeom>
            <a:avLst/>
            <a:gdLst/>
            <a:ahLst/>
            <a:cxnLst/>
            <a:rect l="l" t="t" r="r" b="b"/>
            <a:pathLst>
              <a:path w="1467485" h="811529">
                <a:moveTo>
                  <a:pt x="0" y="811110"/>
                </a:moveTo>
                <a:lnTo>
                  <a:pt x="1466977" y="811110"/>
                </a:lnTo>
                <a:lnTo>
                  <a:pt x="1466977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3890" y="3271430"/>
            <a:ext cx="1691005" cy="811530"/>
          </a:xfrm>
          <a:custGeom>
            <a:avLst/>
            <a:gdLst/>
            <a:ahLst/>
            <a:cxnLst/>
            <a:rect l="l" t="t" r="r" b="b"/>
            <a:pathLst>
              <a:path w="1691004" h="811529">
                <a:moveTo>
                  <a:pt x="0" y="811110"/>
                </a:moveTo>
                <a:lnTo>
                  <a:pt x="1690497" y="811110"/>
                </a:lnTo>
                <a:lnTo>
                  <a:pt x="1690497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14513" y="3271430"/>
            <a:ext cx="1720214" cy="811530"/>
          </a:xfrm>
          <a:custGeom>
            <a:avLst/>
            <a:gdLst/>
            <a:ahLst/>
            <a:cxnLst/>
            <a:rect l="l" t="t" r="r" b="b"/>
            <a:pathLst>
              <a:path w="1720215" h="811529">
                <a:moveTo>
                  <a:pt x="0" y="811110"/>
                </a:moveTo>
                <a:lnTo>
                  <a:pt x="1719833" y="811110"/>
                </a:lnTo>
                <a:lnTo>
                  <a:pt x="1719833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6330" y="4082567"/>
            <a:ext cx="1101090" cy="822960"/>
          </a:xfrm>
          <a:custGeom>
            <a:avLst/>
            <a:gdLst/>
            <a:ahLst/>
            <a:cxnLst/>
            <a:rect l="l" t="t" r="r" b="b"/>
            <a:pathLst>
              <a:path w="1101089" h="822960">
                <a:moveTo>
                  <a:pt x="0" y="822934"/>
                </a:moveTo>
                <a:lnTo>
                  <a:pt x="1100670" y="822934"/>
                </a:lnTo>
                <a:lnTo>
                  <a:pt x="1100670" y="0"/>
                </a:lnTo>
                <a:lnTo>
                  <a:pt x="0" y="0"/>
                </a:lnTo>
                <a:lnTo>
                  <a:pt x="0" y="822934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56911" y="4082567"/>
            <a:ext cx="1467486" cy="822960"/>
          </a:xfrm>
          <a:custGeom>
            <a:avLst/>
            <a:gdLst/>
            <a:ahLst/>
            <a:cxnLst/>
            <a:rect l="l" t="t" r="r" b="b"/>
            <a:pathLst>
              <a:path w="1467485" h="822960">
                <a:moveTo>
                  <a:pt x="0" y="822934"/>
                </a:moveTo>
                <a:lnTo>
                  <a:pt x="1466977" y="822934"/>
                </a:lnTo>
                <a:lnTo>
                  <a:pt x="1466977" y="0"/>
                </a:lnTo>
                <a:lnTo>
                  <a:pt x="0" y="0"/>
                </a:lnTo>
                <a:lnTo>
                  <a:pt x="0" y="822934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3890" y="4082567"/>
            <a:ext cx="1691005" cy="822960"/>
          </a:xfrm>
          <a:custGeom>
            <a:avLst/>
            <a:gdLst/>
            <a:ahLst/>
            <a:cxnLst/>
            <a:rect l="l" t="t" r="r" b="b"/>
            <a:pathLst>
              <a:path w="1691004" h="822960">
                <a:moveTo>
                  <a:pt x="0" y="822934"/>
                </a:moveTo>
                <a:lnTo>
                  <a:pt x="1690497" y="822934"/>
                </a:lnTo>
                <a:lnTo>
                  <a:pt x="1690497" y="0"/>
                </a:lnTo>
                <a:lnTo>
                  <a:pt x="0" y="0"/>
                </a:lnTo>
                <a:lnTo>
                  <a:pt x="0" y="822934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4513" y="4082567"/>
            <a:ext cx="1720214" cy="822960"/>
          </a:xfrm>
          <a:custGeom>
            <a:avLst/>
            <a:gdLst/>
            <a:ahLst/>
            <a:cxnLst/>
            <a:rect l="l" t="t" r="r" b="b"/>
            <a:pathLst>
              <a:path w="1720215" h="822960">
                <a:moveTo>
                  <a:pt x="0" y="822934"/>
                </a:moveTo>
                <a:lnTo>
                  <a:pt x="1719833" y="822934"/>
                </a:lnTo>
                <a:lnTo>
                  <a:pt x="1719833" y="0"/>
                </a:lnTo>
                <a:lnTo>
                  <a:pt x="0" y="0"/>
                </a:lnTo>
                <a:lnTo>
                  <a:pt x="0" y="822934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6330" y="4905540"/>
            <a:ext cx="1101090" cy="811530"/>
          </a:xfrm>
          <a:custGeom>
            <a:avLst/>
            <a:gdLst/>
            <a:ahLst/>
            <a:cxnLst/>
            <a:rect l="l" t="t" r="r" b="b"/>
            <a:pathLst>
              <a:path w="1101089" h="811529">
                <a:moveTo>
                  <a:pt x="0" y="811110"/>
                </a:moveTo>
                <a:lnTo>
                  <a:pt x="1100670" y="811110"/>
                </a:lnTo>
                <a:lnTo>
                  <a:pt x="1100670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56911" y="4905540"/>
            <a:ext cx="1467486" cy="811530"/>
          </a:xfrm>
          <a:custGeom>
            <a:avLst/>
            <a:gdLst/>
            <a:ahLst/>
            <a:cxnLst/>
            <a:rect l="l" t="t" r="r" b="b"/>
            <a:pathLst>
              <a:path w="1467485" h="811529">
                <a:moveTo>
                  <a:pt x="0" y="811110"/>
                </a:moveTo>
                <a:lnTo>
                  <a:pt x="1466977" y="811110"/>
                </a:lnTo>
                <a:lnTo>
                  <a:pt x="1466977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3890" y="4905540"/>
            <a:ext cx="1691005" cy="811530"/>
          </a:xfrm>
          <a:custGeom>
            <a:avLst/>
            <a:gdLst/>
            <a:ahLst/>
            <a:cxnLst/>
            <a:rect l="l" t="t" r="r" b="b"/>
            <a:pathLst>
              <a:path w="1691004" h="811529">
                <a:moveTo>
                  <a:pt x="0" y="811110"/>
                </a:moveTo>
                <a:lnTo>
                  <a:pt x="1690497" y="811110"/>
                </a:lnTo>
                <a:lnTo>
                  <a:pt x="1690497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14513" y="4905540"/>
            <a:ext cx="1720214" cy="811530"/>
          </a:xfrm>
          <a:custGeom>
            <a:avLst/>
            <a:gdLst/>
            <a:ahLst/>
            <a:cxnLst/>
            <a:rect l="l" t="t" r="r" b="b"/>
            <a:pathLst>
              <a:path w="1720215" h="811529">
                <a:moveTo>
                  <a:pt x="0" y="811110"/>
                </a:moveTo>
                <a:lnTo>
                  <a:pt x="1719833" y="811110"/>
                </a:lnTo>
                <a:lnTo>
                  <a:pt x="1719833" y="0"/>
                </a:lnTo>
                <a:lnTo>
                  <a:pt x="0" y="0"/>
                </a:lnTo>
                <a:lnTo>
                  <a:pt x="0" y="811110"/>
                </a:lnTo>
                <a:close/>
              </a:path>
            </a:pathLst>
          </a:custGeom>
          <a:solidFill>
            <a:srgbClr val="CAD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6330" y="5716651"/>
            <a:ext cx="1101090" cy="469900"/>
          </a:xfrm>
          <a:custGeom>
            <a:avLst/>
            <a:gdLst/>
            <a:ahLst/>
            <a:cxnLst/>
            <a:rect l="l" t="t" r="r" b="b"/>
            <a:pathLst>
              <a:path w="1101089" h="469900">
                <a:moveTo>
                  <a:pt x="0" y="469836"/>
                </a:moveTo>
                <a:lnTo>
                  <a:pt x="1100670" y="469836"/>
                </a:lnTo>
                <a:lnTo>
                  <a:pt x="1100670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6911" y="5716651"/>
            <a:ext cx="1467486" cy="469900"/>
          </a:xfrm>
          <a:custGeom>
            <a:avLst/>
            <a:gdLst/>
            <a:ahLst/>
            <a:cxnLst/>
            <a:rect l="l" t="t" r="r" b="b"/>
            <a:pathLst>
              <a:path w="1467485" h="469900">
                <a:moveTo>
                  <a:pt x="0" y="469836"/>
                </a:moveTo>
                <a:lnTo>
                  <a:pt x="1466977" y="469836"/>
                </a:lnTo>
                <a:lnTo>
                  <a:pt x="146697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3890" y="5716651"/>
            <a:ext cx="1691005" cy="469900"/>
          </a:xfrm>
          <a:custGeom>
            <a:avLst/>
            <a:gdLst/>
            <a:ahLst/>
            <a:cxnLst/>
            <a:rect l="l" t="t" r="r" b="b"/>
            <a:pathLst>
              <a:path w="1691004" h="469900">
                <a:moveTo>
                  <a:pt x="0" y="469836"/>
                </a:moveTo>
                <a:lnTo>
                  <a:pt x="1690497" y="469836"/>
                </a:lnTo>
                <a:lnTo>
                  <a:pt x="1690497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14513" y="5716651"/>
            <a:ext cx="1720214" cy="469900"/>
          </a:xfrm>
          <a:custGeom>
            <a:avLst/>
            <a:gdLst/>
            <a:ahLst/>
            <a:cxnLst/>
            <a:rect l="l" t="t" r="r" b="b"/>
            <a:pathLst>
              <a:path w="1720215" h="469900">
                <a:moveTo>
                  <a:pt x="0" y="469836"/>
                </a:moveTo>
                <a:lnTo>
                  <a:pt x="1719833" y="469836"/>
                </a:lnTo>
                <a:lnTo>
                  <a:pt x="1719833" y="0"/>
                </a:lnTo>
                <a:lnTo>
                  <a:pt x="0" y="0"/>
                </a:lnTo>
                <a:lnTo>
                  <a:pt x="0" y="469836"/>
                </a:lnTo>
                <a:close/>
              </a:path>
            </a:pathLst>
          </a:custGeom>
          <a:solidFill>
            <a:srgbClr val="E7E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265380" y="406402"/>
          <a:ext cx="9361804" cy="5770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550"/>
                <a:gridCol w="1100454"/>
                <a:gridCol w="1466850"/>
                <a:gridCol w="1690371"/>
                <a:gridCol w="1719579"/>
              </a:tblGrid>
              <a:tr h="979169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Abordando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Fluxo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Informação sem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Fronteiras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B66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6535" marR="195580" indent="609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White  P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B66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Padrões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B66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7655" marR="264795" indent="17780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Produtos 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serviço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caçã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B66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8290" marR="266065" indent="66675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Pessoas 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certificação 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B66">
                        <a:alpha val="70195"/>
                      </a:srgb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Arquitetura</a:t>
                      </a:r>
                      <a:r>
                        <a:rPr sz="1600" spc="-3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Corporativa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E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sz="1600" spc="-2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Computing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Interoperabilidade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E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Portabilidade de</a:t>
                      </a:r>
                      <a:r>
                        <a:rPr sz="1600" spc="-13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Aplicações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Sistemas </a:t>
                      </a:r>
                      <a:r>
                        <a:rPr sz="1600" spc="-5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600" spc="-3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Tempo </a:t>
                      </a:r>
                      <a:r>
                        <a:rPr sz="1600" spc="-5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Real</a:t>
                      </a:r>
                      <a:r>
                        <a:rPr sz="1600" spc="-16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Embarcados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E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Segurança,</a:t>
                      </a:r>
                      <a:r>
                        <a:rPr sz="1600" spc="-4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conformidade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identidade </a:t>
                      </a:r>
                      <a:r>
                        <a:rPr sz="160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gerência de</a:t>
                      </a:r>
                      <a:r>
                        <a:rPr sz="1600" spc="-5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risco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5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Arquitetura Orientada </a:t>
                      </a:r>
                      <a:r>
                        <a:rPr sz="1600" spc="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4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D78B01"/>
                          </a:solidFill>
                          <a:latin typeface="Arial"/>
                          <a:cs typeface="Arial"/>
                        </a:rPr>
                        <a:t>Serviço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E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Tecnologia</a:t>
                      </a:r>
                      <a:r>
                        <a:rPr sz="1600" spc="-70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667E"/>
                          </a:solidFill>
                          <a:latin typeface="Arial"/>
                          <a:cs typeface="Arial"/>
                        </a:rPr>
                        <a:t>Confiável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E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3962400" y="14478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83200" y="14478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86550" y="14478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02650" y="14478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62400" y="1905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83200" y="1905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86550" y="1905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02650" y="1905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2400" y="2362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83200" y="2362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86550" y="2362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02650" y="2362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2400" y="28194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83200" y="28194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86550" y="28194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02650" y="28194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62400" y="3429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83200" y="3429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86550" y="3429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02650" y="3429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62400" y="4191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83200" y="4191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86550" y="4191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02650" y="41910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79850" y="5029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00650" y="5029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04000" y="5029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20100" y="5029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9850" y="5791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00650" y="5791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04000" y="5791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20100" y="5791200"/>
            <a:ext cx="412750" cy="37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3" y="300898"/>
            <a:ext cx="240931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3264" y="1221487"/>
            <a:ext cx="4216401" cy="3508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dirty="0">
                <a:latin typeface="Arial"/>
                <a:cs typeface="Arial"/>
              </a:rPr>
              <a:t>define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i="1" spc="-5" dirty="0">
                <a:latin typeface="Arial"/>
                <a:cs typeface="Arial"/>
              </a:rPr>
              <a:t>tipos </a:t>
            </a:r>
            <a:r>
              <a:rPr sz="2400" spc="-5" dirty="0">
                <a:latin typeface="Arial"/>
                <a:cs typeface="Arial"/>
              </a:rPr>
              <a:t>de  aplicativos </a:t>
            </a:r>
            <a:r>
              <a:rPr sz="2400" dirty="0">
                <a:latin typeface="Arial"/>
                <a:cs typeface="Arial"/>
              </a:rPr>
              <a:t>necessários </a:t>
            </a:r>
            <a:r>
              <a:rPr sz="2400" spc="-5" dirty="0">
                <a:latin typeface="Arial"/>
                <a:cs typeface="Arial"/>
              </a:rPr>
              <a:t>para  processar os </a:t>
            </a:r>
            <a:r>
              <a:rPr sz="2400" dirty="0">
                <a:latin typeface="Arial"/>
                <a:cs typeface="Arial"/>
              </a:rPr>
              <a:t>dados </a:t>
            </a:r>
            <a:r>
              <a:rPr sz="2400" spc="-5" dirty="0">
                <a:latin typeface="Arial"/>
                <a:cs typeface="Arial"/>
              </a:rPr>
              <a:t>e apoiar  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6870" marR="25781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é </a:t>
            </a: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quais  </a:t>
            </a:r>
            <a:r>
              <a:rPr sz="2400" dirty="0">
                <a:latin typeface="Arial"/>
                <a:cs typeface="Arial"/>
              </a:rPr>
              <a:t>tipos de </a:t>
            </a:r>
            <a:r>
              <a:rPr sz="2400" spc="-5" dirty="0">
                <a:latin typeface="Arial"/>
                <a:cs typeface="Arial"/>
              </a:rPr>
              <a:t>aplicativos </a:t>
            </a:r>
            <a:r>
              <a:rPr sz="2400" dirty="0">
                <a:latin typeface="Arial"/>
                <a:cs typeface="Arial"/>
              </a:rPr>
              <a:t>são  </a:t>
            </a:r>
            <a:r>
              <a:rPr sz="2400" spc="-5" dirty="0">
                <a:latin typeface="Arial"/>
                <a:cs typeface="Arial"/>
              </a:rPr>
              <a:t>relevantes e 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estes  </a:t>
            </a:r>
            <a:r>
              <a:rPr sz="2400" spc="-5" dirty="0">
                <a:latin typeface="Arial"/>
                <a:cs typeface="Arial"/>
              </a:rPr>
              <a:t>aplicativos precisam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fazer.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6" y="1268414"/>
            <a:ext cx="3962400" cy="486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703322"/>
            <a:ext cx="248793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22  Fase D  Arquitetura  </a:t>
            </a:r>
            <a:r>
              <a:rPr sz="3600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3600" spc="-20" dirty="0">
                <a:solidFill>
                  <a:srgbClr val="000000"/>
                </a:solidFill>
                <a:latin typeface="Arial"/>
                <a:cs typeface="Arial"/>
              </a:rPr>
              <a:t>ó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ica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51496"/>
            <a:ext cx="7012305" cy="222945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D,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Tecnológica.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ela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consiste.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Que entradas são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necessárias.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</a:t>
            </a:r>
            <a:r>
              <a:rPr sz="2400" spc="-5" dirty="0">
                <a:latin typeface="Arial"/>
                <a:cs typeface="Arial"/>
              </a:rPr>
              <a:t>são as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707" y="300898"/>
            <a:ext cx="236969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Objeti</a:t>
            </a:r>
            <a:r>
              <a:rPr i="0" spc="-20" dirty="0">
                <a:latin typeface="Arial"/>
                <a:cs typeface="Arial"/>
              </a:rPr>
              <a:t>v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560" y="1613726"/>
            <a:ext cx="8520430" cy="372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5080" indent="-356235">
              <a:lnSpc>
                <a:spcPct val="120000"/>
              </a:lnSpc>
              <a:spcBef>
                <a:spcPts val="100"/>
              </a:spcBef>
              <a:buChar char="•"/>
              <a:tabLst>
                <a:tab pos="368935" algn="l"/>
                <a:tab pos="369570" algn="l"/>
              </a:tabLst>
            </a:pPr>
            <a:r>
              <a:rPr sz="2400" spc="-5" dirty="0">
                <a:latin typeface="Arial"/>
                <a:cs typeface="Arial"/>
              </a:rPr>
              <a:t>Desenvolver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Tecnológica </a:t>
            </a:r>
            <a:r>
              <a:rPr sz="2400" spc="-10" dirty="0">
                <a:latin typeface="Arial"/>
                <a:cs typeface="Arial"/>
              </a:rPr>
              <a:t>Alvo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acomodará 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componentes </a:t>
            </a:r>
            <a:r>
              <a:rPr sz="2400" spc="-5" dirty="0">
                <a:latin typeface="Arial"/>
                <a:cs typeface="Arial"/>
              </a:rPr>
              <a:t>lógicos e </a:t>
            </a:r>
            <a:r>
              <a:rPr sz="2400" dirty="0">
                <a:latin typeface="Arial"/>
                <a:cs typeface="Arial"/>
              </a:rPr>
              <a:t>físicos </a:t>
            </a:r>
            <a:r>
              <a:rPr sz="2400" spc="-5" dirty="0">
                <a:latin typeface="Arial"/>
                <a:cs typeface="Arial"/>
              </a:rPr>
              <a:t>de aplicativo 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dados e  </a:t>
            </a:r>
            <a:r>
              <a:rPr sz="2400" dirty="0">
                <a:latin typeface="Arial"/>
                <a:cs typeface="Arial"/>
              </a:rPr>
              <a:t>a Visão da </a:t>
            </a:r>
            <a:r>
              <a:rPr sz="2400" spc="-5" dirty="0">
                <a:latin typeface="Arial"/>
                <a:cs typeface="Arial"/>
              </a:rPr>
              <a:t>Arquitetura, abordando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Requisição para  </a:t>
            </a:r>
            <a:r>
              <a:rPr sz="2400" dirty="0">
                <a:latin typeface="Arial"/>
                <a:cs typeface="Arial"/>
              </a:rPr>
              <a:t>Trabalho 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as preocupações das </a:t>
            </a:r>
            <a:r>
              <a:rPr sz="2400" spc="-5" dirty="0">
                <a:latin typeface="Arial"/>
                <a:cs typeface="Arial"/>
              </a:rPr>
              <a:t>partes  interessadas.</a:t>
            </a:r>
            <a:endParaRPr sz="2400">
              <a:latin typeface="Arial"/>
              <a:cs typeface="Arial"/>
            </a:endParaRPr>
          </a:p>
          <a:p>
            <a:pPr marL="368935" marR="419100" indent="-356235">
              <a:lnSpc>
                <a:spcPct val="120000"/>
              </a:lnSpc>
              <a:spcBef>
                <a:spcPts val="1445"/>
              </a:spcBef>
              <a:buChar char="•"/>
              <a:tabLst>
                <a:tab pos="368935" algn="l"/>
                <a:tab pos="369570" algn="l"/>
              </a:tabLst>
            </a:pPr>
            <a:r>
              <a:rPr sz="2400" dirty="0">
                <a:latin typeface="Arial"/>
                <a:cs typeface="Arial"/>
              </a:rPr>
              <a:t>Identificar componentes candidatos </a:t>
            </a:r>
            <a:r>
              <a:rPr sz="2400" spc="-5" dirty="0">
                <a:latin typeface="Arial"/>
                <a:cs typeface="Arial"/>
              </a:rPr>
              <a:t>ao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 Arquitetura </a:t>
            </a:r>
            <a:r>
              <a:rPr sz="2400" dirty="0">
                <a:latin typeface="Arial"/>
                <a:cs typeface="Arial"/>
              </a:rPr>
              <a:t>baseado nas diferenças entre as </a:t>
            </a:r>
            <a:r>
              <a:rPr sz="2400" spc="-5" dirty="0">
                <a:latin typeface="Arial"/>
                <a:cs typeface="Arial"/>
              </a:rPr>
              <a:t>Arquiteturas  Tecnológicas de </a:t>
            </a:r>
            <a:r>
              <a:rPr sz="2400" dirty="0">
                <a:latin typeface="Arial"/>
                <a:cs typeface="Arial"/>
              </a:rPr>
              <a:t>Linha </a:t>
            </a:r>
            <a:r>
              <a:rPr sz="2400" spc="-5" dirty="0">
                <a:latin typeface="Arial"/>
                <a:cs typeface="Arial"/>
              </a:rPr>
              <a:t>de Base 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2930526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9146540" cy="216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Revisar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Recursos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Tecnológica </a:t>
            </a:r>
            <a:r>
              <a:rPr sz="2400" spc="-5" dirty="0">
                <a:latin typeface="Arial"/>
                <a:cs typeface="Arial"/>
              </a:rPr>
              <a:t>disponível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Repositório 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5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existentes no </a:t>
            </a: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5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Catálogo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Serviços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0" dirty="0">
                <a:latin typeface="Arial"/>
                <a:cs typeface="Arial"/>
              </a:rPr>
              <a:t>TI.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dirty="0">
                <a:latin typeface="Arial"/>
                <a:cs typeface="Arial"/>
              </a:rPr>
              <a:t>TRM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TOGAF.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Modelos tecnológicos relevantes </a:t>
            </a:r>
            <a:r>
              <a:rPr sz="2000" spc="-5" dirty="0">
                <a:latin typeface="Arial"/>
                <a:cs typeface="Arial"/>
              </a:rPr>
              <a:t>à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organização.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331675"/>
            <a:ext cx="77101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Arquitetura Tecnológica: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92732"/>
            <a:ext cx="4424045" cy="4878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Trabalho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Comunicações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 para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10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adaptado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tecnológicos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R="15875" algn="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spc="0" dirty="0">
                <a:solidFill>
                  <a:srgbClr val="B1B1B1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t</a:t>
            </a:r>
            <a:r>
              <a:rPr sz="1800" spc="0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nua…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268475"/>
            <a:ext cx="3811016" cy="46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943" y="331675"/>
            <a:ext cx="77101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Arquitetura Tecnológica: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3264" y="1360121"/>
            <a:ext cx="4359910" cy="327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ts val="1595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1400" spc="-10" dirty="0">
                <a:latin typeface="Arial"/>
                <a:cs typeface="Arial"/>
              </a:rPr>
              <a:t>Rascunho do Documento de Definição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</a:t>
            </a:r>
            <a:endParaRPr sz="1400">
              <a:latin typeface="Arial"/>
              <a:cs typeface="Arial"/>
            </a:endParaRPr>
          </a:p>
          <a:p>
            <a:pPr marL="356870">
              <a:lnSpc>
                <a:spcPts val="1595"/>
              </a:lnSpc>
            </a:pPr>
            <a:r>
              <a:rPr sz="1400" spc="-10" dirty="0">
                <a:latin typeface="Arial"/>
                <a:cs typeface="Arial"/>
              </a:rPr>
              <a:t>Arquitetura,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contendo: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Negócio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Linha </a:t>
            </a:r>
            <a:r>
              <a:rPr sz="1200" spc="-5" dirty="0">
                <a:latin typeface="Arial"/>
                <a:cs typeface="Arial"/>
              </a:rPr>
              <a:t>de Base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(detalhada)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Negócio Alvo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(detalhada)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de Dados de Linha de </a:t>
            </a:r>
            <a:r>
              <a:rPr sz="1200" spc="-5" dirty="0">
                <a:latin typeface="Arial"/>
                <a:cs typeface="Arial"/>
              </a:rPr>
              <a:t>Base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(detalhada)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de Dados </a:t>
            </a:r>
            <a:r>
              <a:rPr sz="1200" dirty="0">
                <a:latin typeface="Arial"/>
                <a:cs typeface="Arial"/>
              </a:rPr>
              <a:t>Alvo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(detalhada)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ts val="1370"/>
              </a:lnSpc>
              <a:spcBef>
                <a:spcPts val="14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Aplicativos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Linha </a:t>
            </a:r>
            <a:r>
              <a:rPr sz="1200" spc="-5" dirty="0">
                <a:latin typeface="Arial"/>
                <a:cs typeface="Arial"/>
              </a:rPr>
              <a:t>de</a:t>
            </a:r>
            <a:r>
              <a:rPr sz="1200" spc="-2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Base</a:t>
            </a:r>
            <a:endParaRPr sz="1200">
              <a:latin typeface="Arial"/>
              <a:cs typeface="Arial"/>
            </a:endParaRPr>
          </a:p>
          <a:p>
            <a:pPr marL="756285">
              <a:lnSpc>
                <a:spcPts val="1370"/>
              </a:lnSpc>
            </a:pPr>
            <a:r>
              <a:rPr sz="1200" dirty="0">
                <a:latin typeface="Arial"/>
                <a:cs typeface="Arial"/>
              </a:rPr>
              <a:t>(detalhada)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de </a:t>
            </a:r>
            <a:r>
              <a:rPr sz="1200" dirty="0">
                <a:latin typeface="Arial"/>
                <a:cs typeface="Arial"/>
              </a:rPr>
              <a:t>Aplicativos Alvo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(detalhada)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Tecnológica de </a:t>
            </a:r>
            <a:r>
              <a:rPr sz="1200" dirty="0">
                <a:latin typeface="Arial"/>
                <a:cs typeface="Arial"/>
              </a:rPr>
              <a:t>Linha </a:t>
            </a:r>
            <a:r>
              <a:rPr sz="1200" spc="-5" dirty="0">
                <a:latin typeface="Arial"/>
                <a:cs typeface="Arial"/>
              </a:rPr>
              <a:t>de Base </a:t>
            </a:r>
            <a:r>
              <a:rPr sz="1200" dirty="0">
                <a:latin typeface="Arial"/>
                <a:cs typeface="Arial"/>
              </a:rPr>
              <a:t>(alto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nível)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Arquitetura </a:t>
            </a:r>
            <a:r>
              <a:rPr sz="1200" spc="-5" dirty="0">
                <a:latin typeface="Arial"/>
                <a:cs typeface="Arial"/>
              </a:rPr>
              <a:t>Tecnológica </a:t>
            </a:r>
            <a:r>
              <a:rPr sz="1200" dirty="0">
                <a:latin typeface="Arial"/>
                <a:cs typeface="Arial"/>
              </a:rPr>
              <a:t>Alvo (alto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nível)</a:t>
            </a:r>
            <a:endParaRPr sz="1200">
              <a:latin typeface="Arial"/>
              <a:cs typeface="Arial"/>
            </a:endParaRPr>
          </a:p>
          <a:p>
            <a:pPr marL="356870" marR="123189" indent="-344170">
              <a:lnSpc>
                <a:spcPts val="1510"/>
              </a:lnSpc>
              <a:spcBef>
                <a:spcPts val="355"/>
              </a:spcBef>
              <a:buChar char="•"/>
              <a:tabLst>
                <a:tab pos="356870" algn="l"/>
                <a:tab pos="357505" algn="l"/>
              </a:tabLst>
            </a:pPr>
            <a:r>
              <a:rPr sz="1400" spc="-10" dirty="0">
                <a:latin typeface="Arial"/>
                <a:cs typeface="Arial"/>
              </a:rPr>
              <a:t>Rascunho da Especificação de Requisitos de  Arquitetura, incluindo os </a:t>
            </a:r>
            <a:r>
              <a:rPr sz="1400" spc="-15" dirty="0">
                <a:latin typeface="Arial"/>
                <a:cs typeface="Arial"/>
              </a:rPr>
              <a:t>resultados </a:t>
            </a:r>
            <a:r>
              <a:rPr sz="1400" spc="-10" dirty="0">
                <a:latin typeface="Arial"/>
                <a:cs typeface="Arial"/>
              </a:rPr>
              <a:t>da análise de  diferenças </a:t>
            </a:r>
            <a:r>
              <a:rPr sz="1400" spc="-5" dirty="0">
                <a:latin typeface="Arial"/>
                <a:cs typeface="Arial"/>
              </a:rPr>
              <a:t>e </a:t>
            </a:r>
            <a:r>
              <a:rPr sz="1400" spc="-10" dirty="0">
                <a:latin typeface="Arial"/>
                <a:cs typeface="Arial"/>
              </a:rPr>
              <a:t>os requisitos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técnicos.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ts val="1595"/>
              </a:lnSpc>
              <a:spcBef>
                <a:spcPts val="150"/>
              </a:spcBef>
              <a:buChar char="•"/>
              <a:tabLst>
                <a:tab pos="356870" algn="l"/>
                <a:tab pos="357505" algn="l"/>
              </a:tabLst>
            </a:pPr>
            <a:r>
              <a:rPr sz="1400" spc="-10" dirty="0">
                <a:latin typeface="Arial"/>
                <a:cs typeface="Arial"/>
              </a:rPr>
              <a:t>Componentes de um </a:t>
            </a:r>
            <a:r>
              <a:rPr sz="1400" i="1" spc="-15" dirty="0">
                <a:latin typeface="Arial"/>
                <a:cs typeface="Arial"/>
              </a:rPr>
              <a:t>Roadmap </a:t>
            </a:r>
            <a:r>
              <a:rPr sz="1400" spc="-10" dirty="0">
                <a:latin typeface="Arial"/>
                <a:cs typeface="Arial"/>
              </a:rPr>
              <a:t>de Arquitetura</a:t>
            </a:r>
            <a:r>
              <a:rPr sz="1400" spc="1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</a:t>
            </a:r>
            <a:endParaRPr sz="1400">
              <a:latin typeface="Arial"/>
              <a:cs typeface="Arial"/>
            </a:endParaRPr>
          </a:p>
          <a:p>
            <a:pPr marR="123189" algn="ctr">
              <a:lnSpc>
                <a:spcPts val="1595"/>
              </a:lnSpc>
            </a:pPr>
            <a:r>
              <a:rPr sz="1400" spc="-10" dirty="0">
                <a:latin typeface="Arial"/>
                <a:cs typeface="Arial"/>
              </a:rPr>
              <a:t>Arquitetura de Negócio, Dados 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1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Aplicativos.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268475"/>
            <a:ext cx="3811016" cy="46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" y="1066800"/>
            <a:ext cx="2313178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7650" y="457200"/>
            <a:ext cx="3054350" cy="3733800"/>
          </a:xfrm>
          <a:custGeom>
            <a:avLst/>
            <a:gdLst/>
            <a:ahLst/>
            <a:cxnLst/>
            <a:rect l="l" t="t" r="r" b="b"/>
            <a:pathLst>
              <a:path w="3054350" h="3733800">
                <a:moveTo>
                  <a:pt x="0" y="3733800"/>
                </a:moveTo>
                <a:lnTo>
                  <a:pt x="3054350" y="3733800"/>
                </a:lnTo>
                <a:lnTo>
                  <a:pt x="3054350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650" y="457200"/>
            <a:ext cx="3054350" cy="3390031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113030" marR="110489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A ordem dos passos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deve  </a:t>
            </a:r>
            <a:r>
              <a:rPr sz="1800" b="1" spc="-5" dirty="0">
                <a:latin typeface="Arial"/>
                <a:cs typeface="Arial"/>
              </a:rPr>
              <a:t>ser </a:t>
            </a:r>
            <a:r>
              <a:rPr sz="1800" b="1" dirty="0">
                <a:latin typeface="Arial"/>
                <a:cs typeface="Arial"/>
              </a:rPr>
              <a:t>adaptada </a:t>
            </a:r>
            <a:r>
              <a:rPr sz="1800" b="1" spc="-5" dirty="0">
                <a:latin typeface="Arial"/>
                <a:cs typeface="Arial"/>
              </a:rPr>
              <a:t>à situação.  </a:t>
            </a:r>
            <a:r>
              <a:rPr sz="1800" b="1" dirty="0">
                <a:latin typeface="Arial"/>
                <a:cs typeface="Arial"/>
              </a:rPr>
              <a:t>Em </a:t>
            </a:r>
            <a:r>
              <a:rPr sz="1800" b="1" spc="-10" dirty="0">
                <a:latin typeface="Arial"/>
                <a:cs typeface="Arial"/>
              </a:rPr>
              <a:t>particular, </a:t>
            </a:r>
            <a:r>
              <a:rPr sz="1800" b="1" spc="-5" dirty="0">
                <a:latin typeface="Arial"/>
                <a:cs typeface="Arial"/>
              </a:rPr>
              <a:t>você deve  determinar se é  apropriado </a:t>
            </a:r>
            <a:r>
              <a:rPr sz="1800" b="1" dirty="0">
                <a:latin typeface="Arial"/>
                <a:cs typeface="Arial"/>
              </a:rPr>
              <a:t>realizar o  </a:t>
            </a:r>
            <a:r>
              <a:rPr sz="1800" b="1" spc="-5" dirty="0">
                <a:latin typeface="Arial"/>
                <a:cs typeface="Arial"/>
              </a:rPr>
              <a:t>desenvolvimento da  Arquitetura </a:t>
            </a:r>
            <a:r>
              <a:rPr sz="1800" b="1" spc="-15" dirty="0">
                <a:latin typeface="Arial"/>
                <a:cs typeface="Arial"/>
              </a:rPr>
              <a:t>Tecnológica  </a:t>
            </a:r>
            <a:r>
              <a:rPr sz="1800" b="1" dirty="0">
                <a:latin typeface="Arial"/>
                <a:cs typeface="Arial"/>
              </a:rPr>
              <a:t>de Linha de Base ou da  </a:t>
            </a:r>
            <a:r>
              <a:rPr sz="1800" b="1" spc="-5" dirty="0">
                <a:latin typeface="Arial"/>
                <a:cs typeface="Arial"/>
              </a:rPr>
              <a:t>Arquitetura </a:t>
            </a:r>
            <a:r>
              <a:rPr sz="1800" b="1" spc="-15" dirty="0">
                <a:latin typeface="Arial"/>
                <a:cs typeface="Arial"/>
              </a:rPr>
              <a:t>Tecnológica  Alvo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primeiro.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0800" y="533400"/>
            <a:ext cx="577850" cy="457200"/>
          </a:xfrm>
          <a:custGeom>
            <a:avLst/>
            <a:gdLst/>
            <a:ahLst/>
            <a:cxnLst/>
            <a:rect l="l" t="t" r="r" b="b"/>
            <a:pathLst>
              <a:path w="577850" h="457200">
                <a:moveTo>
                  <a:pt x="577850" y="0"/>
                </a:moveTo>
                <a:lnTo>
                  <a:pt x="0" y="0"/>
                </a:lnTo>
                <a:lnTo>
                  <a:pt x="0" y="457200"/>
                </a:lnTo>
                <a:lnTo>
                  <a:pt x="577850" y="457200"/>
                </a:lnTo>
                <a:lnTo>
                  <a:pt x="577850" y="400050"/>
                </a:lnTo>
                <a:lnTo>
                  <a:pt x="288925" y="400050"/>
                </a:lnTo>
                <a:lnTo>
                  <a:pt x="243328" y="393929"/>
                </a:lnTo>
                <a:lnTo>
                  <a:pt x="202367" y="376653"/>
                </a:lnTo>
                <a:lnTo>
                  <a:pt x="167671" y="349853"/>
                </a:lnTo>
                <a:lnTo>
                  <a:pt x="140871" y="315157"/>
                </a:lnTo>
                <a:lnTo>
                  <a:pt x="123595" y="274196"/>
                </a:lnTo>
                <a:lnTo>
                  <a:pt x="117475" y="228600"/>
                </a:lnTo>
                <a:lnTo>
                  <a:pt x="123595" y="183003"/>
                </a:lnTo>
                <a:lnTo>
                  <a:pt x="140871" y="142042"/>
                </a:lnTo>
                <a:lnTo>
                  <a:pt x="167671" y="107346"/>
                </a:lnTo>
                <a:lnTo>
                  <a:pt x="202367" y="80546"/>
                </a:lnTo>
                <a:lnTo>
                  <a:pt x="243328" y="63270"/>
                </a:lnTo>
                <a:lnTo>
                  <a:pt x="288925" y="57150"/>
                </a:lnTo>
                <a:lnTo>
                  <a:pt x="577850" y="57150"/>
                </a:lnTo>
                <a:lnTo>
                  <a:pt x="577850" y="0"/>
                </a:lnTo>
                <a:close/>
              </a:path>
              <a:path w="577850" h="457200">
                <a:moveTo>
                  <a:pt x="577850" y="57150"/>
                </a:moveTo>
                <a:lnTo>
                  <a:pt x="288925" y="57150"/>
                </a:lnTo>
                <a:lnTo>
                  <a:pt x="334521" y="63270"/>
                </a:lnTo>
                <a:lnTo>
                  <a:pt x="375482" y="80546"/>
                </a:lnTo>
                <a:lnTo>
                  <a:pt x="410178" y="107346"/>
                </a:lnTo>
                <a:lnTo>
                  <a:pt x="436978" y="142042"/>
                </a:lnTo>
                <a:lnTo>
                  <a:pt x="454254" y="183003"/>
                </a:lnTo>
                <a:lnTo>
                  <a:pt x="460375" y="228600"/>
                </a:lnTo>
                <a:lnTo>
                  <a:pt x="454254" y="274196"/>
                </a:lnTo>
                <a:lnTo>
                  <a:pt x="436978" y="315157"/>
                </a:lnTo>
                <a:lnTo>
                  <a:pt x="410178" y="349853"/>
                </a:lnTo>
                <a:lnTo>
                  <a:pt x="375482" y="376653"/>
                </a:lnTo>
                <a:lnTo>
                  <a:pt x="334521" y="393929"/>
                </a:lnTo>
                <a:lnTo>
                  <a:pt x="288925" y="400050"/>
                </a:lnTo>
                <a:lnTo>
                  <a:pt x="577850" y="400050"/>
                </a:lnTo>
                <a:lnTo>
                  <a:pt x="577850" y="5715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8276" y="590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125853" y="6120"/>
                </a:lnTo>
                <a:lnTo>
                  <a:pt x="84892" y="23396"/>
                </a:lnTo>
                <a:lnTo>
                  <a:pt x="50196" y="50196"/>
                </a:lnTo>
                <a:lnTo>
                  <a:pt x="23396" y="84892"/>
                </a:lnTo>
                <a:lnTo>
                  <a:pt x="6120" y="125853"/>
                </a:lnTo>
                <a:lnTo>
                  <a:pt x="0" y="171450"/>
                </a:lnTo>
                <a:lnTo>
                  <a:pt x="6120" y="217046"/>
                </a:lnTo>
                <a:lnTo>
                  <a:pt x="23396" y="258007"/>
                </a:lnTo>
                <a:lnTo>
                  <a:pt x="50196" y="292703"/>
                </a:lnTo>
                <a:lnTo>
                  <a:pt x="84892" y="319503"/>
                </a:lnTo>
                <a:lnTo>
                  <a:pt x="125853" y="336779"/>
                </a:lnTo>
                <a:lnTo>
                  <a:pt x="171450" y="342900"/>
                </a:lnTo>
                <a:lnTo>
                  <a:pt x="217046" y="336779"/>
                </a:lnTo>
                <a:lnTo>
                  <a:pt x="258007" y="319503"/>
                </a:lnTo>
                <a:lnTo>
                  <a:pt x="283126" y="300100"/>
                </a:lnTo>
                <a:lnTo>
                  <a:pt x="107187" y="300100"/>
                </a:lnTo>
                <a:lnTo>
                  <a:pt x="107187" y="278638"/>
                </a:lnTo>
                <a:lnTo>
                  <a:pt x="139319" y="278638"/>
                </a:lnTo>
                <a:lnTo>
                  <a:pt x="139319" y="128650"/>
                </a:lnTo>
                <a:lnTo>
                  <a:pt x="107187" y="128650"/>
                </a:lnTo>
                <a:lnTo>
                  <a:pt x="107187" y="107187"/>
                </a:lnTo>
                <a:lnTo>
                  <a:pt x="328907" y="107187"/>
                </a:lnTo>
                <a:lnTo>
                  <a:pt x="319503" y="84892"/>
                </a:lnTo>
                <a:lnTo>
                  <a:pt x="311906" y="75057"/>
                </a:lnTo>
                <a:lnTo>
                  <a:pt x="171450" y="75057"/>
                </a:lnTo>
                <a:lnTo>
                  <a:pt x="158928" y="72518"/>
                </a:lnTo>
                <a:lnTo>
                  <a:pt x="148717" y="65611"/>
                </a:lnTo>
                <a:lnTo>
                  <a:pt x="141839" y="55393"/>
                </a:lnTo>
                <a:lnTo>
                  <a:pt x="139319" y="42925"/>
                </a:lnTo>
                <a:lnTo>
                  <a:pt x="141839" y="30384"/>
                </a:lnTo>
                <a:lnTo>
                  <a:pt x="148716" y="20129"/>
                </a:lnTo>
                <a:lnTo>
                  <a:pt x="158928" y="13207"/>
                </a:lnTo>
                <a:lnTo>
                  <a:pt x="171450" y="10667"/>
                </a:lnTo>
                <a:lnTo>
                  <a:pt x="227828" y="10667"/>
                </a:lnTo>
                <a:lnTo>
                  <a:pt x="217046" y="6120"/>
                </a:lnTo>
                <a:lnTo>
                  <a:pt x="171450" y="0"/>
                </a:lnTo>
                <a:close/>
              </a:path>
              <a:path w="342900" h="342900">
                <a:moveTo>
                  <a:pt x="328907" y="107187"/>
                </a:moveTo>
                <a:lnTo>
                  <a:pt x="203581" y="107187"/>
                </a:lnTo>
                <a:lnTo>
                  <a:pt x="203581" y="278638"/>
                </a:lnTo>
                <a:lnTo>
                  <a:pt x="235712" y="278638"/>
                </a:lnTo>
                <a:lnTo>
                  <a:pt x="235712" y="300100"/>
                </a:lnTo>
                <a:lnTo>
                  <a:pt x="283126" y="300100"/>
                </a:lnTo>
                <a:lnTo>
                  <a:pt x="292703" y="292703"/>
                </a:lnTo>
                <a:lnTo>
                  <a:pt x="319503" y="258007"/>
                </a:lnTo>
                <a:lnTo>
                  <a:pt x="336779" y="217046"/>
                </a:lnTo>
                <a:lnTo>
                  <a:pt x="342900" y="171450"/>
                </a:lnTo>
                <a:lnTo>
                  <a:pt x="336779" y="125853"/>
                </a:lnTo>
                <a:lnTo>
                  <a:pt x="328907" y="107187"/>
                </a:lnTo>
                <a:close/>
              </a:path>
              <a:path w="342900" h="342900">
                <a:moveTo>
                  <a:pt x="227828" y="10667"/>
                </a:moveTo>
                <a:lnTo>
                  <a:pt x="171450" y="10667"/>
                </a:lnTo>
                <a:lnTo>
                  <a:pt x="183971" y="13207"/>
                </a:lnTo>
                <a:lnTo>
                  <a:pt x="194182" y="20129"/>
                </a:lnTo>
                <a:lnTo>
                  <a:pt x="201060" y="30384"/>
                </a:lnTo>
                <a:lnTo>
                  <a:pt x="203581" y="42925"/>
                </a:lnTo>
                <a:lnTo>
                  <a:pt x="201060" y="55393"/>
                </a:lnTo>
                <a:lnTo>
                  <a:pt x="194182" y="65611"/>
                </a:lnTo>
                <a:lnTo>
                  <a:pt x="183971" y="72518"/>
                </a:lnTo>
                <a:lnTo>
                  <a:pt x="171450" y="75057"/>
                </a:lnTo>
                <a:lnTo>
                  <a:pt x="311906" y="75057"/>
                </a:lnTo>
                <a:lnTo>
                  <a:pt x="292703" y="50196"/>
                </a:lnTo>
                <a:lnTo>
                  <a:pt x="258007" y="23396"/>
                </a:lnTo>
                <a:lnTo>
                  <a:pt x="227828" y="10667"/>
                </a:lnTo>
                <a:close/>
              </a:path>
            </a:pathLst>
          </a:custGeom>
          <a:solidFill>
            <a:srgbClr val="999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5464" y="601218"/>
            <a:ext cx="128905" cy="289560"/>
          </a:xfrm>
          <a:custGeom>
            <a:avLst/>
            <a:gdLst/>
            <a:ahLst/>
            <a:cxnLst/>
            <a:rect l="l" t="t" r="r" b="b"/>
            <a:pathLst>
              <a:path w="128905" h="289559">
                <a:moveTo>
                  <a:pt x="64262" y="0"/>
                </a:moveTo>
                <a:lnTo>
                  <a:pt x="51740" y="2539"/>
                </a:lnTo>
                <a:lnTo>
                  <a:pt x="41528" y="9461"/>
                </a:lnTo>
                <a:lnTo>
                  <a:pt x="34651" y="19716"/>
                </a:lnTo>
                <a:lnTo>
                  <a:pt x="32131" y="32258"/>
                </a:lnTo>
                <a:lnTo>
                  <a:pt x="34651" y="44725"/>
                </a:lnTo>
                <a:lnTo>
                  <a:pt x="41529" y="54943"/>
                </a:lnTo>
                <a:lnTo>
                  <a:pt x="51740" y="61850"/>
                </a:lnTo>
                <a:lnTo>
                  <a:pt x="64262" y="64389"/>
                </a:lnTo>
                <a:lnTo>
                  <a:pt x="76783" y="61850"/>
                </a:lnTo>
                <a:lnTo>
                  <a:pt x="86994" y="54943"/>
                </a:lnTo>
                <a:lnTo>
                  <a:pt x="93872" y="44725"/>
                </a:lnTo>
                <a:lnTo>
                  <a:pt x="96393" y="32258"/>
                </a:lnTo>
                <a:lnTo>
                  <a:pt x="93872" y="19716"/>
                </a:lnTo>
                <a:lnTo>
                  <a:pt x="86994" y="9461"/>
                </a:lnTo>
                <a:lnTo>
                  <a:pt x="76783" y="2539"/>
                </a:lnTo>
                <a:lnTo>
                  <a:pt x="64262" y="0"/>
                </a:lnTo>
                <a:close/>
              </a:path>
              <a:path w="128905" h="289559">
                <a:moveTo>
                  <a:pt x="128524" y="267970"/>
                </a:moveTo>
                <a:lnTo>
                  <a:pt x="0" y="267970"/>
                </a:lnTo>
                <a:lnTo>
                  <a:pt x="0" y="289433"/>
                </a:lnTo>
                <a:lnTo>
                  <a:pt x="128524" y="289433"/>
                </a:lnTo>
                <a:lnTo>
                  <a:pt x="128524" y="267970"/>
                </a:lnTo>
                <a:close/>
              </a:path>
              <a:path w="128905" h="289559">
                <a:moveTo>
                  <a:pt x="96393" y="96520"/>
                </a:moveTo>
                <a:lnTo>
                  <a:pt x="0" y="96520"/>
                </a:lnTo>
                <a:lnTo>
                  <a:pt x="0" y="117983"/>
                </a:lnTo>
                <a:lnTo>
                  <a:pt x="32131" y="117983"/>
                </a:lnTo>
                <a:lnTo>
                  <a:pt x="32131" y="267970"/>
                </a:lnTo>
                <a:lnTo>
                  <a:pt x="96393" y="267970"/>
                </a:lnTo>
                <a:lnTo>
                  <a:pt x="96393" y="9652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8276" y="590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lnTo>
                  <a:pt x="217046" y="6120"/>
                </a:lnTo>
                <a:lnTo>
                  <a:pt x="258007" y="23396"/>
                </a:lnTo>
                <a:lnTo>
                  <a:pt x="292703" y="50196"/>
                </a:lnTo>
                <a:lnTo>
                  <a:pt x="319503" y="84892"/>
                </a:lnTo>
                <a:lnTo>
                  <a:pt x="336779" y="125853"/>
                </a:lnTo>
                <a:lnTo>
                  <a:pt x="342900" y="171450"/>
                </a:lnTo>
                <a:lnTo>
                  <a:pt x="336779" y="217046"/>
                </a:lnTo>
                <a:lnTo>
                  <a:pt x="319503" y="258007"/>
                </a:lnTo>
                <a:lnTo>
                  <a:pt x="292703" y="292703"/>
                </a:lnTo>
                <a:lnTo>
                  <a:pt x="258007" y="319503"/>
                </a:lnTo>
                <a:lnTo>
                  <a:pt x="217046" y="336779"/>
                </a:lnTo>
                <a:lnTo>
                  <a:pt x="171450" y="342900"/>
                </a:lnTo>
                <a:lnTo>
                  <a:pt x="125853" y="336779"/>
                </a:lnTo>
                <a:lnTo>
                  <a:pt x="84892" y="319503"/>
                </a:lnTo>
                <a:lnTo>
                  <a:pt x="50196" y="292703"/>
                </a:lnTo>
                <a:lnTo>
                  <a:pt x="23396" y="258007"/>
                </a:lnTo>
                <a:lnTo>
                  <a:pt x="6120" y="217046"/>
                </a:lnTo>
                <a:lnTo>
                  <a:pt x="0" y="171450"/>
                </a:lnTo>
                <a:lnTo>
                  <a:pt x="6120" y="125853"/>
                </a:lnTo>
                <a:lnTo>
                  <a:pt x="23396" y="84892"/>
                </a:lnTo>
                <a:lnTo>
                  <a:pt x="50196" y="50196"/>
                </a:lnTo>
                <a:lnTo>
                  <a:pt x="84892" y="23396"/>
                </a:lnTo>
                <a:lnTo>
                  <a:pt x="125853" y="6120"/>
                </a:lnTo>
                <a:lnTo>
                  <a:pt x="17145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2833" y="596455"/>
            <a:ext cx="73787" cy="73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5464" y="697737"/>
            <a:ext cx="128905" cy="193040"/>
          </a:xfrm>
          <a:custGeom>
            <a:avLst/>
            <a:gdLst/>
            <a:ahLst/>
            <a:cxnLst/>
            <a:rect l="l" t="t" r="r" b="b"/>
            <a:pathLst>
              <a:path w="128905" h="193040">
                <a:moveTo>
                  <a:pt x="0" y="0"/>
                </a:moveTo>
                <a:lnTo>
                  <a:pt x="96393" y="0"/>
                </a:lnTo>
                <a:lnTo>
                  <a:pt x="96393" y="171450"/>
                </a:lnTo>
                <a:lnTo>
                  <a:pt x="128524" y="171450"/>
                </a:lnTo>
                <a:lnTo>
                  <a:pt x="128524" y="192912"/>
                </a:lnTo>
                <a:lnTo>
                  <a:pt x="0" y="192912"/>
                </a:lnTo>
                <a:lnTo>
                  <a:pt x="0" y="171450"/>
                </a:lnTo>
                <a:lnTo>
                  <a:pt x="32131" y="171450"/>
                </a:lnTo>
                <a:lnTo>
                  <a:pt x="32131" y="21462"/>
                </a:lnTo>
                <a:lnTo>
                  <a:pt x="0" y="214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0800" y="533400"/>
            <a:ext cx="577850" cy="457200"/>
          </a:xfrm>
          <a:custGeom>
            <a:avLst/>
            <a:gdLst/>
            <a:ahLst/>
            <a:cxnLst/>
            <a:rect l="l" t="t" r="r" b="b"/>
            <a:pathLst>
              <a:path w="577850" h="457200">
                <a:moveTo>
                  <a:pt x="0" y="457200"/>
                </a:moveTo>
                <a:lnTo>
                  <a:pt x="577850" y="457200"/>
                </a:lnTo>
                <a:lnTo>
                  <a:pt x="57785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20679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13" name="object 13"/>
          <p:cNvSpPr/>
          <p:nvPr/>
        </p:nvSpPr>
        <p:spPr>
          <a:xfrm>
            <a:off x="5861051" y="1066863"/>
            <a:ext cx="3713479" cy="533400"/>
          </a:xfrm>
          <a:custGeom>
            <a:avLst/>
            <a:gdLst/>
            <a:ahLst/>
            <a:cxnLst/>
            <a:rect l="l" t="t" r="r" b="b"/>
            <a:pathLst>
              <a:path w="3713479" h="533400">
                <a:moveTo>
                  <a:pt x="0" y="533400"/>
                </a:moveTo>
                <a:lnTo>
                  <a:pt x="3712972" y="533400"/>
                </a:lnTo>
                <a:lnTo>
                  <a:pt x="37129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68816" y="1626870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0" y="0"/>
                </a:moveTo>
                <a:lnTo>
                  <a:pt x="242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8350" y="1060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2001" y="1054100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0" y="0"/>
                </a:moveTo>
                <a:lnTo>
                  <a:pt x="37510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86721" y="1060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7401" y="1597691"/>
            <a:ext cx="3700779" cy="0"/>
          </a:xfrm>
          <a:custGeom>
            <a:avLst/>
            <a:gdLst/>
            <a:ahLst/>
            <a:cxnLst/>
            <a:rect l="l" t="t" r="r" b="b"/>
            <a:pathLst>
              <a:path w="3700779">
                <a:moveTo>
                  <a:pt x="0" y="0"/>
                </a:moveTo>
                <a:lnTo>
                  <a:pt x="37002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3750" y="1085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7401" y="1073150"/>
            <a:ext cx="3700779" cy="12700"/>
          </a:xfrm>
          <a:custGeom>
            <a:avLst/>
            <a:gdLst/>
            <a:ahLst/>
            <a:cxnLst/>
            <a:rect l="l" t="t" r="r" b="b"/>
            <a:pathLst>
              <a:path w="3700779" h="12700">
                <a:moveTo>
                  <a:pt x="0" y="12700"/>
                </a:moveTo>
                <a:lnTo>
                  <a:pt x="3700272" y="12700"/>
                </a:lnTo>
                <a:lnTo>
                  <a:pt x="37002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1321" y="1085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41567" y="1048005"/>
            <a:ext cx="30175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9. Crie </a:t>
            </a:r>
            <a:r>
              <a:rPr sz="1800" b="1" i="1" dirty="0">
                <a:latin typeface="Arial"/>
                <a:cs typeface="Arial"/>
              </a:rPr>
              <a:t>o Documento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Definição da</a:t>
            </a:r>
            <a:r>
              <a:rPr sz="1800" b="1" i="1" spc="-13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60542" y="1600263"/>
            <a:ext cx="4208780" cy="533400"/>
          </a:xfrm>
          <a:custGeom>
            <a:avLst/>
            <a:gdLst/>
            <a:ahLst/>
            <a:cxnLst/>
            <a:rect l="l" t="t" r="r" b="b"/>
            <a:pathLst>
              <a:path w="4208780" h="533400">
                <a:moveTo>
                  <a:pt x="0" y="533400"/>
                </a:moveTo>
                <a:lnTo>
                  <a:pt x="4208272" y="533400"/>
                </a:lnTo>
                <a:lnTo>
                  <a:pt x="42082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7843" y="1593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1493" y="1587500"/>
            <a:ext cx="4246880" cy="0"/>
          </a:xfrm>
          <a:custGeom>
            <a:avLst/>
            <a:gdLst/>
            <a:ahLst/>
            <a:cxnLst/>
            <a:rect l="l" t="t" r="r" b="b"/>
            <a:pathLst>
              <a:path w="4246880">
                <a:moveTo>
                  <a:pt x="0" y="0"/>
                </a:moveTo>
                <a:lnTo>
                  <a:pt x="42464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81642" y="1593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66893" y="2131091"/>
            <a:ext cx="4196080" cy="0"/>
          </a:xfrm>
          <a:custGeom>
            <a:avLst/>
            <a:gdLst/>
            <a:ahLst/>
            <a:cxnLst/>
            <a:rect l="l" t="t" r="r" b="b"/>
            <a:pathLst>
              <a:path w="4196080">
                <a:moveTo>
                  <a:pt x="0" y="0"/>
                </a:moveTo>
                <a:lnTo>
                  <a:pt x="4195699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3242" y="1619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66893" y="1606550"/>
            <a:ext cx="4196080" cy="12700"/>
          </a:xfrm>
          <a:custGeom>
            <a:avLst/>
            <a:gdLst/>
            <a:ahLst/>
            <a:cxnLst/>
            <a:rect l="l" t="t" r="r" b="b"/>
            <a:pathLst>
              <a:path w="4196080" h="12700">
                <a:moveTo>
                  <a:pt x="0" y="12700"/>
                </a:moveTo>
                <a:lnTo>
                  <a:pt x="4195699" y="12700"/>
                </a:lnTo>
                <a:lnTo>
                  <a:pt x="419569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56242" y="1619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41060" y="1718817"/>
            <a:ext cx="39858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8. </a:t>
            </a:r>
            <a:r>
              <a:rPr sz="1800" b="1" i="1" dirty="0">
                <a:latin typeface="Arial"/>
                <a:cs typeface="Arial"/>
              </a:rPr>
              <a:t>Finalize </a:t>
            </a:r>
            <a:r>
              <a:rPr sz="1800" b="1" i="1" spc="-5" dirty="0">
                <a:latin typeface="Arial"/>
                <a:cs typeface="Arial"/>
              </a:rPr>
              <a:t>a Arquitetura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Tecnológica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72228" y="2133663"/>
            <a:ext cx="4704080" cy="533400"/>
          </a:xfrm>
          <a:custGeom>
            <a:avLst/>
            <a:gdLst/>
            <a:ahLst/>
            <a:cxnLst/>
            <a:rect l="l" t="t" r="r" b="b"/>
            <a:pathLst>
              <a:path w="4704080" h="533400">
                <a:moveTo>
                  <a:pt x="0" y="533400"/>
                </a:moveTo>
                <a:lnTo>
                  <a:pt x="4703572" y="533400"/>
                </a:lnTo>
                <a:lnTo>
                  <a:pt x="47035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59528" y="21272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3179" y="212090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88500" y="2127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8579" y="2664491"/>
            <a:ext cx="4691380" cy="0"/>
          </a:xfrm>
          <a:custGeom>
            <a:avLst/>
            <a:gdLst/>
            <a:ahLst/>
            <a:cxnLst/>
            <a:rect l="l" t="t" r="r" b="b"/>
            <a:pathLst>
              <a:path w="4691380">
                <a:moveTo>
                  <a:pt x="0" y="0"/>
                </a:moveTo>
                <a:lnTo>
                  <a:pt x="46908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4928" y="2152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8579" y="213995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63100" y="2152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952492" y="2115439"/>
            <a:ext cx="4252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7. </a:t>
            </a:r>
            <a:r>
              <a:rPr sz="1800" b="1" i="1" dirty="0">
                <a:latin typeface="Arial"/>
                <a:cs typeface="Arial"/>
              </a:rPr>
              <a:t>Conduza uma </a:t>
            </a:r>
            <a:r>
              <a:rPr sz="1800" b="1" i="1" spc="-5" dirty="0">
                <a:latin typeface="Arial"/>
                <a:cs typeface="Arial"/>
              </a:rPr>
              <a:t>revisão formal com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as  partes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76928" y="26670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4228" y="26606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7879" y="2654300"/>
            <a:ext cx="5237480" cy="0"/>
          </a:xfrm>
          <a:custGeom>
            <a:avLst/>
            <a:gdLst/>
            <a:ahLst/>
            <a:cxnLst/>
            <a:rect l="l" t="t" r="r" b="b"/>
            <a:pathLst>
              <a:path w="5237480">
                <a:moveTo>
                  <a:pt x="0" y="0"/>
                </a:moveTo>
                <a:lnTo>
                  <a:pt x="52369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88500" y="2660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3279" y="31978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89628" y="2686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83279" y="26733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63100" y="2686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456939" y="2648790"/>
            <a:ext cx="46831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6. Resolva impactos em todo Panorama</a:t>
            </a:r>
            <a:r>
              <a:rPr sz="1800" b="1" i="1" spc="-8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da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81628" y="32004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273"/>
                </a:moveTo>
                <a:lnTo>
                  <a:pt x="5694172" y="533273"/>
                </a:lnTo>
                <a:lnTo>
                  <a:pt x="56941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74022" y="37604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68928" y="31940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62579" y="31877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88500" y="3194050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87979" y="3731228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94328" y="3219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87979" y="32067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563100" y="3219450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61638" y="3319729"/>
            <a:ext cx="51612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5. Defina componentes candidatos ao</a:t>
            </a:r>
            <a:r>
              <a:rPr sz="1800" b="1" i="1" spc="-1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roadmap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384550" y="3733736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400"/>
                </a:moveTo>
                <a:lnTo>
                  <a:pt x="6189472" y="533400"/>
                </a:lnTo>
                <a:lnTo>
                  <a:pt x="61894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71850" y="37274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65500" y="37211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86721" y="3727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90900" y="42646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97250" y="3752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90900" y="37401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772" y="12700"/>
                </a:lnTo>
                <a:lnTo>
                  <a:pt x="61767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61321" y="3752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464434" y="3853433"/>
            <a:ext cx="39770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4. </a:t>
            </a:r>
            <a:r>
              <a:rPr sz="1800" b="1" i="1" dirty="0">
                <a:latin typeface="Arial"/>
                <a:cs typeface="Arial"/>
              </a:rPr>
              <a:t>Realize uma </a:t>
            </a:r>
            <a:r>
              <a:rPr sz="1800" b="1" i="1" spc="-5" dirty="0">
                <a:latin typeface="Arial"/>
                <a:cs typeface="Arial"/>
              </a:rPr>
              <a:t>análise de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diferenças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891027" y="4267138"/>
            <a:ext cx="6685280" cy="534035"/>
          </a:xfrm>
          <a:custGeom>
            <a:avLst/>
            <a:gdLst/>
            <a:ahLst/>
            <a:cxnLst/>
            <a:rect l="l" t="t" r="r" b="b"/>
            <a:pathLst>
              <a:path w="6685280" h="534035">
                <a:moveTo>
                  <a:pt x="0" y="533526"/>
                </a:moveTo>
                <a:lnTo>
                  <a:pt x="6684772" y="533526"/>
                </a:lnTo>
                <a:lnTo>
                  <a:pt x="66847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78327" y="42608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71978" y="42545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588500" y="4260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97378" y="4798091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03727" y="4286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97378" y="42735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63100" y="4286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395727" y="4800663"/>
            <a:ext cx="7180580" cy="533400"/>
          </a:xfrm>
          <a:custGeom>
            <a:avLst/>
            <a:gdLst/>
            <a:ahLst/>
            <a:cxnLst/>
            <a:rect l="l" t="t" r="r" b="b"/>
            <a:pathLst>
              <a:path w="7180580" h="533400">
                <a:moveTo>
                  <a:pt x="0" y="533336"/>
                </a:moveTo>
                <a:lnTo>
                  <a:pt x="7180072" y="533336"/>
                </a:lnTo>
                <a:lnTo>
                  <a:pt x="7180072" y="0"/>
                </a:lnTo>
                <a:lnTo>
                  <a:pt x="0" y="0"/>
                </a:lnTo>
                <a:lnTo>
                  <a:pt x="0" y="53333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83027" y="4794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76678" y="47879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588500" y="4794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02078" y="5331459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408427" y="4819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02078" y="48069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563100" y="4819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00427" y="5334002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81378" y="58940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87727" y="53276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81378" y="53213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588500" y="5327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06778" y="58623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127" y="5353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906778" y="53403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563100" y="5353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1979802" y="4265383"/>
            <a:ext cx="7438390" cy="1628651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055"/>
              </a:spcBef>
            </a:pPr>
            <a:r>
              <a:rPr sz="1800" b="1" i="1" spc="-5" dirty="0">
                <a:latin typeface="Arial"/>
                <a:cs typeface="Arial"/>
              </a:rPr>
              <a:t>3. Desenvolva a Descrição da Arquitetura </a:t>
            </a:r>
            <a:r>
              <a:rPr sz="1800" b="1" i="1" spc="-10" dirty="0">
                <a:latin typeface="Arial"/>
                <a:cs typeface="Arial"/>
              </a:rPr>
              <a:t>Tecnológica</a:t>
            </a:r>
            <a:r>
              <a:rPr sz="1800" b="1" i="1" spc="-8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Alvo</a:t>
            </a:r>
            <a:endParaRPr sz="18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965"/>
              </a:spcBef>
            </a:pPr>
            <a:r>
              <a:rPr sz="1800" b="1" i="1" dirty="0">
                <a:latin typeface="Arial"/>
                <a:cs typeface="Arial"/>
              </a:rPr>
              <a:t>2. Desenvolva a Descrição da Arquitetura </a:t>
            </a:r>
            <a:r>
              <a:rPr sz="1800" b="1" i="1" spc="-10" dirty="0">
                <a:latin typeface="Arial"/>
                <a:cs typeface="Arial"/>
              </a:rPr>
              <a:t>Tecnológica </a:t>
            </a:r>
            <a:r>
              <a:rPr sz="1800" b="1" i="1" dirty="0">
                <a:latin typeface="Arial"/>
                <a:cs typeface="Arial"/>
              </a:rPr>
              <a:t>de</a:t>
            </a:r>
            <a:r>
              <a:rPr sz="1800" b="1" i="1" spc="-1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852169">
              <a:lnSpc>
                <a:spcPts val="2100"/>
              </a:lnSpc>
            </a:pP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00"/>
              </a:lnSpc>
              <a:tabLst>
                <a:tab pos="356870" algn="l"/>
              </a:tabLst>
            </a:pPr>
            <a:r>
              <a:rPr sz="1800" b="1" i="1" dirty="0">
                <a:latin typeface="Arial"/>
                <a:cs typeface="Arial"/>
              </a:rPr>
              <a:t>1.	Selecione os modelos de referência, pontos de vista</a:t>
            </a:r>
            <a:r>
              <a:rPr sz="1800" b="1" i="1" spc="-20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ferramentas.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032" y="331675"/>
            <a:ext cx="78289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Saídas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dirty="0">
                <a:latin typeface="Arial"/>
                <a:cs typeface="Arial"/>
              </a:rPr>
              <a:t>Arquitetura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Tecnológica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4099560" cy="395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71195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do Trabalho de  </a:t>
            </a:r>
            <a:r>
              <a:rPr sz="2000" spc="-10" dirty="0">
                <a:latin typeface="Arial"/>
                <a:cs typeface="Arial"/>
              </a:rPr>
              <a:t>Arquitetura, </a:t>
            </a:r>
            <a:r>
              <a:rPr sz="2000" spc="-15" dirty="0">
                <a:latin typeface="Arial"/>
                <a:cs typeface="Arial"/>
              </a:rPr>
              <a:t>atualizada </a:t>
            </a:r>
            <a:r>
              <a:rPr sz="2000" spc="-5" dirty="0">
                <a:latin typeface="Arial"/>
                <a:cs typeface="Arial"/>
              </a:rPr>
              <a:t>se  necessário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Princípios tecnológicos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validados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novos princípios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tecnológicos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do Documento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Especificação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487045" indent="-344170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Componentes da </a:t>
            </a:r>
            <a:r>
              <a:rPr sz="2000" spc="-10" dirty="0">
                <a:latin typeface="Arial"/>
                <a:cs typeface="Arial"/>
              </a:rPr>
              <a:t>Arquitetura  </a:t>
            </a:r>
            <a:r>
              <a:rPr sz="2000" spc="-5" dirty="0">
                <a:latin typeface="Arial"/>
                <a:cs typeface="Arial"/>
              </a:rPr>
              <a:t>Tecnológica do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10" dirty="0">
                <a:latin typeface="Arial"/>
                <a:cs typeface="Arial"/>
              </a:rPr>
              <a:t>de  Arquitetura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268475"/>
            <a:ext cx="3811016" cy="46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830" y="90883"/>
            <a:ext cx="8454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Documento de Definição da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r>
              <a:rPr sz="3600" i="0" spc="15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–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Componentes </a:t>
            </a:r>
            <a:r>
              <a:rPr sz="3600" i="0" spc="-5" dirty="0">
                <a:latin typeface="Arial"/>
                <a:cs typeface="Arial"/>
              </a:rPr>
              <a:t>da Arquitetura</a:t>
            </a:r>
            <a:r>
              <a:rPr sz="3600" i="0" spc="3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Tecnológica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1572832"/>
            <a:ext cx="9172575" cy="3553537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3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Arquitetura </a:t>
            </a:r>
            <a:r>
              <a:rPr sz="1800" spc="-5" dirty="0">
                <a:latin typeface="Arial"/>
                <a:cs typeface="Arial"/>
              </a:rPr>
              <a:t>Tecnológica </a:t>
            </a:r>
            <a:r>
              <a:rPr sz="1800" dirty="0">
                <a:latin typeface="Arial"/>
                <a:cs typeface="Arial"/>
              </a:rPr>
              <a:t>de Linha de Base, se for o</a:t>
            </a:r>
            <a:r>
              <a:rPr sz="1800" spc="-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caso.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Arquitetura Tecnológica Alvo,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Componentes </a:t>
            </a:r>
            <a:r>
              <a:rPr sz="1600" dirty="0">
                <a:latin typeface="Arial"/>
                <a:cs typeface="Arial"/>
              </a:rPr>
              <a:t>tecnológicos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seus relacionamentos com os </a:t>
            </a:r>
            <a:r>
              <a:rPr sz="1600" spc="0" dirty="0">
                <a:latin typeface="Arial"/>
                <a:cs typeface="Arial"/>
              </a:rPr>
              <a:t>sistemas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2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informação.</a:t>
            </a:r>
            <a:endParaRPr sz="1600">
              <a:latin typeface="Arial"/>
              <a:cs typeface="Arial"/>
            </a:endParaRPr>
          </a:p>
          <a:p>
            <a:pPr marL="756285" marR="52069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Plataformas </a:t>
            </a:r>
            <a:r>
              <a:rPr sz="1600" spc="-5" dirty="0">
                <a:latin typeface="Arial"/>
                <a:cs typeface="Arial"/>
              </a:rPr>
              <a:t>tecnológicas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suas </a:t>
            </a:r>
            <a:r>
              <a:rPr sz="1600" dirty="0">
                <a:latin typeface="Arial"/>
                <a:cs typeface="Arial"/>
              </a:rPr>
              <a:t>decomposições, mostrando </a:t>
            </a:r>
            <a:r>
              <a:rPr sz="1600" spc="-5" dirty="0">
                <a:latin typeface="Arial"/>
                <a:cs typeface="Arial"/>
              </a:rPr>
              <a:t>as </a:t>
            </a:r>
            <a:r>
              <a:rPr sz="1600" dirty="0">
                <a:latin typeface="Arial"/>
                <a:cs typeface="Arial"/>
              </a:rPr>
              <a:t>combinações </a:t>
            </a:r>
            <a:r>
              <a:rPr sz="1600" spc="-5" dirty="0">
                <a:latin typeface="Arial"/>
                <a:cs typeface="Arial"/>
              </a:rPr>
              <a:t>de tecnologias  requeridas para realizar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“pilha”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i="1" dirty="0">
                <a:latin typeface="Arial"/>
                <a:cs typeface="Arial"/>
              </a:rPr>
              <a:t>stack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de tecnologia </a:t>
            </a:r>
            <a:r>
              <a:rPr sz="1600" dirty="0">
                <a:latin typeface="Arial"/>
                <a:cs typeface="Arial"/>
              </a:rPr>
              <a:t>em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particular.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Ambientes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localizações </a:t>
            </a:r>
            <a:r>
              <a:rPr sz="1600" spc="0" dirty="0">
                <a:latin typeface="Arial"/>
                <a:cs typeface="Arial"/>
              </a:rPr>
              <a:t>– </a:t>
            </a:r>
            <a:r>
              <a:rPr sz="1600" dirty="0">
                <a:latin typeface="Arial"/>
                <a:cs typeface="Arial"/>
              </a:rPr>
              <a:t>um </a:t>
            </a:r>
            <a:r>
              <a:rPr sz="1600" spc="-5" dirty="0">
                <a:latin typeface="Arial"/>
                <a:cs typeface="Arial"/>
              </a:rPr>
              <a:t>agrupamento </a:t>
            </a:r>
            <a:r>
              <a:rPr sz="1600" dirty="0">
                <a:latin typeface="Arial"/>
                <a:cs typeface="Arial"/>
              </a:rPr>
              <a:t>de tecnologias </a:t>
            </a:r>
            <a:r>
              <a:rPr sz="1600" spc="-5" dirty="0">
                <a:latin typeface="Arial"/>
                <a:cs typeface="Arial"/>
              </a:rPr>
              <a:t>requeridas nos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ambientes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computacionais </a:t>
            </a:r>
            <a:r>
              <a:rPr sz="1600" spc="-10" dirty="0">
                <a:latin typeface="Arial"/>
                <a:cs typeface="Arial"/>
              </a:rPr>
              <a:t>(ex.: </a:t>
            </a:r>
            <a:r>
              <a:rPr sz="1600" spc="-5" dirty="0">
                <a:latin typeface="Arial"/>
                <a:cs typeface="Arial"/>
              </a:rPr>
              <a:t>desenvolvimento,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produção).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Carga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processamento esperada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distribuição de </a:t>
            </a:r>
            <a:r>
              <a:rPr sz="1600" spc="-5" dirty="0">
                <a:latin typeface="Arial"/>
                <a:cs typeface="Arial"/>
              </a:rPr>
              <a:t>carga pelos </a:t>
            </a:r>
            <a:r>
              <a:rPr sz="1600" dirty="0">
                <a:latin typeface="Arial"/>
                <a:cs typeface="Arial"/>
              </a:rPr>
              <a:t>componentes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tecnológicos.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Comunicações </a:t>
            </a:r>
            <a:r>
              <a:rPr sz="1600" spc="-5" dirty="0">
                <a:latin typeface="Arial"/>
                <a:cs typeface="Arial"/>
              </a:rPr>
              <a:t>(rede)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físicas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Especificações de </a:t>
            </a:r>
            <a:r>
              <a:rPr sz="1600" i="1" spc="-5" dirty="0">
                <a:latin typeface="Arial"/>
                <a:cs typeface="Arial"/>
              </a:rPr>
              <a:t>hardware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rede</a:t>
            </a:r>
            <a:endParaRPr sz="1600">
              <a:latin typeface="Arial"/>
              <a:cs typeface="Arial"/>
            </a:endParaRPr>
          </a:p>
          <a:p>
            <a:pPr marL="356870" marR="428625" indent="-344170">
              <a:lnSpc>
                <a:spcPct val="100000"/>
              </a:lnSpc>
              <a:spcBef>
                <a:spcPts val="42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Visões </a:t>
            </a:r>
            <a:r>
              <a:rPr sz="1800" spc="-5" dirty="0">
                <a:latin typeface="Arial"/>
                <a:cs typeface="Arial"/>
              </a:rPr>
              <a:t>correspondendo aos pontos de vista selecionados, abordando as </a:t>
            </a:r>
            <a:r>
              <a:rPr sz="1800" dirty="0">
                <a:latin typeface="Arial"/>
                <a:cs typeface="Arial"/>
              </a:rPr>
              <a:t>principais  </a:t>
            </a:r>
            <a:r>
              <a:rPr sz="1800" spc="-5" dirty="0">
                <a:latin typeface="Arial"/>
                <a:cs typeface="Arial"/>
              </a:rPr>
              <a:t>preocupações das partes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interessadas.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5931" y="300898"/>
            <a:ext cx="2711069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</a:t>
            </a:r>
            <a:r>
              <a:rPr i="0" spc="-25" dirty="0">
                <a:latin typeface="Arial"/>
                <a:cs typeface="Arial"/>
              </a:rPr>
              <a:t>t</a:t>
            </a:r>
            <a:r>
              <a:rPr i="0" dirty="0">
                <a:latin typeface="Arial"/>
                <a:cs typeface="Arial"/>
              </a:rPr>
              <a:t>i</a:t>
            </a:r>
            <a:r>
              <a:rPr i="0" spc="-20" dirty="0">
                <a:latin typeface="Arial"/>
                <a:cs typeface="Arial"/>
              </a:rPr>
              <a:t>v</a:t>
            </a:r>
            <a:r>
              <a:rPr i="0" dirty="0">
                <a:latin typeface="Arial"/>
                <a:cs typeface="Arial"/>
              </a:rPr>
              <a:t>idades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344531"/>
            <a:ext cx="7588884" cy="462280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Grupos de </a:t>
            </a:r>
            <a:r>
              <a:rPr sz="1800" dirty="0">
                <a:latin typeface="Arial"/>
                <a:cs typeface="Arial"/>
              </a:rPr>
              <a:t>trabalho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dirty="0">
                <a:latin typeface="Arial"/>
                <a:cs typeface="Arial"/>
              </a:rPr>
              <a:t>Conselho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Administração</a:t>
            </a: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Grupo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trabalho </a:t>
            </a:r>
            <a:r>
              <a:rPr sz="1600" dirty="0">
                <a:latin typeface="Arial"/>
                <a:cs typeface="Arial"/>
              </a:rPr>
              <a:t>de Open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</a:t>
            </a: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Grupo de trabalho de Open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CITS</a:t>
            </a: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Grupo de trabalho 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UNIX</a:t>
            </a:r>
            <a:endParaRPr sz="16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1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Fóruns de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Membros</a:t>
            </a:r>
            <a:endParaRPr sz="18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Arquitetura,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ArchiMate®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Gerenciamento </a:t>
            </a:r>
            <a:r>
              <a:rPr sz="1600" spc="-5" dirty="0">
                <a:latin typeface="Arial"/>
                <a:cs typeface="Arial"/>
              </a:rPr>
              <a:t>Corporativo,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Plataforma</a:t>
            </a:r>
          </a:p>
          <a:p>
            <a:pPr marL="756285" marR="262255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0" dirty="0">
                <a:latin typeface="Arial"/>
                <a:cs typeface="Arial"/>
              </a:rPr>
              <a:t>Sistemas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spc="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Real </a:t>
            </a:r>
            <a:r>
              <a:rPr sz="1600" spc="0" dirty="0">
                <a:latin typeface="Arial"/>
                <a:cs typeface="Arial"/>
              </a:rPr>
              <a:t>&amp; </a:t>
            </a:r>
            <a:r>
              <a:rPr sz="1600" dirty="0">
                <a:latin typeface="Arial"/>
                <a:cs typeface="Arial"/>
              </a:rPr>
              <a:t>Embarcado, </a:t>
            </a:r>
            <a:r>
              <a:rPr sz="1600" spc="-5" dirty="0">
                <a:latin typeface="Arial"/>
                <a:cs typeface="Arial"/>
              </a:rPr>
              <a:t>Segurança </a:t>
            </a:r>
            <a:r>
              <a:rPr sz="1600" dirty="0">
                <a:latin typeface="Arial"/>
                <a:cs typeface="Arial"/>
              </a:rPr>
              <a:t>e Gerenciamento</a:t>
            </a:r>
            <a:r>
              <a:rPr sz="1600" spc="-2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  Identidade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dirty="0">
                <a:latin typeface="Arial"/>
                <a:cs typeface="Arial"/>
              </a:rPr>
              <a:t>Trusted </a:t>
            </a:r>
            <a:r>
              <a:rPr sz="1600" i="1" spc="-5" dirty="0">
                <a:latin typeface="Arial"/>
                <a:cs typeface="Arial"/>
              </a:rPr>
              <a:t>Technology Forum, Jericho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Forum</a:t>
            </a:r>
            <a:endParaRPr sz="16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0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Grupos 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Trabalho</a:t>
            </a:r>
            <a:endParaRPr sz="18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Arquitetura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spc="-5" dirty="0">
                <a:latin typeface="Arial"/>
                <a:cs typeface="Arial"/>
              </a:rPr>
              <a:t>Cloud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Computing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spc="-5" dirty="0">
                <a:latin typeface="Arial"/>
                <a:cs typeface="Arial"/>
              </a:rPr>
              <a:t>Quantum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Lifecycle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ts val="1825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Interoperabilidade </a:t>
            </a:r>
            <a:r>
              <a:rPr sz="1600" dirty="0">
                <a:latin typeface="Arial"/>
                <a:cs typeface="Arial"/>
              </a:rPr>
              <a:t>Semântica, incluindo </a:t>
            </a:r>
            <a:r>
              <a:rPr sz="1600" i="1" spc="-5" dirty="0">
                <a:latin typeface="Arial"/>
                <a:cs typeface="Arial"/>
              </a:rPr>
              <a:t>Universal Data Element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Framework</a:t>
            </a:r>
            <a:endParaRPr sz="1600" dirty="0">
              <a:latin typeface="Arial"/>
              <a:cs typeface="Arial"/>
            </a:endParaRPr>
          </a:p>
          <a:p>
            <a:pPr marL="75628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(UDEF)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Arquitetura Orientada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Serviços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(SOA)</a:t>
            </a:r>
          </a:p>
        </p:txBody>
      </p:sp>
      <p:sp>
        <p:nvSpPr>
          <p:cNvPr id="4" name="object 4"/>
          <p:cNvSpPr/>
          <p:nvPr/>
        </p:nvSpPr>
        <p:spPr>
          <a:xfrm>
            <a:off x="1403350" y="2743200"/>
            <a:ext cx="1568450" cy="381000"/>
          </a:xfrm>
          <a:custGeom>
            <a:avLst/>
            <a:gdLst/>
            <a:ahLst/>
            <a:cxnLst/>
            <a:rect l="l" t="t" r="r" b="b"/>
            <a:pathLst>
              <a:path w="1568450" h="381000">
                <a:moveTo>
                  <a:pt x="0" y="190500"/>
                </a:moveTo>
                <a:lnTo>
                  <a:pt x="28016" y="139876"/>
                </a:lnTo>
                <a:lnTo>
                  <a:pt x="75515" y="108860"/>
                </a:lnTo>
                <a:lnTo>
                  <a:pt x="143485" y="80660"/>
                </a:lnTo>
                <a:lnTo>
                  <a:pt x="184454" y="67785"/>
                </a:lnTo>
                <a:lnTo>
                  <a:pt x="229711" y="55816"/>
                </a:lnTo>
                <a:lnTo>
                  <a:pt x="278977" y="44821"/>
                </a:lnTo>
                <a:lnTo>
                  <a:pt x="331976" y="34866"/>
                </a:lnTo>
                <a:lnTo>
                  <a:pt x="388431" y="26020"/>
                </a:lnTo>
                <a:lnTo>
                  <a:pt x="448065" y="18350"/>
                </a:lnTo>
                <a:lnTo>
                  <a:pt x="510601" y="11924"/>
                </a:lnTo>
                <a:lnTo>
                  <a:pt x="575762" y="6808"/>
                </a:lnTo>
                <a:lnTo>
                  <a:pt x="643271" y="3070"/>
                </a:lnTo>
                <a:lnTo>
                  <a:pt x="712851" y="778"/>
                </a:lnTo>
                <a:lnTo>
                  <a:pt x="784225" y="0"/>
                </a:lnTo>
                <a:lnTo>
                  <a:pt x="855598" y="778"/>
                </a:lnTo>
                <a:lnTo>
                  <a:pt x="925178" y="3070"/>
                </a:lnTo>
                <a:lnTo>
                  <a:pt x="992687" y="6808"/>
                </a:lnTo>
                <a:lnTo>
                  <a:pt x="1057848" y="11924"/>
                </a:lnTo>
                <a:lnTo>
                  <a:pt x="1120384" y="18350"/>
                </a:lnTo>
                <a:lnTo>
                  <a:pt x="1180018" y="26020"/>
                </a:lnTo>
                <a:lnTo>
                  <a:pt x="1236473" y="34866"/>
                </a:lnTo>
                <a:lnTo>
                  <a:pt x="1289472" y="44821"/>
                </a:lnTo>
                <a:lnTo>
                  <a:pt x="1338738" y="55816"/>
                </a:lnTo>
                <a:lnTo>
                  <a:pt x="1383995" y="67785"/>
                </a:lnTo>
                <a:lnTo>
                  <a:pt x="1424964" y="80660"/>
                </a:lnTo>
                <a:lnTo>
                  <a:pt x="1461370" y="94375"/>
                </a:lnTo>
                <a:lnTo>
                  <a:pt x="1519381" y="124050"/>
                </a:lnTo>
                <a:lnTo>
                  <a:pt x="1555813" y="156271"/>
                </a:lnTo>
                <a:lnTo>
                  <a:pt x="1568450" y="190500"/>
                </a:lnTo>
                <a:lnTo>
                  <a:pt x="1565244" y="207831"/>
                </a:lnTo>
                <a:lnTo>
                  <a:pt x="1540433" y="241123"/>
                </a:lnTo>
                <a:lnTo>
                  <a:pt x="1492934" y="272139"/>
                </a:lnTo>
                <a:lnTo>
                  <a:pt x="1424964" y="300339"/>
                </a:lnTo>
                <a:lnTo>
                  <a:pt x="1383995" y="313214"/>
                </a:lnTo>
                <a:lnTo>
                  <a:pt x="1338738" y="325183"/>
                </a:lnTo>
                <a:lnTo>
                  <a:pt x="1289472" y="336178"/>
                </a:lnTo>
                <a:lnTo>
                  <a:pt x="1236473" y="346133"/>
                </a:lnTo>
                <a:lnTo>
                  <a:pt x="1180018" y="354979"/>
                </a:lnTo>
                <a:lnTo>
                  <a:pt x="1120384" y="362649"/>
                </a:lnTo>
                <a:lnTo>
                  <a:pt x="1057848" y="369075"/>
                </a:lnTo>
                <a:lnTo>
                  <a:pt x="992687" y="374191"/>
                </a:lnTo>
                <a:lnTo>
                  <a:pt x="925178" y="377929"/>
                </a:lnTo>
                <a:lnTo>
                  <a:pt x="855598" y="380221"/>
                </a:lnTo>
                <a:lnTo>
                  <a:pt x="784225" y="381000"/>
                </a:lnTo>
                <a:lnTo>
                  <a:pt x="712851" y="380221"/>
                </a:lnTo>
                <a:lnTo>
                  <a:pt x="643271" y="377929"/>
                </a:lnTo>
                <a:lnTo>
                  <a:pt x="575762" y="374191"/>
                </a:lnTo>
                <a:lnTo>
                  <a:pt x="510601" y="369075"/>
                </a:lnTo>
                <a:lnTo>
                  <a:pt x="448065" y="362649"/>
                </a:lnTo>
                <a:lnTo>
                  <a:pt x="388431" y="354979"/>
                </a:lnTo>
                <a:lnTo>
                  <a:pt x="331976" y="346133"/>
                </a:lnTo>
                <a:lnTo>
                  <a:pt x="278977" y="336178"/>
                </a:lnTo>
                <a:lnTo>
                  <a:pt x="229711" y="325183"/>
                </a:lnTo>
                <a:lnTo>
                  <a:pt x="184454" y="313214"/>
                </a:lnTo>
                <a:lnTo>
                  <a:pt x="143485" y="300339"/>
                </a:lnTo>
                <a:lnTo>
                  <a:pt x="107079" y="286624"/>
                </a:lnTo>
                <a:lnTo>
                  <a:pt x="49068" y="256949"/>
                </a:lnTo>
                <a:lnTo>
                  <a:pt x="12636" y="224728"/>
                </a:lnTo>
                <a:lnTo>
                  <a:pt x="0" y="190500"/>
                </a:lnTo>
                <a:close/>
              </a:path>
            </a:pathLst>
          </a:custGeom>
          <a:ln w="254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990600"/>
            <a:ext cx="4038600" cy="2276037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35" y="1268477"/>
            <a:ext cx="9868164" cy="394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73" y="5219700"/>
            <a:ext cx="9872980" cy="0"/>
          </a:xfrm>
          <a:custGeom>
            <a:avLst/>
            <a:gdLst/>
            <a:ahLst/>
            <a:cxnLst/>
            <a:rect l="l" t="t" r="r" b="b"/>
            <a:pathLst>
              <a:path w="9872980">
                <a:moveTo>
                  <a:pt x="0" y="0"/>
                </a:moveTo>
                <a:lnTo>
                  <a:pt x="9872926" y="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73" y="1263650"/>
            <a:ext cx="9872980" cy="3956050"/>
          </a:xfrm>
          <a:custGeom>
            <a:avLst/>
            <a:gdLst/>
            <a:ahLst/>
            <a:cxnLst/>
            <a:rect l="l" t="t" r="r" b="b"/>
            <a:pathLst>
              <a:path w="9872980" h="3956050">
                <a:moveTo>
                  <a:pt x="9872926" y="0"/>
                </a:moveTo>
                <a:lnTo>
                  <a:pt x="0" y="0"/>
                </a:lnTo>
                <a:lnTo>
                  <a:pt x="0" y="3956050"/>
                </a:lnTo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39998" y="300898"/>
            <a:ext cx="324180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Metamodelo</a:t>
            </a:r>
          </a:p>
        </p:txBody>
      </p:sp>
      <p:sp>
        <p:nvSpPr>
          <p:cNvPr id="6" name="object 6"/>
          <p:cNvSpPr/>
          <p:nvPr/>
        </p:nvSpPr>
        <p:spPr>
          <a:xfrm>
            <a:off x="6746747" y="2133600"/>
            <a:ext cx="2418080" cy="2736850"/>
          </a:xfrm>
          <a:custGeom>
            <a:avLst/>
            <a:gdLst/>
            <a:ahLst/>
            <a:cxnLst/>
            <a:rect l="l" t="t" r="r" b="b"/>
            <a:pathLst>
              <a:path w="2418079" h="2736850">
                <a:moveTo>
                  <a:pt x="0" y="2736850"/>
                </a:moveTo>
                <a:lnTo>
                  <a:pt x="2418079" y="2736850"/>
                </a:lnTo>
                <a:lnTo>
                  <a:pt x="2418079" y="0"/>
                </a:lnTo>
                <a:lnTo>
                  <a:pt x="0" y="0"/>
                </a:lnTo>
                <a:lnTo>
                  <a:pt x="0" y="2736850"/>
                </a:lnTo>
                <a:close/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1807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10"/>
            <a:ext cx="4294505" cy="313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propósito </a:t>
            </a:r>
            <a:r>
              <a:rPr sz="2000" spc="-5" dirty="0">
                <a:latin typeface="Arial"/>
                <a:cs typeface="Arial"/>
              </a:rPr>
              <a:t>da Fase D: </a:t>
            </a:r>
            <a:r>
              <a:rPr sz="2000" spc="-10" dirty="0">
                <a:latin typeface="Arial"/>
                <a:cs typeface="Arial"/>
              </a:rPr>
              <a:t>Arquitetura  Tecnológica </a:t>
            </a:r>
            <a:r>
              <a:rPr sz="2000" spc="-5" dirty="0">
                <a:latin typeface="Arial"/>
                <a:cs typeface="Arial"/>
              </a:rPr>
              <a:t>é o de transformar  componentes de </a:t>
            </a:r>
            <a:r>
              <a:rPr sz="2000" spc="-10" dirty="0">
                <a:latin typeface="Arial"/>
                <a:cs typeface="Arial"/>
              </a:rPr>
              <a:t>aplicativo </a:t>
            </a:r>
            <a:r>
              <a:rPr sz="2000" spc="-5" dirty="0">
                <a:latin typeface="Arial"/>
                <a:cs typeface="Arial"/>
              </a:rPr>
              <a:t>em um  </a:t>
            </a:r>
            <a:r>
              <a:rPr sz="2000" spc="-10" dirty="0">
                <a:latin typeface="Arial"/>
                <a:cs typeface="Arial"/>
              </a:rPr>
              <a:t>conjunto </a:t>
            </a:r>
            <a:r>
              <a:rPr sz="2000" spc="-5" dirty="0">
                <a:latin typeface="Arial"/>
                <a:cs typeface="Arial"/>
              </a:rPr>
              <a:t>de componentes  </a:t>
            </a:r>
            <a:r>
              <a:rPr sz="2000" spc="-10" dirty="0">
                <a:latin typeface="Arial"/>
                <a:cs typeface="Arial"/>
              </a:rPr>
              <a:t>tecnológicos.</a:t>
            </a:r>
            <a:endParaRPr sz="2000">
              <a:latin typeface="Arial"/>
              <a:cs typeface="Arial"/>
            </a:endParaRPr>
          </a:p>
          <a:p>
            <a:pPr marL="356870" marR="4699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componentes </a:t>
            </a:r>
            <a:r>
              <a:rPr sz="2000" spc="-10" dirty="0">
                <a:latin typeface="Arial"/>
                <a:cs typeface="Arial"/>
              </a:rPr>
              <a:t>tecnológicos  podem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tanto </a:t>
            </a:r>
            <a:r>
              <a:rPr sz="2000" i="1" spc="-10" dirty="0">
                <a:latin typeface="Arial"/>
                <a:cs typeface="Arial"/>
              </a:rPr>
              <a:t>software </a:t>
            </a:r>
            <a:r>
              <a:rPr sz="2000" spc="-10" dirty="0">
                <a:latin typeface="Arial"/>
                <a:cs typeface="Arial"/>
              </a:rPr>
              <a:t>quanto  </a:t>
            </a:r>
            <a:r>
              <a:rPr sz="2000" i="1" spc="-10" dirty="0">
                <a:latin typeface="Arial"/>
                <a:cs typeface="Arial"/>
              </a:rPr>
              <a:t>hardware</a:t>
            </a:r>
            <a:r>
              <a:rPr sz="2000" spc="-10" dirty="0">
                <a:latin typeface="Arial"/>
                <a:cs typeface="Arial"/>
              </a:rPr>
              <a:t>, disponíveis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dirty="0">
                <a:latin typeface="Arial"/>
                <a:cs typeface="Arial"/>
              </a:rPr>
              <a:t>mercado 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configurados dentro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organização.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907988"/>
            <a:ext cx="3811016" cy="4681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9" y="2977719"/>
            <a:ext cx="2894965" cy="1674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21 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  <a:r>
              <a:rPr sz="36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 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Fundação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7"/>
            <a:ext cx="8123555" cy="30652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6870" marR="5080" indent="-344805" algn="just">
              <a:lnSpc>
                <a:spcPct val="110100"/>
              </a:lnSpc>
              <a:spcBef>
                <a:spcPts val="385"/>
              </a:spcBef>
            </a:pPr>
            <a:r>
              <a:rPr sz="2400" dirty="0">
                <a:latin typeface="Arial"/>
                <a:cs typeface="Arial"/>
              </a:rPr>
              <a:t>Entender 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é uma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Fundação do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TOGAF.  O </a:t>
            </a:r>
            <a:r>
              <a:rPr sz="2400" spc="-5" dirty="0">
                <a:latin typeface="Arial"/>
                <a:cs typeface="Arial"/>
              </a:rPr>
              <a:t>Modelo de </a:t>
            </a:r>
            <a:r>
              <a:rPr sz="2400" dirty="0">
                <a:latin typeface="Arial"/>
                <a:cs typeface="Arial"/>
              </a:rPr>
              <a:t>Referência Técnica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TOGAF </a:t>
            </a:r>
            <a:r>
              <a:rPr sz="2400" spc="-5" dirty="0">
                <a:latin typeface="Arial"/>
                <a:cs typeface="Arial"/>
              </a:rPr>
              <a:t>(TRM) é um  exemplo de Arquitetura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Fundação.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Propósito, Estrutura e Uso do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Taxonomia da Plataforma de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Qualidades de </a:t>
            </a:r>
            <a:r>
              <a:rPr sz="2400" spc="-10" dirty="0">
                <a:latin typeface="Arial"/>
                <a:cs typeface="Arial"/>
              </a:rPr>
              <a:t>Serviço </a:t>
            </a: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Plataforma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Aplicativos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959" y="331675"/>
            <a:ext cx="821753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Arquitetura </a:t>
            </a:r>
            <a:r>
              <a:rPr sz="4000" i="0" spc="0" dirty="0">
                <a:latin typeface="Arial"/>
                <a:cs typeface="Arial"/>
              </a:rPr>
              <a:t>de Fundação do</a:t>
            </a:r>
            <a:r>
              <a:rPr sz="4000" i="0" spc="-1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84" y="1365582"/>
            <a:ext cx="9347835" cy="4395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Fundação é uma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blocos de  </a:t>
            </a:r>
            <a:r>
              <a:rPr sz="2400" spc="-5" dirty="0">
                <a:latin typeface="Arial"/>
                <a:cs typeface="Arial"/>
              </a:rPr>
              <a:t>construção e </a:t>
            </a:r>
            <a:r>
              <a:rPr sz="2400" dirty="0">
                <a:latin typeface="Arial"/>
                <a:cs typeface="Arial"/>
              </a:rPr>
              <a:t>padrões </a:t>
            </a:r>
            <a:r>
              <a:rPr sz="2400" spc="-5" dirty="0">
                <a:latin typeface="Arial"/>
                <a:cs typeface="Arial"/>
              </a:rPr>
              <a:t>correspondentes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suportam </a:t>
            </a:r>
            <a:r>
              <a:rPr sz="2400" dirty="0">
                <a:latin typeface="Arial"/>
                <a:cs typeface="Arial"/>
              </a:rPr>
              <a:t>todas </a:t>
            </a:r>
            <a:r>
              <a:rPr sz="2400" spc="-5" dirty="0">
                <a:latin typeface="Arial"/>
                <a:cs typeface="Arial"/>
              </a:rPr>
              <a:t>as  Arquiteturas </a:t>
            </a:r>
            <a:r>
              <a:rPr sz="2400" dirty="0">
                <a:latin typeface="Arial"/>
                <a:cs typeface="Arial"/>
              </a:rPr>
              <a:t>de Sistemas Comuns e, </a:t>
            </a:r>
            <a:r>
              <a:rPr sz="2400" spc="-5" dirty="0">
                <a:latin typeface="Arial"/>
                <a:cs typeface="Arial"/>
              </a:rPr>
              <a:t>portanto, </a:t>
            </a:r>
            <a:r>
              <a:rPr sz="2400" dirty="0">
                <a:latin typeface="Arial"/>
                <a:cs typeface="Arial"/>
              </a:rPr>
              <a:t>todos os ambientes  </a:t>
            </a:r>
            <a:r>
              <a:rPr sz="2400" spc="-5" dirty="0">
                <a:latin typeface="Arial"/>
                <a:cs typeface="Arial"/>
              </a:rPr>
              <a:t>operacionais da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</a:t>
            </a:r>
            <a:r>
              <a:rPr sz="2400" spc="-10" dirty="0">
                <a:latin typeface="Arial"/>
                <a:cs typeface="Arial"/>
              </a:rPr>
              <a:t>provê </a:t>
            </a:r>
            <a:r>
              <a:rPr sz="2400" spc="-5" dirty="0">
                <a:latin typeface="Arial"/>
                <a:cs typeface="Arial"/>
              </a:rPr>
              <a:t>a Arquitetura de </a:t>
            </a:r>
            <a:r>
              <a:rPr sz="2400" dirty="0">
                <a:latin typeface="Arial"/>
                <a:cs typeface="Arial"/>
              </a:rPr>
              <a:t>Fundação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TRM.</a:t>
            </a:r>
            <a:endParaRPr sz="2400">
              <a:latin typeface="Arial"/>
              <a:cs typeface="Arial"/>
            </a:endParaRPr>
          </a:p>
          <a:p>
            <a:pPr marL="356870" marR="25844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ADM </a:t>
            </a:r>
            <a:r>
              <a:rPr sz="2400" spc="-5" dirty="0">
                <a:latin typeface="Arial"/>
                <a:cs typeface="Arial"/>
              </a:rPr>
              <a:t>suporta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especialização </a:t>
            </a:r>
            <a:r>
              <a:rPr sz="2400" dirty="0">
                <a:latin typeface="Arial"/>
                <a:cs typeface="Arial"/>
              </a:rPr>
              <a:t>destes tipos de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  Fundação de </a:t>
            </a:r>
            <a:r>
              <a:rPr sz="2400" spc="0" dirty="0">
                <a:latin typeface="Arial"/>
                <a:cs typeface="Arial"/>
              </a:rPr>
              <a:t>forma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criar </a:t>
            </a:r>
            <a:r>
              <a:rPr sz="2400" dirty="0">
                <a:latin typeface="Arial"/>
                <a:cs typeface="Arial"/>
              </a:rPr>
              <a:t>modelos específicos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organização.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0" dirty="0">
                <a:latin typeface="Arial"/>
                <a:cs typeface="Arial"/>
              </a:rPr>
              <a:t>TRM </a:t>
            </a:r>
            <a:r>
              <a:rPr sz="2400" dirty="0">
                <a:latin typeface="Arial"/>
                <a:cs typeface="Arial"/>
              </a:rPr>
              <a:t>é um </a:t>
            </a:r>
            <a:r>
              <a:rPr sz="2400" spc="-5" dirty="0">
                <a:latin typeface="Arial"/>
                <a:cs typeface="Arial"/>
              </a:rPr>
              <a:t>exemplo </a:t>
            </a:r>
            <a:r>
              <a:rPr sz="2400" dirty="0">
                <a:latin typeface="Arial"/>
                <a:cs typeface="Arial"/>
              </a:rPr>
              <a:t>de uma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Fundação na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qual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outras arquiteturas </a:t>
            </a:r>
            <a:r>
              <a:rPr sz="2400" dirty="0">
                <a:latin typeface="Arial"/>
                <a:cs typeface="Arial"/>
              </a:rPr>
              <a:t>mais específicas </a:t>
            </a:r>
            <a:r>
              <a:rPr sz="2400" spc="-5" dirty="0">
                <a:latin typeface="Arial"/>
                <a:cs typeface="Arial"/>
              </a:rPr>
              <a:t>podem ser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criadas.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03" y="331675"/>
            <a:ext cx="514096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Componentes do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292036"/>
            <a:ext cx="9139555" cy="245195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0" dirty="0">
                <a:latin typeface="Arial"/>
                <a:cs typeface="Arial"/>
              </a:rPr>
              <a:t>TRM </a:t>
            </a:r>
            <a:r>
              <a:rPr sz="2400" dirty="0">
                <a:latin typeface="Arial"/>
                <a:cs typeface="Arial"/>
              </a:rPr>
              <a:t>tem dois componentes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principais:</a:t>
            </a:r>
            <a:endParaRPr sz="24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taxonomia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define </a:t>
            </a:r>
            <a:r>
              <a:rPr sz="2400" spc="-5" dirty="0">
                <a:latin typeface="Arial"/>
                <a:cs typeface="Arial"/>
              </a:rPr>
              <a:t>a terminologia e </a:t>
            </a:r>
            <a:r>
              <a:rPr sz="2400" spc="-10" dirty="0">
                <a:latin typeface="Arial"/>
                <a:cs typeface="Arial"/>
              </a:rPr>
              <a:t>provê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descrição  </a:t>
            </a:r>
            <a:r>
              <a:rPr sz="2400" dirty="0">
                <a:latin typeface="Arial"/>
                <a:cs typeface="Arial"/>
              </a:rPr>
              <a:t>coerente dos componentes e da </a:t>
            </a:r>
            <a:r>
              <a:rPr sz="2400" spc="-5" dirty="0">
                <a:latin typeface="Arial"/>
                <a:cs typeface="Arial"/>
              </a:rPr>
              <a:t>estrutura </a:t>
            </a:r>
            <a:r>
              <a:rPr sz="2400" dirty="0">
                <a:latin typeface="Arial"/>
                <a:cs typeface="Arial"/>
              </a:rPr>
              <a:t>conceitual de um  sistema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informação.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diagrama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0" dirty="0">
                <a:latin typeface="Arial"/>
                <a:cs typeface="Arial"/>
              </a:rPr>
              <a:t>TRM </a:t>
            </a:r>
            <a:r>
              <a:rPr sz="2400" spc="-10" dirty="0">
                <a:latin typeface="Arial"/>
                <a:cs typeface="Arial"/>
              </a:rPr>
              <a:t>que provê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representação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ajudar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entendimento.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21" y="331675"/>
            <a:ext cx="16649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400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TRM</a:t>
            </a:r>
          </a:p>
        </p:txBody>
      </p:sp>
      <p:sp>
        <p:nvSpPr>
          <p:cNvPr id="3" name="object 3"/>
          <p:cNvSpPr/>
          <p:nvPr/>
        </p:nvSpPr>
        <p:spPr>
          <a:xfrm>
            <a:off x="818616" y="1341437"/>
            <a:ext cx="5432806" cy="466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30850" y="2"/>
            <a:ext cx="4375150" cy="2409825"/>
          </a:xfrm>
          <a:custGeom>
            <a:avLst/>
            <a:gdLst/>
            <a:ahLst/>
            <a:cxnLst/>
            <a:rect l="l" t="t" r="r" b="b"/>
            <a:pathLst>
              <a:path w="4375150" h="2409825">
                <a:moveTo>
                  <a:pt x="1822957" y="1676400"/>
                </a:moveTo>
                <a:lnTo>
                  <a:pt x="729234" y="1676400"/>
                </a:lnTo>
                <a:lnTo>
                  <a:pt x="426592" y="2409825"/>
                </a:lnTo>
                <a:lnTo>
                  <a:pt x="1822957" y="1676400"/>
                </a:lnTo>
                <a:close/>
              </a:path>
              <a:path w="4375150" h="2409825">
                <a:moveTo>
                  <a:pt x="4375150" y="0"/>
                </a:moveTo>
                <a:lnTo>
                  <a:pt x="0" y="0"/>
                </a:lnTo>
                <a:lnTo>
                  <a:pt x="0" y="1676400"/>
                </a:lnTo>
                <a:lnTo>
                  <a:pt x="4375150" y="1676400"/>
                </a:lnTo>
                <a:lnTo>
                  <a:pt x="43751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30850" y="2"/>
            <a:ext cx="4375150" cy="2409825"/>
          </a:xfrm>
          <a:custGeom>
            <a:avLst/>
            <a:gdLst/>
            <a:ahLst/>
            <a:cxnLst/>
            <a:rect l="l" t="t" r="r" b="b"/>
            <a:pathLst>
              <a:path w="4375150" h="2409825">
                <a:moveTo>
                  <a:pt x="0" y="0"/>
                </a:moveTo>
                <a:lnTo>
                  <a:pt x="729234" y="0"/>
                </a:lnTo>
                <a:lnTo>
                  <a:pt x="1822957" y="0"/>
                </a:lnTo>
                <a:lnTo>
                  <a:pt x="4375150" y="0"/>
                </a:lnTo>
                <a:lnTo>
                  <a:pt x="4375150" y="977900"/>
                </a:lnTo>
                <a:lnTo>
                  <a:pt x="4375150" y="1397000"/>
                </a:lnTo>
                <a:lnTo>
                  <a:pt x="4375150" y="1676400"/>
                </a:lnTo>
                <a:lnTo>
                  <a:pt x="1822957" y="1676400"/>
                </a:lnTo>
                <a:lnTo>
                  <a:pt x="426592" y="2409825"/>
                </a:lnTo>
                <a:lnTo>
                  <a:pt x="729234" y="1676400"/>
                </a:lnTo>
                <a:lnTo>
                  <a:pt x="0" y="1676400"/>
                </a:lnTo>
                <a:lnTo>
                  <a:pt x="0" y="1397000"/>
                </a:lnTo>
                <a:lnTo>
                  <a:pt x="0" y="977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39562" y="26926"/>
            <a:ext cx="4161154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600" b="1" i="0" u="sng" spc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1600" b="1" i="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Portabilidade de </a:t>
            </a:r>
            <a:r>
              <a:rPr sz="1600" b="1" i="0" u="sng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Aplicativo</a:t>
            </a:r>
            <a:r>
              <a:rPr sz="1600" b="1" i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é </a:t>
            </a:r>
            <a:r>
              <a:rPr sz="1600" b="1" i="0" spc="-5" dirty="0">
                <a:solidFill>
                  <a:srgbClr val="000000"/>
                </a:solidFill>
                <a:latin typeface="Arial"/>
                <a:cs typeface="Arial"/>
              </a:rPr>
              <a:t>alcançada 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via </a:t>
            </a:r>
            <a:r>
              <a:rPr sz="1600" b="1" i="0" spc="-5" dirty="0">
                <a:solidFill>
                  <a:srgbClr val="000000"/>
                </a:solidFill>
                <a:latin typeface="Arial"/>
                <a:cs typeface="Arial"/>
              </a:rPr>
              <a:t>Interface </a:t>
            </a:r>
            <a:r>
              <a:rPr sz="1600" b="1" i="0" spc="0" dirty="0">
                <a:solidFill>
                  <a:srgbClr val="000000"/>
                </a:solidFill>
                <a:latin typeface="Arial"/>
                <a:cs typeface="Arial"/>
              </a:rPr>
              <a:t>da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Plataforma </a:t>
            </a:r>
            <a:r>
              <a:rPr sz="1600" b="1" i="0" spc="0" dirty="0">
                <a:solidFill>
                  <a:srgbClr val="000000"/>
                </a:solidFill>
                <a:latin typeface="Arial"/>
                <a:cs typeface="Arial"/>
              </a:rPr>
              <a:t>de </a:t>
            </a:r>
            <a:r>
              <a:rPr sz="1600" b="1" i="0" spc="-10" dirty="0">
                <a:solidFill>
                  <a:srgbClr val="000000"/>
                </a:solidFill>
                <a:latin typeface="Arial"/>
                <a:cs typeface="Arial"/>
              </a:rPr>
              <a:t>Aplicativo, 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identificando o conjunto de serviços que  </a:t>
            </a:r>
            <a:r>
              <a:rPr sz="1600" b="1" i="0" spc="-5" dirty="0">
                <a:solidFill>
                  <a:srgbClr val="000000"/>
                </a:solidFill>
                <a:latin typeface="Arial"/>
                <a:cs typeface="Arial"/>
              </a:rPr>
              <a:t>são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disponibilizados de forma padrão</a:t>
            </a:r>
            <a:r>
              <a:rPr sz="1600" b="1" i="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para  os </a:t>
            </a:r>
            <a:r>
              <a:rPr sz="1600" b="1" i="0" spc="-5" dirty="0">
                <a:solidFill>
                  <a:srgbClr val="000000"/>
                </a:solidFill>
                <a:latin typeface="Arial"/>
                <a:cs typeface="Arial"/>
              </a:rPr>
              <a:t>aplicativos através </a:t>
            </a:r>
            <a:r>
              <a:rPr sz="1600" b="1" i="0" dirty="0">
                <a:solidFill>
                  <a:srgbClr val="000000"/>
                </a:solidFill>
                <a:latin typeface="Arial"/>
                <a:cs typeface="Arial"/>
              </a:rPr>
              <a:t>da</a:t>
            </a:r>
            <a:r>
              <a:rPr sz="1600" b="1" i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i="0" spc="-5" dirty="0">
                <a:solidFill>
                  <a:srgbClr val="000000"/>
                </a:solidFill>
                <a:latin typeface="Arial"/>
                <a:cs typeface="Arial"/>
              </a:rPr>
              <a:t>plataforma.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0850" y="1676400"/>
            <a:ext cx="4375150" cy="2291080"/>
          </a:xfrm>
          <a:custGeom>
            <a:avLst/>
            <a:gdLst/>
            <a:ahLst/>
            <a:cxnLst/>
            <a:rect l="l" t="t" r="r" b="b"/>
            <a:pathLst>
              <a:path w="4375150" h="2291079">
                <a:moveTo>
                  <a:pt x="1822957" y="1752600"/>
                </a:moveTo>
                <a:lnTo>
                  <a:pt x="729234" y="1752600"/>
                </a:lnTo>
                <a:lnTo>
                  <a:pt x="557276" y="2290826"/>
                </a:lnTo>
                <a:lnTo>
                  <a:pt x="1822957" y="1752600"/>
                </a:lnTo>
                <a:close/>
              </a:path>
              <a:path w="4375150" h="2291079">
                <a:moveTo>
                  <a:pt x="4375150" y="0"/>
                </a:moveTo>
                <a:lnTo>
                  <a:pt x="0" y="0"/>
                </a:lnTo>
                <a:lnTo>
                  <a:pt x="0" y="1752600"/>
                </a:lnTo>
                <a:lnTo>
                  <a:pt x="4375150" y="1752600"/>
                </a:lnTo>
                <a:lnTo>
                  <a:pt x="43751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0850" y="1676400"/>
            <a:ext cx="4375150" cy="2291080"/>
          </a:xfrm>
          <a:custGeom>
            <a:avLst/>
            <a:gdLst/>
            <a:ahLst/>
            <a:cxnLst/>
            <a:rect l="l" t="t" r="r" b="b"/>
            <a:pathLst>
              <a:path w="4375150" h="2291079">
                <a:moveTo>
                  <a:pt x="0" y="0"/>
                </a:moveTo>
                <a:lnTo>
                  <a:pt x="729234" y="0"/>
                </a:lnTo>
                <a:lnTo>
                  <a:pt x="1822957" y="0"/>
                </a:lnTo>
                <a:lnTo>
                  <a:pt x="4375150" y="0"/>
                </a:lnTo>
                <a:lnTo>
                  <a:pt x="4375150" y="1022350"/>
                </a:lnTo>
                <a:lnTo>
                  <a:pt x="4375150" y="1460500"/>
                </a:lnTo>
                <a:lnTo>
                  <a:pt x="4375150" y="1752600"/>
                </a:lnTo>
                <a:lnTo>
                  <a:pt x="1822957" y="1752600"/>
                </a:lnTo>
                <a:lnTo>
                  <a:pt x="557276" y="2290826"/>
                </a:lnTo>
                <a:lnTo>
                  <a:pt x="729234" y="1752600"/>
                </a:lnTo>
                <a:lnTo>
                  <a:pt x="0" y="1752600"/>
                </a:lnTo>
                <a:lnTo>
                  <a:pt x="0" y="1460500"/>
                </a:lnTo>
                <a:lnTo>
                  <a:pt x="0" y="10223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06618" y="1704214"/>
            <a:ext cx="402526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600" b="1" u="sng" spc="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Interoperabilidade</a:t>
            </a:r>
            <a:r>
              <a:rPr sz="1600" b="1" dirty="0">
                <a:latin typeface="Arial"/>
                <a:cs typeface="Arial"/>
              </a:rPr>
              <a:t> é </a:t>
            </a:r>
            <a:r>
              <a:rPr sz="1600" b="1" spc="-5" dirty="0">
                <a:latin typeface="Arial"/>
                <a:cs typeface="Arial"/>
              </a:rPr>
              <a:t>alcançada </a:t>
            </a:r>
            <a:r>
              <a:rPr sz="1600" b="1" dirty="0">
                <a:latin typeface="Arial"/>
                <a:cs typeface="Arial"/>
              </a:rPr>
              <a:t>via  </a:t>
            </a:r>
            <a:r>
              <a:rPr sz="1600" b="1" spc="-5" dirty="0">
                <a:latin typeface="Arial"/>
                <a:cs typeface="Arial"/>
              </a:rPr>
              <a:t>Interface </a:t>
            </a:r>
            <a:r>
              <a:rPr sz="1600" b="1" dirty="0">
                <a:latin typeface="Arial"/>
                <a:cs typeface="Arial"/>
              </a:rPr>
              <a:t>da </a:t>
            </a:r>
            <a:r>
              <a:rPr sz="1600" b="1" spc="-5" dirty="0">
                <a:latin typeface="Arial"/>
                <a:cs typeface="Arial"/>
              </a:rPr>
              <a:t>Infraestrutura </a:t>
            </a:r>
            <a:r>
              <a:rPr sz="1600" b="1" dirty="0">
                <a:latin typeface="Arial"/>
                <a:cs typeface="Arial"/>
              </a:rPr>
              <a:t>de </a:t>
            </a:r>
            <a:r>
              <a:rPr sz="1600" b="1" spc="-10" dirty="0">
                <a:latin typeface="Arial"/>
                <a:cs typeface="Arial"/>
              </a:rPr>
              <a:t>Aplicativos,  </a:t>
            </a:r>
            <a:r>
              <a:rPr sz="1600" b="1" dirty="0">
                <a:latin typeface="Arial"/>
                <a:cs typeface="Arial"/>
              </a:rPr>
              <a:t>identificando o conjunto de serviços de  </a:t>
            </a:r>
            <a:r>
              <a:rPr sz="1600" b="1" spc="-5" dirty="0">
                <a:latin typeface="Arial"/>
                <a:cs typeface="Arial"/>
              </a:rPr>
              <a:t>Infraestrutura </a:t>
            </a:r>
            <a:r>
              <a:rPr sz="1600" b="1" dirty="0">
                <a:latin typeface="Arial"/>
                <a:cs typeface="Arial"/>
              </a:rPr>
              <a:t>de Comunicações que </a:t>
            </a:r>
            <a:r>
              <a:rPr sz="1600" b="1" spc="-5" dirty="0">
                <a:latin typeface="Arial"/>
                <a:cs typeface="Arial"/>
              </a:rPr>
              <a:t>são  </a:t>
            </a:r>
            <a:r>
              <a:rPr sz="1600" b="1" dirty="0">
                <a:latin typeface="Arial"/>
                <a:cs typeface="Arial"/>
              </a:rPr>
              <a:t>construídos de forma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padronizada.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Slid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948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358" y="300898"/>
            <a:ext cx="432384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Utilizando </a:t>
            </a:r>
            <a:r>
              <a:rPr i="0" spc="0" dirty="0">
                <a:latin typeface="Arial"/>
                <a:cs typeface="Arial"/>
              </a:rPr>
              <a:t>o</a:t>
            </a:r>
            <a:r>
              <a:rPr i="0" spc="-95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TRM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113233"/>
            <a:ext cx="9079230" cy="4346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Plataforma de </a:t>
            </a:r>
            <a:r>
              <a:rPr sz="2400" spc="-5" dirty="0">
                <a:latin typeface="Arial"/>
                <a:cs typeface="Arial"/>
              </a:rPr>
              <a:t>Aplicativo </a:t>
            </a:r>
            <a:r>
              <a:rPr sz="2400" dirty="0">
                <a:latin typeface="Arial"/>
                <a:cs typeface="Arial"/>
              </a:rPr>
              <a:t>é uma entidade conceitual única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genérica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Ela contém todos os </a:t>
            </a:r>
            <a:r>
              <a:rPr sz="2400" spc="-5" dirty="0">
                <a:latin typeface="Arial"/>
                <a:cs typeface="Arial"/>
              </a:rPr>
              <a:t>serviços possíveis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serem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representados</a:t>
            </a:r>
            <a:endParaRPr sz="2400">
              <a:latin typeface="Arial"/>
              <a:cs typeface="Arial"/>
            </a:endParaRPr>
          </a:p>
          <a:p>
            <a:pPr marL="356870" marR="107314" indent="-344170">
              <a:lnSpc>
                <a:spcPct val="901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arquiteto corporativo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analisar os serviços realmente  necessários de </a:t>
            </a:r>
            <a:r>
              <a:rPr sz="2400" dirty="0">
                <a:latin typeface="Arial"/>
                <a:cs typeface="Arial"/>
              </a:rPr>
              <a:t>forma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definir blocos </a:t>
            </a:r>
            <a:r>
              <a:rPr sz="2400" spc="-5" dirty="0">
                <a:latin typeface="Arial"/>
                <a:cs typeface="Arial"/>
              </a:rPr>
              <a:t>de construção de </a:t>
            </a:r>
            <a:r>
              <a:rPr sz="2400" dirty="0">
                <a:latin typeface="Arial"/>
                <a:cs typeface="Arial"/>
              </a:rPr>
              <a:t>solução  ótimos</a:t>
            </a:r>
            <a:endParaRPr sz="2400">
              <a:latin typeface="Arial"/>
              <a:cs typeface="Arial"/>
            </a:endParaRPr>
          </a:p>
          <a:p>
            <a:pPr marL="356870" marR="93345" indent="-344170">
              <a:lnSpc>
                <a:spcPct val="901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uso do ADM </a:t>
            </a:r>
            <a:r>
              <a:rPr sz="2400" dirty="0">
                <a:latin typeface="Arial"/>
                <a:cs typeface="Arial"/>
              </a:rPr>
              <a:t>não </a:t>
            </a:r>
            <a:r>
              <a:rPr sz="2400" spc="-5" dirty="0">
                <a:latin typeface="Arial"/>
                <a:cs typeface="Arial"/>
              </a:rPr>
              <a:t>é dependente do uso da taxonomia do </a:t>
            </a:r>
            <a:r>
              <a:rPr sz="2400" dirty="0">
                <a:latin typeface="Arial"/>
                <a:cs typeface="Arial"/>
              </a:rPr>
              <a:t>TRM  do TOGAF. Outras </a:t>
            </a:r>
            <a:r>
              <a:rPr sz="2400" spc="-5" dirty="0">
                <a:latin typeface="Arial"/>
                <a:cs typeface="Arial"/>
              </a:rPr>
              <a:t>taxonomias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possíveis </a:t>
            </a:r>
            <a:r>
              <a:rPr sz="2400" dirty="0">
                <a:latin typeface="Arial"/>
                <a:cs typeface="Arial"/>
              </a:rPr>
              <a:t>e podem ser  </a:t>
            </a:r>
            <a:r>
              <a:rPr sz="2400" spc="-5" dirty="0">
                <a:latin typeface="Arial"/>
                <a:cs typeface="Arial"/>
              </a:rPr>
              <a:t>preferíveis.</a:t>
            </a:r>
            <a:endParaRPr sz="2400">
              <a:latin typeface="Arial"/>
              <a:cs typeface="Arial"/>
            </a:endParaRPr>
          </a:p>
          <a:p>
            <a:pPr marL="356870" marR="314325" indent="-344170">
              <a:lnSpc>
                <a:spcPts val="2590"/>
              </a:lnSpc>
              <a:spcBef>
                <a:spcPts val="61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pode descrever a taxonomia do </a:t>
            </a:r>
            <a:r>
              <a:rPr sz="2400" dirty="0">
                <a:latin typeface="Arial"/>
                <a:cs typeface="Arial"/>
              </a:rPr>
              <a:t>TOGAF </a:t>
            </a:r>
            <a:r>
              <a:rPr sz="2400" spc="-5" dirty="0">
                <a:latin typeface="Arial"/>
                <a:cs typeface="Arial"/>
              </a:rPr>
              <a:t>(ou  sua própria) utilizando </a:t>
            </a:r>
            <a:r>
              <a:rPr sz="2400" dirty="0">
                <a:latin typeface="Arial"/>
                <a:cs typeface="Arial"/>
              </a:rPr>
              <a:t>gráficos diferentes, </a:t>
            </a:r>
            <a:r>
              <a:rPr sz="2400" spc="-5" dirty="0">
                <a:latin typeface="Arial"/>
                <a:cs typeface="Arial"/>
              </a:rPr>
              <a:t>os quais </a:t>
            </a:r>
            <a:r>
              <a:rPr sz="2400" dirty="0">
                <a:latin typeface="Arial"/>
                <a:cs typeface="Arial"/>
              </a:rPr>
              <a:t>melhor  capturam conceitos </a:t>
            </a:r>
            <a:r>
              <a:rPr sz="2400" spc="-5" dirty="0">
                <a:latin typeface="Arial"/>
                <a:cs typeface="Arial"/>
              </a:rPr>
              <a:t>legados para </a:t>
            </a:r>
            <a:r>
              <a:rPr sz="2400" dirty="0">
                <a:latin typeface="Arial"/>
                <a:cs typeface="Arial"/>
              </a:rPr>
              <a:t>a comunicação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1" y="88481"/>
            <a:ext cx="527939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90269">
              <a:lnSpc>
                <a:spcPct val="100000"/>
              </a:lnSpc>
              <a:spcBef>
                <a:spcPts val="105"/>
              </a:spcBef>
            </a:pPr>
            <a:r>
              <a:rPr sz="3600" i="0" dirty="0">
                <a:latin typeface="Arial"/>
                <a:cs typeface="Arial"/>
              </a:rPr>
              <a:t>Taxonomia dos  Serviços de</a:t>
            </a:r>
            <a:r>
              <a:rPr sz="3600" i="0" spc="-10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Plataforma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>
          <a:xfrm>
            <a:off x="5115815" y="1455713"/>
            <a:ext cx="4116070" cy="536057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/>
              <a:t>Serviços </a:t>
            </a:r>
            <a:r>
              <a:rPr sz="2400" spc="-5" dirty="0"/>
              <a:t>de</a:t>
            </a:r>
            <a:r>
              <a:rPr sz="2400" spc="30" dirty="0"/>
              <a:t> </a:t>
            </a:r>
            <a:r>
              <a:rPr sz="2400" spc="-10" dirty="0"/>
              <a:t>Rede</a:t>
            </a:r>
          </a:p>
          <a:p>
            <a:pPr marL="356870" indent="-344170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/>
              <a:t>Serviços </a:t>
            </a:r>
            <a:r>
              <a:rPr sz="2400" spc="-5" dirty="0"/>
              <a:t>de Sistema</a:t>
            </a:r>
            <a:r>
              <a:rPr sz="2400" spc="35" dirty="0"/>
              <a:t> </a:t>
            </a:r>
            <a:r>
              <a:rPr sz="2400" spc="-10" dirty="0"/>
              <a:t>Operacional</a:t>
            </a:r>
          </a:p>
          <a:p>
            <a:pPr marL="356870" indent="-344170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/>
              <a:t>Serviços </a:t>
            </a:r>
            <a:r>
              <a:rPr sz="2400" spc="-5" dirty="0"/>
              <a:t>de </a:t>
            </a:r>
            <a:r>
              <a:rPr sz="2400" spc="-10" dirty="0"/>
              <a:t>Engenharia</a:t>
            </a:r>
            <a:r>
              <a:rPr sz="2400" spc="105" dirty="0"/>
              <a:t> </a:t>
            </a:r>
            <a:r>
              <a:rPr sz="2400" spc="-5" dirty="0"/>
              <a:t>de</a:t>
            </a:r>
          </a:p>
          <a:p>
            <a:pPr marL="356870">
              <a:lnSpc>
                <a:spcPct val="100000"/>
              </a:lnSpc>
              <a:spcBef>
                <a:spcPts val="480"/>
              </a:spcBef>
            </a:pPr>
            <a:r>
              <a:rPr sz="2400" i="1" spc="-10" dirty="0">
                <a:latin typeface="Arial"/>
                <a:cs typeface="Arial"/>
              </a:rPr>
              <a:t>Software</a:t>
            </a:r>
          </a:p>
          <a:p>
            <a:pPr marL="356870" marR="240665" indent="-344170">
              <a:lnSpc>
                <a:spcPct val="110000"/>
              </a:lnSpc>
              <a:spcBef>
                <a:spcPts val="5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/>
              <a:t>Serviços </a:t>
            </a:r>
            <a:r>
              <a:rPr sz="2400" spc="-5" dirty="0"/>
              <a:t>de Processamento de  Transação</a:t>
            </a: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 smtClean="0"/>
              <a:t>Serviços </a:t>
            </a:r>
            <a:r>
              <a:rPr sz="2400" spc="-5" dirty="0"/>
              <a:t>de Interface </a:t>
            </a:r>
            <a:r>
              <a:rPr sz="2400" spc="-10" dirty="0"/>
              <a:t>com</a:t>
            </a:r>
            <a:r>
              <a:rPr sz="2400" spc="15" dirty="0"/>
              <a:t> </a:t>
            </a:r>
            <a:r>
              <a:rPr sz="2400" spc="-5" dirty="0"/>
              <a:t>o</a:t>
            </a:r>
          </a:p>
          <a:p>
            <a:pPr marL="356870">
              <a:lnSpc>
                <a:spcPct val="100000"/>
              </a:lnSpc>
              <a:spcBef>
                <a:spcPts val="245"/>
              </a:spcBef>
            </a:pPr>
            <a:r>
              <a:rPr sz="2400" spc="-10" dirty="0"/>
              <a:t>Usuário</a:t>
            </a: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/>
              <a:t>Serviços </a:t>
            </a:r>
            <a:r>
              <a:rPr sz="2400" spc="-5" dirty="0"/>
              <a:t>de</a:t>
            </a:r>
            <a:r>
              <a:rPr sz="2400" spc="35" dirty="0"/>
              <a:t> </a:t>
            </a:r>
            <a:r>
              <a:rPr sz="2400" spc="-10" dirty="0"/>
              <a:t>Segurança</a:t>
            </a: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/>
              <a:t>Serviços </a:t>
            </a:r>
            <a:r>
              <a:rPr sz="2400" spc="-5" dirty="0"/>
              <a:t>de Gerenciamento</a:t>
            </a:r>
            <a:r>
              <a:rPr sz="2400" spc="40" dirty="0"/>
              <a:t> </a:t>
            </a:r>
            <a:r>
              <a:rPr sz="2400" spc="-5" dirty="0"/>
              <a:t>de</a:t>
            </a: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400" spc="-5" dirty="0"/>
              <a:t>Sistemas e</a:t>
            </a:r>
            <a:r>
              <a:rPr sz="2400" spc="-10" dirty="0"/>
              <a:t> Rede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455715"/>
            <a:ext cx="4395470" cy="253787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6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Troca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Gerenciamento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Arial"/>
                <a:cs typeface="Arial"/>
              </a:rPr>
              <a:t>Dados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Gráficos e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Imagem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96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Operação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Internacional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Localização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Diretório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7352" y="331675"/>
            <a:ext cx="60559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que é uma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Corporação?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88084"/>
            <a:ext cx="8656955" cy="28788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conjunto de </a:t>
            </a:r>
            <a:r>
              <a:rPr sz="2400" spc="-5" dirty="0">
                <a:latin typeface="Arial"/>
                <a:cs typeface="Arial"/>
              </a:rPr>
              <a:t>organizações que </a:t>
            </a:r>
            <a:r>
              <a:rPr sz="2400" dirty="0">
                <a:latin typeface="Arial"/>
                <a:cs typeface="Arial"/>
              </a:rPr>
              <a:t>compartilham um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conjunto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comum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metas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Agência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Governamental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Parte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Empresa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grandes </a:t>
            </a:r>
            <a:r>
              <a:rPr sz="2400" dirty="0">
                <a:latin typeface="Arial"/>
                <a:cs typeface="Arial"/>
              </a:rPr>
              <a:t>corporações </a:t>
            </a:r>
            <a:r>
              <a:rPr sz="2400" spc="-5" dirty="0">
                <a:latin typeface="Arial"/>
                <a:cs typeface="Arial"/>
              </a:rPr>
              <a:t>podem incluir </a:t>
            </a:r>
            <a:r>
              <a:rPr sz="2400" dirty="0">
                <a:latin typeface="Arial"/>
                <a:cs typeface="Arial"/>
              </a:rPr>
              <a:t>múltiplas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735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Pode ser uma "empresa estendida", incluindo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parceiros,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fornecedores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6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409700" marR="5080" indent="-1143635">
              <a:lnSpc>
                <a:spcPct val="100000"/>
              </a:lnSpc>
              <a:spcBef>
                <a:spcPts val="105"/>
              </a:spcBef>
            </a:pPr>
            <a:r>
              <a:rPr sz="3600" i="0" dirty="0">
                <a:latin typeface="Arial"/>
                <a:cs typeface="Arial"/>
              </a:rPr>
              <a:t>Taxonomia das Qualidades de</a:t>
            </a:r>
            <a:r>
              <a:rPr sz="3600" i="0" spc="-10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Serviço  da Plataforma de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Aplicativos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7540"/>
            <a:ext cx="8835390" cy="3193823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qualidade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serviço descreve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comportamento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adaptabilidade </a:t>
            </a:r>
            <a:r>
              <a:rPr sz="2000" spc="-5" dirty="0">
                <a:latin typeface="Arial"/>
                <a:cs typeface="Arial"/>
              </a:rPr>
              <a:t>ou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gerenciabilidade</a:t>
            </a:r>
            <a:endParaRPr sz="2000">
              <a:latin typeface="Arial"/>
              <a:cs typeface="Arial"/>
            </a:endParaRPr>
          </a:p>
          <a:p>
            <a:pPr marL="356870" marR="258445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qualidades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serviço </a:t>
            </a:r>
            <a:r>
              <a:rPr sz="2400" dirty="0">
                <a:latin typeface="Arial"/>
                <a:cs typeface="Arial"/>
              </a:rPr>
              <a:t>tem um </a:t>
            </a:r>
            <a:r>
              <a:rPr sz="2400" spc="0" dirty="0">
                <a:latin typeface="Arial"/>
                <a:cs typeface="Arial"/>
              </a:rPr>
              <a:t>efeito </a:t>
            </a:r>
            <a:r>
              <a:rPr sz="2400" dirty="0">
                <a:latin typeface="Arial"/>
                <a:cs typeface="Arial"/>
              </a:rPr>
              <a:t>penetrante </a:t>
            </a:r>
            <a:r>
              <a:rPr sz="2400" spc="-5" dirty="0">
                <a:latin typeface="Arial"/>
                <a:cs typeface="Arial"/>
              </a:rPr>
              <a:t>sobre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operação </a:t>
            </a:r>
            <a:r>
              <a:rPr sz="2400" dirty="0">
                <a:latin typeface="Arial"/>
                <a:cs typeface="Arial"/>
              </a:rPr>
              <a:t>da maioria, senão todas, as </a:t>
            </a:r>
            <a:r>
              <a:rPr sz="2400" spc="-5" dirty="0">
                <a:latin typeface="Arial"/>
                <a:cs typeface="Arial"/>
              </a:rPr>
              <a:t>categorias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serviços  </a:t>
            </a:r>
            <a:r>
              <a:rPr sz="2400" dirty="0">
                <a:latin typeface="Arial"/>
                <a:cs typeface="Arial"/>
              </a:rPr>
              <a:t>funcionais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Durante 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arquitetura,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dirty="0">
                <a:latin typeface="Arial"/>
                <a:cs typeface="Arial"/>
              </a:rPr>
              <a:t>tem </a:t>
            </a:r>
            <a:r>
              <a:rPr sz="2400" spc="-10" dirty="0">
                <a:latin typeface="Arial"/>
                <a:cs typeface="Arial"/>
              </a:rPr>
              <a:t>que  </a:t>
            </a:r>
            <a:r>
              <a:rPr sz="2400" dirty="0">
                <a:latin typeface="Arial"/>
                <a:cs typeface="Arial"/>
              </a:rPr>
              <a:t>estar atento </a:t>
            </a:r>
            <a:r>
              <a:rPr sz="2400" spc="-5" dirty="0">
                <a:latin typeface="Arial"/>
                <a:cs typeface="Arial"/>
              </a:rPr>
              <a:t>às qualidades </a:t>
            </a:r>
            <a:r>
              <a:rPr sz="2400" dirty="0">
                <a:latin typeface="Arial"/>
                <a:cs typeface="Arial"/>
              </a:rPr>
              <a:t>desejadas </a:t>
            </a:r>
            <a:r>
              <a:rPr sz="2400" spc="-5" dirty="0">
                <a:latin typeface="Arial"/>
                <a:cs typeface="Arial"/>
              </a:rPr>
              <a:t>e à extensão de </a:t>
            </a:r>
            <a:r>
              <a:rPr sz="2400" dirty="0">
                <a:latin typeface="Arial"/>
                <a:cs typeface="Arial"/>
              </a:rPr>
              <a:t>suas  influências nas escolhas dos blocos de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construção.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072" y="331675"/>
            <a:ext cx="51955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Personalizando </a:t>
            </a:r>
            <a:r>
              <a:rPr sz="4000" i="0" spc="0" dirty="0">
                <a:latin typeface="Arial"/>
                <a:cs typeface="Arial"/>
              </a:rPr>
              <a:t>o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7539"/>
            <a:ext cx="8974455" cy="39472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empresas podem </a:t>
            </a:r>
            <a:r>
              <a:rPr sz="2400" spc="-5" dirty="0">
                <a:latin typeface="Arial"/>
                <a:cs typeface="Arial"/>
              </a:rPr>
              <a:t>precisar padronizar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TRM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Arial"/>
                <a:cs typeface="Arial"/>
              </a:rPr>
              <a:t>“</a:t>
            </a:r>
            <a:r>
              <a:rPr sz="2000" i="1" spc="-15" dirty="0">
                <a:latin typeface="Arial"/>
                <a:cs typeface="Arial"/>
              </a:rPr>
              <a:t>One-size </a:t>
            </a:r>
            <a:r>
              <a:rPr sz="2000" i="1" spc="-10" dirty="0">
                <a:latin typeface="Arial"/>
                <a:cs typeface="Arial"/>
              </a:rPr>
              <a:t>fits all</a:t>
            </a:r>
            <a:r>
              <a:rPr sz="2000" spc="-10" dirty="0">
                <a:latin typeface="Arial"/>
                <a:cs typeface="Arial"/>
              </a:rPr>
              <a:t>” não funciona em qualquer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lugar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meta subjacente é </a:t>
            </a:r>
            <a:r>
              <a:rPr sz="2400" spc="-5" dirty="0">
                <a:latin typeface="Arial"/>
                <a:cs typeface="Arial"/>
              </a:rPr>
              <a:t>assegurar que </a:t>
            </a:r>
            <a:r>
              <a:rPr sz="2400" dirty="0">
                <a:latin typeface="Arial"/>
                <a:cs typeface="Arial"/>
              </a:rPr>
              <a:t>os blocos de construção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10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superior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compõem soluções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tenham uma  plataforma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robusta.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Outros modelos, </a:t>
            </a:r>
            <a:r>
              <a:rPr sz="2400" spc="-5" dirty="0">
                <a:latin typeface="Arial"/>
                <a:cs typeface="Arial"/>
              </a:rPr>
              <a:t>taxonomias </a:t>
            </a:r>
            <a:r>
              <a:rPr sz="2400" dirty="0">
                <a:latin typeface="Arial"/>
                <a:cs typeface="Arial"/>
              </a:rPr>
              <a:t>e gráficos podem ser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preferíveis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para algumas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empresas.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0" dirty="0">
                <a:latin typeface="Arial"/>
                <a:cs typeface="Arial"/>
              </a:rPr>
              <a:t>TRM </a:t>
            </a: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visto </a:t>
            </a:r>
            <a:r>
              <a:rPr sz="2400" dirty="0">
                <a:latin typeface="Arial"/>
                <a:cs typeface="Arial"/>
              </a:rPr>
              <a:t>como uma ferramenta </a:t>
            </a:r>
            <a:r>
              <a:rPr sz="2400" spc="-5" dirty="0">
                <a:latin typeface="Arial"/>
                <a:cs typeface="Arial"/>
              </a:rPr>
              <a:t>quando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aplica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756285" marR="916940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O ADM </a:t>
            </a:r>
            <a:r>
              <a:rPr sz="2000" dirty="0">
                <a:latin typeface="Arial"/>
                <a:cs typeface="Arial"/>
              </a:rPr>
              <a:t>sempre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5" dirty="0">
                <a:latin typeface="Arial"/>
                <a:cs typeface="Arial"/>
              </a:rPr>
              <a:t>válido, </a:t>
            </a:r>
            <a:r>
              <a:rPr sz="2000" spc="-10" dirty="0">
                <a:latin typeface="Arial"/>
                <a:cs typeface="Arial"/>
              </a:rPr>
              <a:t>independentemente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escolha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5" dirty="0">
                <a:latin typeface="Arial"/>
                <a:cs typeface="Arial"/>
              </a:rPr>
              <a:t>taxonomia</a:t>
            </a:r>
            <a:r>
              <a:rPr sz="2000" spc="-10" dirty="0">
                <a:latin typeface="Arial"/>
                <a:cs typeface="Arial"/>
              </a:rPr>
              <a:t> específica.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8" y="2828367"/>
            <a:ext cx="764794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i="0" spc="-5" dirty="0">
                <a:latin typeface="Arial"/>
                <a:cs typeface="Arial"/>
              </a:rPr>
              <a:t>Módulo</a:t>
            </a:r>
            <a:r>
              <a:rPr sz="3200" i="0" spc="-3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19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i="0" spc="-5" dirty="0">
                <a:latin typeface="Arial"/>
                <a:cs typeface="Arial"/>
              </a:rPr>
              <a:t>Modelo de Referência de Infraestrutura</a:t>
            </a:r>
            <a:r>
              <a:rPr sz="3200" i="0" spc="-3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347" y="3803980"/>
            <a:ext cx="38817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Informação</a:t>
            </a:r>
            <a:r>
              <a:rPr sz="32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Integrada  (III-RM)</a:t>
            </a:r>
            <a:endParaRPr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8"/>
            <a:ext cx="9001760" cy="33191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são os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Descrever os motivadores </a:t>
            </a:r>
            <a:r>
              <a:rPr sz="2400" dirty="0">
                <a:latin typeface="Arial"/>
                <a:cs typeface="Arial"/>
              </a:rPr>
              <a:t>técnicos </a:t>
            </a:r>
            <a:r>
              <a:rPr sz="2400" spc="-5" dirty="0">
                <a:latin typeface="Arial"/>
                <a:cs typeface="Arial"/>
              </a:rPr>
              <a:t>e de negócio para o  </a:t>
            </a:r>
            <a:r>
              <a:rPr sz="2400" i="1" spc="-5" dirty="0">
                <a:latin typeface="Arial"/>
                <a:cs typeface="Arial"/>
              </a:rPr>
              <a:t>Boundaryless Information Flow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levaram </a:t>
            </a:r>
            <a:r>
              <a:rPr sz="2400" dirty="0">
                <a:latin typeface="Arial"/>
                <a:cs typeface="Arial"/>
              </a:rPr>
              <a:t>ao 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Modelo </a:t>
            </a:r>
            <a:r>
              <a:rPr sz="2400" dirty="0">
                <a:latin typeface="Arial"/>
                <a:cs typeface="Arial"/>
              </a:rPr>
              <a:t>de Referência de </a:t>
            </a:r>
            <a:r>
              <a:rPr sz="2400" spc="-5" dirty="0">
                <a:latin typeface="Arial"/>
                <a:cs typeface="Arial"/>
              </a:rPr>
              <a:t>Infraestrutura </a:t>
            </a:r>
            <a:r>
              <a:rPr sz="2400" dirty="0">
                <a:latin typeface="Arial"/>
                <a:cs typeface="Arial"/>
              </a:rPr>
              <a:t>de  Informação </a:t>
            </a:r>
            <a:r>
              <a:rPr sz="2400" spc="-5" dirty="0">
                <a:latin typeface="Arial"/>
                <a:cs typeface="Arial"/>
              </a:rPr>
              <a:t>Integrada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(III-RM)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Descrever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principais </a:t>
            </a:r>
            <a:r>
              <a:rPr sz="2400" dirty="0">
                <a:latin typeface="Arial"/>
                <a:cs typeface="Arial"/>
              </a:rPr>
              <a:t>componentes do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III-RM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Explicar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III-RM </a:t>
            </a:r>
            <a:r>
              <a:rPr sz="2400" spc="0" dirty="0">
                <a:latin typeface="Arial"/>
                <a:cs typeface="Arial"/>
              </a:rPr>
              <a:t>foi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derivado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Explicar </a:t>
            </a:r>
            <a:r>
              <a:rPr sz="2400" dirty="0">
                <a:latin typeface="Arial"/>
                <a:cs typeface="Arial"/>
              </a:rPr>
              <a:t>o gráfico do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III-RM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1024" y="88480"/>
            <a:ext cx="519747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05"/>
              </a:spcBef>
            </a:pPr>
            <a:r>
              <a:rPr sz="3600" i="0" dirty="0">
                <a:latin typeface="Arial"/>
                <a:cs typeface="Arial"/>
              </a:rPr>
              <a:t>Principais Motivadores  Técnicos e de</a:t>
            </a:r>
            <a:r>
              <a:rPr sz="3600" i="0" spc="-8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01535"/>
            <a:ext cx="9176385" cy="407444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Arial"/>
                <a:cs typeface="Arial"/>
              </a:rPr>
              <a:t>Espaço do Problema: A Necessidade por </a:t>
            </a:r>
            <a:r>
              <a:rPr sz="1800" i="1" spc="-5" dirty="0">
                <a:latin typeface="Arial"/>
                <a:cs typeface="Arial"/>
              </a:rPr>
              <a:t>Boundaryless Information</a:t>
            </a:r>
            <a:r>
              <a:rPr sz="1800" i="1" spc="-20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 marL="356870" marR="40132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O problema </a:t>
            </a:r>
            <a:r>
              <a:rPr sz="1800" spc="-5" dirty="0">
                <a:latin typeface="Arial"/>
                <a:cs typeface="Arial"/>
              </a:rPr>
              <a:t>em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obter </a:t>
            </a:r>
            <a:r>
              <a:rPr sz="1800" dirty="0">
                <a:latin typeface="Arial"/>
                <a:cs typeface="Arial"/>
              </a:rPr>
              <a:t>informações </a:t>
            </a:r>
            <a:r>
              <a:rPr sz="1800" spc="-5" dirty="0">
                <a:latin typeface="Arial"/>
                <a:cs typeface="Arial"/>
              </a:rPr>
              <a:t>para as </a:t>
            </a:r>
            <a:r>
              <a:rPr sz="1800" dirty="0">
                <a:latin typeface="Arial"/>
                <a:cs typeface="Arial"/>
              </a:rPr>
              <a:t>pessoas certas </a:t>
            </a:r>
            <a:r>
              <a:rPr sz="1800" spc="-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momento certo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forma segura 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confiável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Espaço </a:t>
            </a:r>
            <a:r>
              <a:rPr sz="1800" spc="-5" dirty="0">
                <a:latin typeface="Arial"/>
                <a:cs typeface="Arial"/>
              </a:rPr>
              <a:t>da </a:t>
            </a:r>
            <a:r>
              <a:rPr sz="1800" dirty="0">
                <a:latin typeface="Arial"/>
                <a:cs typeface="Arial"/>
              </a:rPr>
              <a:t>Solução: A Necessidade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uma Infraestrutura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Informação</a:t>
            </a:r>
            <a:r>
              <a:rPr sz="1800" spc="-2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Integrada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Nós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precisamos: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b="1" spc="-5" dirty="0">
                <a:latin typeface="Arial"/>
                <a:cs typeface="Arial"/>
              </a:rPr>
              <a:t>Informação integrada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forma </a:t>
            </a:r>
            <a:r>
              <a:rPr sz="1800" spc="-5" dirty="0">
                <a:latin typeface="Arial"/>
                <a:cs typeface="Arial"/>
              </a:rPr>
              <a:t>que itens de </a:t>
            </a:r>
            <a:r>
              <a:rPr sz="1800" dirty="0">
                <a:latin typeface="Arial"/>
                <a:cs typeface="Arial"/>
              </a:rPr>
              <a:t>informação </a:t>
            </a:r>
            <a:r>
              <a:rPr sz="1800" spc="-5" dirty="0">
                <a:latin typeface="Arial"/>
                <a:cs typeface="Arial"/>
              </a:rPr>
              <a:t>potencialmente </a:t>
            </a:r>
            <a:r>
              <a:rPr sz="1800" dirty="0">
                <a:latin typeface="Arial"/>
                <a:cs typeface="Arial"/>
              </a:rPr>
              <a:t>conflitantes</a:t>
            </a:r>
            <a:r>
              <a:rPr sz="1800" spc="-5" dirty="0">
                <a:latin typeface="Arial"/>
                <a:cs typeface="Arial"/>
              </a:rPr>
              <a:t> 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diferentes não sejam distribuídas por diferentes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sistemas</a:t>
            </a:r>
            <a:endParaRPr sz="1800">
              <a:latin typeface="Arial"/>
              <a:cs typeface="Arial"/>
            </a:endParaRPr>
          </a:p>
          <a:p>
            <a:pPr marL="356870" marR="83185" indent="-34417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b="1" spc="-10" dirty="0">
                <a:latin typeface="Arial"/>
                <a:cs typeface="Arial"/>
              </a:rPr>
              <a:t>Acesso </a:t>
            </a:r>
            <a:r>
              <a:rPr sz="1800" b="1" spc="-5" dirty="0">
                <a:latin typeface="Arial"/>
                <a:cs typeface="Arial"/>
              </a:rPr>
              <a:t>integrado a essas informações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forma </a:t>
            </a:r>
            <a:r>
              <a:rPr sz="1800" spc="-5" dirty="0">
                <a:latin typeface="Arial"/>
                <a:cs typeface="Arial"/>
              </a:rPr>
              <a:t>que a equipe </a:t>
            </a:r>
            <a:r>
              <a:rPr sz="1800" dirty="0">
                <a:latin typeface="Arial"/>
                <a:cs typeface="Arial"/>
              </a:rPr>
              <a:t>possa </a:t>
            </a:r>
            <a:r>
              <a:rPr sz="1800" spc="0" dirty="0">
                <a:latin typeface="Arial"/>
                <a:cs typeface="Arial"/>
              </a:rPr>
              <a:t>acessá-las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acordo com suas </a:t>
            </a:r>
            <a:r>
              <a:rPr sz="1800" spc="-5" dirty="0">
                <a:latin typeface="Arial"/>
                <a:cs typeface="Arial"/>
              </a:rPr>
              <a:t>necessidades </a:t>
            </a:r>
            <a:r>
              <a:rPr sz="1800" dirty="0">
                <a:latin typeface="Arial"/>
                <a:cs typeface="Arial"/>
              </a:rPr>
              <a:t>e tenha os direitos para tal, </a:t>
            </a:r>
            <a:r>
              <a:rPr sz="1800" spc="-5" dirty="0">
                <a:latin typeface="Arial"/>
                <a:cs typeface="Arial"/>
              </a:rPr>
              <a:t>através </a:t>
            </a:r>
            <a:r>
              <a:rPr sz="1800" dirty="0">
                <a:latin typeface="Arial"/>
                <a:cs typeface="Arial"/>
              </a:rPr>
              <a:t>de uma interface  </a:t>
            </a:r>
            <a:r>
              <a:rPr sz="1800" spc="-5" dirty="0">
                <a:latin typeface="Arial"/>
                <a:cs typeface="Arial"/>
              </a:rPr>
              <a:t>conveniente</a:t>
            </a:r>
            <a:endParaRPr sz="1800">
              <a:latin typeface="Arial"/>
              <a:cs typeface="Arial"/>
            </a:endParaRPr>
          </a:p>
          <a:p>
            <a:pPr marL="356870" marR="133985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A infraestrutura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dirty="0">
                <a:latin typeface="Arial"/>
                <a:cs typeface="Arial"/>
              </a:rPr>
              <a:t>permite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dirty="0">
                <a:latin typeface="Arial"/>
                <a:cs typeface="Arial"/>
              </a:rPr>
              <a:t>esta </a:t>
            </a:r>
            <a:r>
              <a:rPr sz="1800" spc="-5" dirty="0">
                <a:latin typeface="Arial"/>
                <a:cs typeface="Arial"/>
              </a:rPr>
              <a:t>visão </a:t>
            </a:r>
            <a:r>
              <a:rPr sz="1800" dirty="0">
                <a:latin typeface="Arial"/>
                <a:cs typeface="Arial"/>
              </a:rPr>
              <a:t>aconteça </a:t>
            </a:r>
            <a:r>
              <a:rPr sz="1800" spc="-5" dirty="0">
                <a:latin typeface="Arial"/>
                <a:cs typeface="Arial"/>
              </a:rPr>
              <a:t>é </a:t>
            </a:r>
            <a:r>
              <a:rPr sz="1800" dirty="0">
                <a:latin typeface="Arial"/>
                <a:cs typeface="Arial"/>
              </a:rPr>
              <a:t>chamada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“infraestrutura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informações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integradas”.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Modelo de </a:t>
            </a:r>
            <a:r>
              <a:rPr sz="3600" i="0" spc="-5" dirty="0">
                <a:latin typeface="Arial"/>
                <a:cs typeface="Arial"/>
              </a:rPr>
              <a:t>Referência </a:t>
            </a:r>
            <a:r>
              <a:rPr sz="3600" i="0" spc="-10" dirty="0">
                <a:latin typeface="Arial"/>
                <a:cs typeface="Arial"/>
              </a:rPr>
              <a:t>de </a:t>
            </a:r>
            <a:r>
              <a:rPr sz="3600" i="0" spc="-5" dirty="0">
                <a:latin typeface="Arial"/>
                <a:cs typeface="Arial"/>
              </a:rPr>
              <a:t>Infraestrutura</a:t>
            </a:r>
            <a:r>
              <a:rPr sz="3600" i="0" spc="4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Informações</a:t>
            </a:r>
            <a:r>
              <a:rPr sz="3600" i="0" spc="1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Integradas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51620" cy="3116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modelo de componentes </a:t>
            </a:r>
            <a:r>
              <a:rPr sz="2400" spc="-5" dirty="0">
                <a:latin typeface="Arial"/>
                <a:cs typeface="Arial"/>
              </a:rPr>
              <a:t>chave para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desenvolvimento,  gerenciamento e operação de </a:t>
            </a:r>
            <a:r>
              <a:rPr sz="2400" dirty="0">
                <a:latin typeface="Arial"/>
                <a:cs typeface="Arial"/>
              </a:rPr>
              <a:t>uma infraestrutura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informações  </a:t>
            </a:r>
            <a:r>
              <a:rPr sz="2400" spc="-5" dirty="0">
                <a:latin typeface="Arial"/>
                <a:cs typeface="Arial"/>
              </a:rPr>
              <a:t>integrada.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Suportar “</a:t>
            </a:r>
            <a:r>
              <a:rPr sz="2000" i="1" spc="-10" dirty="0">
                <a:latin typeface="Arial"/>
                <a:cs typeface="Arial"/>
              </a:rPr>
              <a:t>Boundaryless Information</a:t>
            </a:r>
            <a:r>
              <a:rPr sz="2000" i="1" spc="15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Flow</a:t>
            </a:r>
            <a:r>
              <a:rPr sz="2000" spc="-10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modelo </a:t>
            </a:r>
            <a:r>
              <a:rPr sz="2400" spc="-5" dirty="0">
                <a:latin typeface="Arial"/>
                <a:cs typeface="Arial"/>
              </a:rPr>
              <a:t>de um </a:t>
            </a:r>
            <a:r>
              <a:rPr sz="2400" dirty="0">
                <a:latin typeface="Arial"/>
                <a:cs typeface="Arial"/>
              </a:rPr>
              <a:t>conjunto </a:t>
            </a:r>
            <a:r>
              <a:rPr sz="2400" spc="-5" dirty="0">
                <a:latin typeface="Arial"/>
                <a:cs typeface="Arial"/>
              </a:rPr>
              <a:t>de aplicativos que </a:t>
            </a:r>
            <a:r>
              <a:rPr sz="2400" dirty="0">
                <a:latin typeface="Arial"/>
                <a:cs typeface="Arial"/>
              </a:rPr>
              <a:t>ficam </a:t>
            </a: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topo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uma plataforma de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aplicativos.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subconjunto </a:t>
            </a:r>
            <a:r>
              <a:rPr sz="2400" spc="-5" dirty="0">
                <a:latin typeface="Arial"/>
                <a:cs typeface="Arial"/>
              </a:rPr>
              <a:t>expandido do Modelo de </a:t>
            </a:r>
            <a:r>
              <a:rPr sz="2400" dirty="0">
                <a:latin typeface="Arial"/>
                <a:cs typeface="Arial"/>
              </a:rPr>
              <a:t>Referência Técnica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TOGAF, </a:t>
            </a:r>
            <a:r>
              <a:rPr sz="2400" spc="-5" dirty="0">
                <a:latin typeface="Arial"/>
                <a:cs typeface="Arial"/>
              </a:rPr>
              <a:t>utilizando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orientação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diferente.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4095750" marR="5080" indent="-3530600">
              <a:lnSpc>
                <a:spcPct val="100000"/>
              </a:lnSpc>
              <a:spcBef>
                <a:spcPts val="105"/>
              </a:spcBef>
            </a:pPr>
            <a:r>
              <a:rPr i="0" spc="-5" dirty="0">
                <a:latin typeface="Arial"/>
                <a:cs typeface="Arial"/>
              </a:rPr>
              <a:t>III-RM </a:t>
            </a:r>
            <a:r>
              <a:rPr i="0" dirty="0">
                <a:latin typeface="Arial"/>
                <a:cs typeface="Arial"/>
              </a:rPr>
              <a:t>e o </a:t>
            </a:r>
            <a:r>
              <a:rPr dirty="0"/>
              <a:t>Boundaryless </a:t>
            </a:r>
            <a:r>
              <a:rPr spc="-5" dirty="0"/>
              <a:t>Information  </a:t>
            </a:r>
            <a:r>
              <a:rPr i="1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1625219" y="1285875"/>
            <a:ext cx="5322188" cy="4272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16656" y="5157344"/>
            <a:ext cx="6004560" cy="813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2385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Boundaryless Information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i="1" spc="-10" dirty="0">
                <a:latin typeface="Arial"/>
                <a:cs typeface="Arial"/>
              </a:rPr>
              <a:t>A </a:t>
            </a:r>
            <a:r>
              <a:rPr sz="1400" b="1" i="1" spc="-15" dirty="0">
                <a:latin typeface="Arial"/>
                <a:cs typeface="Arial"/>
              </a:rPr>
              <a:t>informação correta, para </a:t>
            </a:r>
            <a:r>
              <a:rPr sz="1400" b="1" i="1" spc="-10" dirty="0">
                <a:latin typeface="Arial"/>
                <a:cs typeface="Arial"/>
              </a:rPr>
              <a:t>as </a:t>
            </a:r>
            <a:r>
              <a:rPr sz="1400" b="1" i="1" spc="-15" dirty="0">
                <a:latin typeface="Arial"/>
                <a:cs typeface="Arial"/>
              </a:rPr>
              <a:t>pessoas corretas, no momento</a:t>
            </a:r>
            <a:r>
              <a:rPr sz="1400" b="1" i="1" spc="-5" dirty="0">
                <a:latin typeface="Arial"/>
                <a:cs typeface="Arial"/>
              </a:rPr>
              <a:t> </a:t>
            </a:r>
            <a:r>
              <a:rPr sz="1400" b="1" i="1" spc="-15" dirty="0">
                <a:latin typeface="Arial"/>
                <a:cs typeface="Arial"/>
              </a:rPr>
              <a:t>correto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4095750" marR="5080" indent="-3530600">
              <a:lnSpc>
                <a:spcPct val="100000"/>
              </a:lnSpc>
              <a:spcBef>
                <a:spcPts val="105"/>
              </a:spcBef>
            </a:pPr>
            <a:r>
              <a:rPr i="0" spc="-5" dirty="0">
                <a:latin typeface="Arial"/>
                <a:cs typeface="Arial"/>
              </a:rPr>
              <a:t>III-RM </a:t>
            </a:r>
            <a:r>
              <a:rPr i="0" dirty="0">
                <a:latin typeface="Arial"/>
                <a:cs typeface="Arial"/>
              </a:rPr>
              <a:t>e o </a:t>
            </a:r>
            <a:r>
              <a:rPr dirty="0"/>
              <a:t>Boundaryless </a:t>
            </a:r>
            <a:r>
              <a:rPr spc="-5" dirty="0"/>
              <a:t>Information  </a:t>
            </a:r>
            <a:r>
              <a:rPr i="1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1625219" y="1285875"/>
            <a:ext cx="5322188" cy="4272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750" y="1333374"/>
            <a:ext cx="7264400" cy="2520315"/>
          </a:xfrm>
          <a:custGeom>
            <a:avLst/>
            <a:gdLst/>
            <a:ahLst/>
            <a:cxnLst/>
            <a:rect l="l" t="t" r="r" b="b"/>
            <a:pathLst>
              <a:path w="7264400" h="2520315">
                <a:moveTo>
                  <a:pt x="6844283" y="0"/>
                </a:moveTo>
                <a:lnTo>
                  <a:pt x="420052" y="0"/>
                </a:lnTo>
                <a:lnTo>
                  <a:pt x="371065" y="2826"/>
                </a:lnTo>
                <a:lnTo>
                  <a:pt x="323737" y="11095"/>
                </a:lnTo>
                <a:lnTo>
                  <a:pt x="278385" y="24491"/>
                </a:lnTo>
                <a:lnTo>
                  <a:pt x="235323" y="42700"/>
                </a:lnTo>
                <a:lnTo>
                  <a:pt x="194866" y="65405"/>
                </a:lnTo>
                <a:lnTo>
                  <a:pt x="157330" y="92293"/>
                </a:lnTo>
                <a:lnTo>
                  <a:pt x="123029" y="123047"/>
                </a:lnTo>
                <a:lnTo>
                  <a:pt x="92280" y="157352"/>
                </a:lnTo>
                <a:lnTo>
                  <a:pt x="65396" y="194894"/>
                </a:lnTo>
                <a:lnTo>
                  <a:pt x="42694" y="235357"/>
                </a:lnTo>
                <a:lnTo>
                  <a:pt x="24488" y="278426"/>
                </a:lnTo>
                <a:lnTo>
                  <a:pt x="11093" y="323785"/>
                </a:lnTo>
                <a:lnTo>
                  <a:pt x="2825" y="371120"/>
                </a:lnTo>
                <a:lnTo>
                  <a:pt x="0" y="420115"/>
                </a:lnTo>
                <a:lnTo>
                  <a:pt x="0" y="2100199"/>
                </a:lnTo>
                <a:lnTo>
                  <a:pt x="2825" y="2149194"/>
                </a:lnTo>
                <a:lnTo>
                  <a:pt x="11093" y="2196529"/>
                </a:lnTo>
                <a:lnTo>
                  <a:pt x="24488" y="2241888"/>
                </a:lnTo>
                <a:lnTo>
                  <a:pt x="42694" y="2284957"/>
                </a:lnTo>
                <a:lnTo>
                  <a:pt x="65396" y="2325420"/>
                </a:lnTo>
                <a:lnTo>
                  <a:pt x="92280" y="2362962"/>
                </a:lnTo>
                <a:lnTo>
                  <a:pt x="123029" y="2397267"/>
                </a:lnTo>
                <a:lnTo>
                  <a:pt x="157330" y="2428021"/>
                </a:lnTo>
                <a:lnTo>
                  <a:pt x="194866" y="2454909"/>
                </a:lnTo>
                <a:lnTo>
                  <a:pt x="235323" y="2477614"/>
                </a:lnTo>
                <a:lnTo>
                  <a:pt x="278385" y="2495823"/>
                </a:lnTo>
                <a:lnTo>
                  <a:pt x="323737" y="2509219"/>
                </a:lnTo>
                <a:lnTo>
                  <a:pt x="371065" y="2517488"/>
                </a:lnTo>
                <a:lnTo>
                  <a:pt x="420052" y="2520315"/>
                </a:lnTo>
                <a:lnTo>
                  <a:pt x="6844283" y="2520315"/>
                </a:lnTo>
                <a:lnTo>
                  <a:pt x="6893279" y="2517488"/>
                </a:lnTo>
                <a:lnTo>
                  <a:pt x="6940614" y="2509219"/>
                </a:lnTo>
                <a:lnTo>
                  <a:pt x="6985973" y="2495823"/>
                </a:lnTo>
                <a:lnTo>
                  <a:pt x="7029042" y="2477614"/>
                </a:lnTo>
                <a:lnTo>
                  <a:pt x="7069505" y="2454909"/>
                </a:lnTo>
                <a:lnTo>
                  <a:pt x="7107047" y="2428021"/>
                </a:lnTo>
                <a:lnTo>
                  <a:pt x="7141352" y="2397267"/>
                </a:lnTo>
                <a:lnTo>
                  <a:pt x="7172106" y="2362962"/>
                </a:lnTo>
                <a:lnTo>
                  <a:pt x="7198994" y="2325420"/>
                </a:lnTo>
                <a:lnTo>
                  <a:pt x="7221699" y="2284957"/>
                </a:lnTo>
                <a:lnTo>
                  <a:pt x="7239908" y="2241888"/>
                </a:lnTo>
                <a:lnTo>
                  <a:pt x="7253304" y="2196529"/>
                </a:lnTo>
                <a:lnTo>
                  <a:pt x="7261573" y="2149194"/>
                </a:lnTo>
                <a:lnTo>
                  <a:pt x="7264400" y="2100199"/>
                </a:lnTo>
                <a:lnTo>
                  <a:pt x="7264400" y="420115"/>
                </a:lnTo>
                <a:lnTo>
                  <a:pt x="7261573" y="371120"/>
                </a:lnTo>
                <a:lnTo>
                  <a:pt x="7253304" y="323785"/>
                </a:lnTo>
                <a:lnTo>
                  <a:pt x="7239908" y="278426"/>
                </a:lnTo>
                <a:lnTo>
                  <a:pt x="7221699" y="235357"/>
                </a:lnTo>
                <a:lnTo>
                  <a:pt x="7198994" y="194894"/>
                </a:lnTo>
                <a:lnTo>
                  <a:pt x="7172106" y="157352"/>
                </a:lnTo>
                <a:lnTo>
                  <a:pt x="7141352" y="123047"/>
                </a:lnTo>
                <a:lnTo>
                  <a:pt x="7107047" y="92293"/>
                </a:lnTo>
                <a:lnTo>
                  <a:pt x="7069505" y="65405"/>
                </a:lnTo>
                <a:lnTo>
                  <a:pt x="7029042" y="42700"/>
                </a:lnTo>
                <a:lnTo>
                  <a:pt x="6985973" y="24491"/>
                </a:lnTo>
                <a:lnTo>
                  <a:pt x="6940614" y="11095"/>
                </a:lnTo>
                <a:lnTo>
                  <a:pt x="6893279" y="2826"/>
                </a:lnTo>
                <a:lnTo>
                  <a:pt x="6844283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750" y="1333374"/>
            <a:ext cx="7264400" cy="2520315"/>
          </a:xfrm>
          <a:custGeom>
            <a:avLst/>
            <a:gdLst/>
            <a:ahLst/>
            <a:cxnLst/>
            <a:rect l="l" t="t" r="r" b="b"/>
            <a:pathLst>
              <a:path w="7264400" h="2520315">
                <a:moveTo>
                  <a:pt x="0" y="420115"/>
                </a:moveTo>
                <a:lnTo>
                  <a:pt x="2825" y="371120"/>
                </a:lnTo>
                <a:lnTo>
                  <a:pt x="11093" y="323785"/>
                </a:lnTo>
                <a:lnTo>
                  <a:pt x="24488" y="278426"/>
                </a:lnTo>
                <a:lnTo>
                  <a:pt x="42694" y="235357"/>
                </a:lnTo>
                <a:lnTo>
                  <a:pt x="65396" y="194894"/>
                </a:lnTo>
                <a:lnTo>
                  <a:pt x="92280" y="157352"/>
                </a:lnTo>
                <a:lnTo>
                  <a:pt x="123029" y="123047"/>
                </a:lnTo>
                <a:lnTo>
                  <a:pt x="157330" y="92293"/>
                </a:lnTo>
                <a:lnTo>
                  <a:pt x="194866" y="65405"/>
                </a:lnTo>
                <a:lnTo>
                  <a:pt x="235323" y="42700"/>
                </a:lnTo>
                <a:lnTo>
                  <a:pt x="278385" y="24491"/>
                </a:lnTo>
                <a:lnTo>
                  <a:pt x="323737" y="11095"/>
                </a:lnTo>
                <a:lnTo>
                  <a:pt x="371065" y="2826"/>
                </a:lnTo>
                <a:lnTo>
                  <a:pt x="420052" y="0"/>
                </a:lnTo>
                <a:lnTo>
                  <a:pt x="6844283" y="0"/>
                </a:lnTo>
                <a:lnTo>
                  <a:pt x="6893279" y="2826"/>
                </a:lnTo>
                <a:lnTo>
                  <a:pt x="6940614" y="11095"/>
                </a:lnTo>
                <a:lnTo>
                  <a:pt x="6985973" y="24491"/>
                </a:lnTo>
                <a:lnTo>
                  <a:pt x="7029042" y="42700"/>
                </a:lnTo>
                <a:lnTo>
                  <a:pt x="7069505" y="65405"/>
                </a:lnTo>
                <a:lnTo>
                  <a:pt x="7107047" y="92293"/>
                </a:lnTo>
                <a:lnTo>
                  <a:pt x="7141352" y="123047"/>
                </a:lnTo>
                <a:lnTo>
                  <a:pt x="7172106" y="157352"/>
                </a:lnTo>
                <a:lnTo>
                  <a:pt x="7198994" y="194894"/>
                </a:lnTo>
                <a:lnTo>
                  <a:pt x="7221699" y="235357"/>
                </a:lnTo>
                <a:lnTo>
                  <a:pt x="7239908" y="278426"/>
                </a:lnTo>
                <a:lnTo>
                  <a:pt x="7253304" y="323785"/>
                </a:lnTo>
                <a:lnTo>
                  <a:pt x="7261573" y="371120"/>
                </a:lnTo>
                <a:lnTo>
                  <a:pt x="7264400" y="420115"/>
                </a:lnTo>
                <a:lnTo>
                  <a:pt x="7264400" y="2100199"/>
                </a:lnTo>
                <a:lnTo>
                  <a:pt x="7261573" y="2149194"/>
                </a:lnTo>
                <a:lnTo>
                  <a:pt x="7253304" y="2196529"/>
                </a:lnTo>
                <a:lnTo>
                  <a:pt x="7239908" y="2241888"/>
                </a:lnTo>
                <a:lnTo>
                  <a:pt x="7221699" y="2284957"/>
                </a:lnTo>
                <a:lnTo>
                  <a:pt x="7198994" y="2325420"/>
                </a:lnTo>
                <a:lnTo>
                  <a:pt x="7172106" y="2362962"/>
                </a:lnTo>
                <a:lnTo>
                  <a:pt x="7141352" y="2397267"/>
                </a:lnTo>
                <a:lnTo>
                  <a:pt x="7107047" y="2428021"/>
                </a:lnTo>
                <a:lnTo>
                  <a:pt x="7069505" y="2454909"/>
                </a:lnTo>
                <a:lnTo>
                  <a:pt x="7029042" y="2477614"/>
                </a:lnTo>
                <a:lnTo>
                  <a:pt x="6985973" y="2495823"/>
                </a:lnTo>
                <a:lnTo>
                  <a:pt x="6940614" y="2509219"/>
                </a:lnTo>
                <a:lnTo>
                  <a:pt x="6893279" y="2517488"/>
                </a:lnTo>
                <a:lnTo>
                  <a:pt x="6844283" y="2520315"/>
                </a:lnTo>
                <a:lnTo>
                  <a:pt x="420052" y="2520315"/>
                </a:lnTo>
                <a:lnTo>
                  <a:pt x="371065" y="2517488"/>
                </a:lnTo>
                <a:lnTo>
                  <a:pt x="323737" y="2509219"/>
                </a:lnTo>
                <a:lnTo>
                  <a:pt x="278385" y="2495823"/>
                </a:lnTo>
                <a:lnTo>
                  <a:pt x="235323" y="2477614"/>
                </a:lnTo>
                <a:lnTo>
                  <a:pt x="194866" y="2454909"/>
                </a:lnTo>
                <a:lnTo>
                  <a:pt x="157330" y="2428021"/>
                </a:lnTo>
                <a:lnTo>
                  <a:pt x="123029" y="2397267"/>
                </a:lnTo>
                <a:lnTo>
                  <a:pt x="92280" y="2362962"/>
                </a:lnTo>
                <a:lnTo>
                  <a:pt x="65396" y="2325420"/>
                </a:lnTo>
                <a:lnTo>
                  <a:pt x="42694" y="2284957"/>
                </a:lnTo>
                <a:lnTo>
                  <a:pt x="24488" y="2241888"/>
                </a:lnTo>
                <a:lnTo>
                  <a:pt x="11093" y="2196529"/>
                </a:lnTo>
                <a:lnTo>
                  <a:pt x="2825" y="2149194"/>
                </a:lnTo>
                <a:lnTo>
                  <a:pt x="0" y="2100199"/>
                </a:lnTo>
                <a:lnTo>
                  <a:pt x="0" y="42011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9400" y="3962402"/>
            <a:ext cx="6888480" cy="2520315"/>
          </a:xfrm>
          <a:custGeom>
            <a:avLst/>
            <a:gdLst/>
            <a:ahLst/>
            <a:cxnLst/>
            <a:rect l="l" t="t" r="r" b="b"/>
            <a:pathLst>
              <a:path w="6888480" h="2520315">
                <a:moveTo>
                  <a:pt x="6468109" y="0"/>
                </a:moveTo>
                <a:lnTo>
                  <a:pt x="420116" y="0"/>
                </a:lnTo>
                <a:lnTo>
                  <a:pt x="371120" y="2826"/>
                </a:lnTo>
                <a:lnTo>
                  <a:pt x="323785" y="11095"/>
                </a:lnTo>
                <a:lnTo>
                  <a:pt x="278426" y="24491"/>
                </a:lnTo>
                <a:lnTo>
                  <a:pt x="235357" y="42700"/>
                </a:lnTo>
                <a:lnTo>
                  <a:pt x="194894" y="65405"/>
                </a:lnTo>
                <a:lnTo>
                  <a:pt x="157352" y="92293"/>
                </a:lnTo>
                <a:lnTo>
                  <a:pt x="123047" y="123047"/>
                </a:lnTo>
                <a:lnTo>
                  <a:pt x="92293" y="157352"/>
                </a:lnTo>
                <a:lnTo>
                  <a:pt x="65405" y="194894"/>
                </a:lnTo>
                <a:lnTo>
                  <a:pt x="42700" y="235357"/>
                </a:lnTo>
                <a:lnTo>
                  <a:pt x="24491" y="278426"/>
                </a:lnTo>
                <a:lnTo>
                  <a:pt x="11095" y="323785"/>
                </a:lnTo>
                <a:lnTo>
                  <a:pt x="2826" y="371120"/>
                </a:lnTo>
                <a:lnTo>
                  <a:pt x="0" y="420116"/>
                </a:lnTo>
                <a:lnTo>
                  <a:pt x="0" y="2100224"/>
                </a:lnTo>
                <a:lnTo>
                  <a:pt x="2826" y="2149211"/>
                </a:lnTo>
                <a:lnTo>
                  <a:pt x="11095" y="2196539"/>
                </a:lnTo>
                <a:lnTo>
                  <a:pt x="24491" y="2241891"/>
                </a:lnTo>
                <a:lnTo>
                  <a:pt x="42700" y="2284953"/>
                </a:lnTo>
                <a:lnTo>
                  <a:pt x="65405" y="2325410"/>
                </a:lnTo>
                <a:lnTo>
                  <a:pt x="92293" y="2362946"/>
                </a:lnTo>
                <a:lnTo>
                  <a:pt x="123047" y="2397247"/>
                </a:lnTo>
                <a:lnTo>
                  <a:pt x="157352" y="2427996"/>
                </a:lnTo>
                <a:lnTo>
                  <a:pt x="194894" y="2454880"/>
                </a:lnTo>
                <a:lnTo>
                  <a:pt x="235357" y="2477582"/>
                </a:lnTo>
                <a:lnTo>
                  <a:pt x="278426" y="2495788"/>
                </a:lnTo>
                <a:lnTo>
                  <a:pt x="323785" y="2509183"/>
                </a:lnTo>
                <a:lnTo>
                  <a:pt x="371120" y="2517450"/>
                </a:lnTo>
                <a:lnTo>
                  <a:pt x="420116" y="2520276"/>
                </a:lnTo>
                <a:lnTo>
                  <a:pt x="6468109" y="2520276"/>
                </a:lnTo>
                <a:lnTo>
                  <a:pt x="6517105" y="2517450"/>
                </a:lnTo>
                <a:lnTo>
                  <a:pt x="6564440" y="2509183"/>
                </a:lnTo>
                <a:lnTo>
                  <a:pt x="6609799" y="2495788"/>
                </a:lnTo>
                <a:lnTo>
                  <a:pt x="6652868" y="2477582"/>
                </a:lnTo>
                <a:lnTo>
                  <a:pt x="6693331" y="2454880"/>
                </a:lnTo>
                <a:lnTo>
                  <a:pt x="6730873" y="2427996"/>
                </a:lnTo>
                <a:lnTo>
                  <a:pt x="6765178" y="2397247"/>
                </a:lnTo>
                <a:lnTo>
                  <a:pt x="6795932" y="2362946"/>
                </a:lnTo>
                <a:lnTo>
                  <a:pt x="6822820" y="2325410"/>
                </a:lnTo>
                <a:lnTo>
                  <a:pt x="6845525" y="2284953"/>
                </a:lnTo>
                <a:lnTo>
                  <a:pt x="6863734" y="2241891"/>
                </a:lnTo>
                <a:lnTo>
                  <a:pt x="6877130" y="2196539"/>
                </a:lnTo>
                <a:lnTo>
                  <a:pt x="6885399" y="2149211"/>
                </a:lnTo>
                <a:lnTo>
                  <a:pt x="6888226" y="2100224"/>
                </a:lnTo>
                <a:lnTo>
                  <a:pt x="6888226" y="420116"/>
                </a:lnTo>
                <a:lnTo>
                  <a:pt x="6885399" y="371120"/>
                </a:lnTo>
                <a:lnTo>
                  <a:pt x="6877130" y="323785"/>
                </a:lnTo>
                <a:lnTo>
                  <a:pt x="6863734" y="278426"/>
                </a:lnTo>
                <a:lnTo>
                  <a:pt x="6845525" y="235357"/>
                </a:lnTo>
                <a:lnTo>
                  <a:pt x="6822820" y="194894"/>
                </a:lnTo>
                <a:lnTo>
                  <a:pt x="6795932" y="157352"/>
                </a:lnTo>
                <a:lnTo>
                  <a:pt x="6765178" y="123047"/>
                </a:lnTo>
                <a:lnTo>
                  <a:pt x="6730873" y="92293"/>
                </a:lnTo>
                <a:lnTo>
                  <a:pt x="6693331" y="65405"/>
                </a:lnTo>
                <a:lnTo>
                  <a:pt x="6652868" y="42700"/>
                </a:lnTo>
                <a:lnTo>
                  <a:pt x="6609799" y="24491"/>
                </a:lnTo>
                <a:lnTo>
                  <a:pt x="6564440" y="11095"/>
                </a:lnTo>
                <a:lnTo>
                  <a:pt x="6517105" y="2826"/>
                </a:lnTo>
                <a:lnTo>
                  <a:pt x="6468109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400" y="3962402"/>
            <a:ext cx="6888480" cy="2520315"/>
          </a:xfrm>
          <a:custGeom>
            <a:avLst/>
            <a:gdLst/>
            <a:ahLst/>
            <a:cxnLst/>
            <a:rect l="l" t="t" r="r" b="b"/>
            <a:pathLst>
              <a:path w="6888480" h="2520315">
                <a:moveTo>
                  <a:pt x="0" y="420116"/>
                </a:moveTo>
                <a:lnTo>
                  <a:pt x="2826" y="371120"/>
                </a:lnTo>
                <a:lnTo>
                  <a:pt x="11095" y="323785"/>
                </a:lnTo>
                <a:lnTo>
                  <a:pt x="24491" y="278426"/>
                </a:lnTo>
                <a:lnTo>
                  <a:pt x="42700" y="235357"/>
                </a:lnTo>
                <a:lnTo>
                  <a:pt x="65405" y="194894"/>
                </a:lnTo>
                <a:lnTo>
                  <a:pt x="92293" y="157352"/>
                </a:lnTo>
                <a:lnTo>
                  <a:pt x="123047" y="123047"/>
                </a:lnTo>
                <a:lnTo>
                  <a:pt x="157352" y="92293"/>
                </a:lnTo>
                <a:lnTo>
                  <a:pt x="194894" y="65405"/>
                </a:lnTo>
                <a:lnTo>
                  <a:pt x="235357" y="42700"/>
                </a:lnTo>
                <a:lnTo>
                  <a:pt x="278426" y="24491"/>
                </a:lnTo>
                <a:lnTo>
                  <a:pt x="323785" y="11095"/>
                </a:lnTo>
                <a:lnTo>
                  <a:pt x="371120" y="2826"/>
                </a:lnTo>
                <a:lnTo>
                  <a:pt x="420116" y="0"/>
                </a:lnTo>
                <a:lnTo>
                  <a:pt x="6468109" y="0"/>
                </a:lnTo>
                <a:lnTo>
                  <a:pt x="6517105" y="2826"/>
                </a:lnTo>
                <a:lnTo>
                  <a:pt x="6564440" y="11095"/>
                </a:lnTo>
                <a:lnTo>
                  <a:pt x="6609799" y="24491"/>
                </a:lnTo>
                <a:lnTo>
                  <a:pt x="6652868" y="42700"/>
                </a:lnTo>
                <a:lnTo>
                  <a:pt x="6693331" y="65405"/>
                </a:lnTo>
                <a:lnTo>
                  <a:pt x="6730873" y="92293"/>
                </a:lnTo>
                <a:lnTo>
                  <a:pt x="6765178" y="123047"/>
                </a:lnTo>
                <a:lnTo>
                  <a:pt x="6795932" y="157352"/>
                </a:lnTo>
                <a:lnTo>
                  <a:pt x="6822820" y="194894"/>
                </a:lnTo>
                <a:lnTo>
                  <a:pt x="6845525" y="235357"/>
                </a:lnTo>
                <a:lnTo>
                  <a:pt x="6863734" y="278426"/>
                </a:lnTo>
                <a:lnTo>
                  <a:pt x="6877130" y="323785"/>
                </a:lnTo>
                <a:lnTo>
                  <a:pt x="6885399" y="371120"/>
                </a:lnTo>
                <a:lnTo>
                  <a:pt x="6888226" y="420116"/>
                </a:lnTo>
                <a:lnTo>
                  <a:pt x="6888226" y="2100224"/>
                </a:lnTo>
                <a:lnTo>
                  <a:pt x="6885399" y="2149211"/>
                </a:lnTo>
                <a:lnTo>
                  <a:pt x="6877130" y="2196539"/>
                </a:lnTo>
                <a:lnTo>
                  <a:pt x="6863734" y="2241891"/>
                </a:lnTo>
                <a:lnTo>
                  <a:pt x="6845525" y="2284953"/>
                </a:lnTo>
                <a:lnTo>
                  <a:pt x="6822820" y="2325410"/>
                </a:lnTo>
                <a:lnTo>
                  <a:pt x="6795932" y="2362946"/>
                </a:lnTo>
                <a:lnTo>
                  <a:pt x="6765178" y="2397247"/>
                </a:lnTo>
                <a:lnTo>
                  <a:pt x="6730873" y="2427996"/>
                </a:lnTo>
                <a:lnTo>
                  <a:pt x="6693331" y="2454880"/>
                </a:lnTo>
                <a:lnTo>
                  <a:pt x="6652868" y="2477582"/>
                </a:lnTo>
                <a:lnTo>
                  <a:pt x="6609799" y="2495788"/>
                </a:lnTo>
                <a:lnTo>
                  <a:pt x="6564440" y="2509183"/>
                </a:lnTo>
                <a:lnTo>
                  <a:pt x="6517105" y="2517450"/>
                </a:lnTo>
                <a:lnTo>
                  <a:pt x="6468109" y="2520276"/>
                </a:lnTo>
                <a:lnTo>
                  <a:pt x="420116" y="2520276"/>
                </a:lnTo>
                <a:lnTo>
                  <a:pt x="371120" y="2517450"/>
                </a:lnTo>
                <a:lnTo>
                  <a:pt x="323785" y="2509183"/>
                </a:lnTo>
                <a:lnTo>
                  <a:pt x="278426" y="2495788"/>
                </a:lnTo>
                <a:lnTo>
                  <a:pt x="235357" y="2477582"/>
                </a:lnTo>
                <a:lnTo>
                  <a:pt x="194894" y="2454880"/>
                </a:lnTo>
                <a:lnTo>
                  <a:pt x="157352" y="2427996"/>
                </a:lnTo>
                <a:lnTo>
                  <a:pt x="123047" y="2397247"/>
                </a:lnTo>
                <a:lnTo>
                  <a:pt x="92293" y="2362946"/>
                </a:lnTo>
                <a:lnTo>
                  <a:pt x="65405" y="2325410"/>
                </a:lnTo>
                <a:lnTo>
                  <a:pt x="42700" y="2284953"/>
                </a:lnTo>
                <a:lnTo>
                  <a:pt x="24491" y="2241891"/>
                </a:lnTo>
                <a:lnTo>
                  <a:pt x="11095" y="2196539"/>
                </a:lnTo>
                <a:lnTo>
                  <a:pt x="2826" y="2149211"/>
                </a:lnTo>
                <a:lnTo>
                  <a:pt x="0" y="2100224"/>
                </a:lnTo>
                <a:lnTo>
                  <a:pt x="0" y="420116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4578" y="1483817"/>
            <a:ext cx="8859520" cy="43164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10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600" b="1" spc="0" dirty="0">
                <a:latin typeface="Arial"/>
                <a:cs typeface="Arial"/>
              </a:rPr>
              <a:t>O </a:t>
            </a:r>
            <a:r>
              <a:rPr sz="1600" b="1" dirty="0">
                <a:latin typeface="Arial"/>
                <a:cs typeface="Arial"/>
              </a:rPr>
              <a:t>problema </a:t>
            </a:r>
            <a:r>
              <a:rPr sz="1600" b="1" spc="0" dirty="0">
                <a:latin typeface="Arial"/>
                <a:cs typeface="Arial"/>
              </a:rPr>
              <a:t>dos </a:t>
            </a:r>
            <a:r>
              <a:rPr sz="1600" b="1" dirty="0">
                <a:latin typeface="Arial"/>
                <a:cs typeface="Arial"/>
              </a:rPr>
              <a:t>“silos </a:t>
            </a:r>
            <a:r>
              <a:rPr sz="1600" b="1" spc="0" dirty="0">
                <a:latin typeface="Arial"/>
                <a:cs typeface="Arial"/>
              </a:rPr>
              <a:t>de </a:t>
            </a:r>
            <a:r>
              <a:rPr sz="1600" b="1" dirty="0">
                <a:latin typeface="Arial"/>
                <a:cs typeface="Arial"/>
              </a:rPr>
              <a:t>informação” foi identificado </a:t>
            </a:r>
            <a:r>
              <a:rPr sz="1600" b="1" spc="0" dirty="0">
                <a:latin typeface="Arial"/>
                <a:cs typeface="Arial"/>
              </a:rPr>
              <a:t>e </a:t>
            </a:r>
            <a:r>
              <a:rPr sz="1600" b="1" dirty="0">
                <a:latin typeface="Arial"/>
                <a:cs typeface="Arial"/>
              </a:rPr>
              <a:t>levou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novas visões e tentativas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como</a:t>
            </a:r>
            <a:endParaRPr sz="1600">
              <a:latin typeface="Arial"/>
              <a:cs typeface="Arial"/>
            </a:endParaRPr>
          </a:p>
          <a:p>
            <a:pPr marL="814069" lvl="1" indent="-344170">
              <a:lnSpc>
                <a:spcPct val="100000"/>
              </a:lnSpc>
              <a:spcBef>
                <a:spcPts val="384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814069" algn="l"/>
                <a:tab pos="814705" algn="l"/>
              </a:tabLst>
            </a:pP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Administração por</a:t>
            </a:r>
            <a:r>
              <a:rPr sz="1600" b="1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processos</a:t>
            </a:r>
            <a:endParaRPr sz="1600">
              <a:latin typeface="Arial"/>
              <a:cs typeface="Arial"/>
            </a:endParaRPr>
          </a:p>
          <a:p>
            <a:pPr marL="814069" lvl="1" indent="-344170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814069" algn="l"/>
                <a:tab pos="814705" algn="l"/>
              </a:tabLst>
            </a:pP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Reengenharia</a:t>
            </a:r>
            <a:endParaRPr sz="1600">
              <a:latin typeface="Arial"/>
              <a:cs typeface="Arial"/>
            </a:endParaRPr>
          </a:p>
          <a:p>
            <a:pPr marL="356870" marR="2366010" indent="-344170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600" b="1" spc="-5" dirty="0">
                <a:latin typeface="Arial"/>
                <a:cs typeface="Arial"/>
              </a:rPr>
              <a:t>Hoje, </a:t>
            </a:r>
            <a:r>
              <a:rPr sz="1600" b="1" dirty="0">
                <a:latin typeface="Arial"/>
                <a:cs typeface="Arial"/>
              </a:rPr>
              <a:t>as empresas entendem que não é possível </a:t>
            </a:r>
            <a:r>
              <a:rPr sz="1600" b="1" spc="0" dirty="0">
                <a:latin typeface="Arial"/>
                <a:cs typeface="Arial"/>
              </a:rPr>
              <a:t>nem </a:t>
            </a:r>
            <a:r>
              <a:rPr sz="1600" b="1" spc="-5" dirty="0">
                <a:latin typeface="Arial"/>
                <a:cs typeface="Arial"/>
              </a:rPr>
              <a:t>desejável  </a:t>
            </a:r>
            <a:r>
              <a:rPr sz="1600" b="1" dirty="0">
                <a:latin typeface="Arial"/>
                <a:cs typeface="Arial"/>
              </a:rPr>
              <a:t>abandonar completamente </a:t>
            </a:r>
            <a:r>
              <a:rPr sz="1600" b="1" spc="0" dirty="0">
                <a:latin typeface="Arial"/>
                <a:cs typeface="Arial"/>
              </a:rPr>
              <a:t>a </a:t>
            </a:r>
            <a:r>
              <a:rPr sz="1600" b="1" dirty="0">
                <a:latin typeface="Arial"/>
                <a:cs typeface="Arial"/>
              </a:rPr>
              <a:t>organização funcional </a:t>
            </a:r>
            <a:r>
              <a:rPr sz="1600" b="1" spc="0" dirty="0">
                <a:latin typeface="Arial"/>
                <a:cs typeface="Arial"/>
              </a:rPr>
              <a:t>ou  </a:t>
            </a:r>
            <a:r>
              <a:rPr sz="1600" b="1" dirty="0">
                <a:latin typeface="Arial"/>
                <a:cs typeface="Arial"/>
              </a:rPr>
              <a:t>departamental</a:t>
            </a:r>
            <a:endParaRPr sz="1600">
              <a:latin typeface="Arial"/>
              <a:cs typeface="Arial"/>
            </a:endParaRPr>
          </a:p>
          <a:p>
            <a:pPr marL="814069" lvl="1" indent="-344170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814069" algn="l"/>
                <a:tab pos="814705" algn="l"/>
              </a:tabLst>
            </a:pPr>
            <a:r>
              <a:rPr sz="1600" b="1" spc="0" dirty="0">
                <a:latin typeface="Arial"/>
                <a:cs typeface="Arial"/>
              </a:rPr>
              <a:t>A </a:t>
            </a:r>
            <a:r>
              <a:rPr sz="1600" b="1" dirty="0">
                <a:latin typeface="Arial"/>
                <a:cs typeface="Arial"/>
              </a:rPr>
              <a:t>solução são as 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equipes</a:t>
            </a:r>
            <a:r>
              <a:rPr sz="1600" b="1" i="1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multifuncionais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9999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9999"/>
              </a:buClr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2764155" marR="102235" lvl="2" indent="-344170">
              <a:lnSpc>
                <a:spcPct val="100000"/>
              </a:lnSpc>
              <a:buClr>
                <a:srgbClr val="009999"/>
              </a:buClr>
              <a:buSzPct val="84375"/>
              <a:buFont typeface="Arial"/>
              <a:buChar char="•"/>
              <a:tabLst>
                <a:tab pos="2764155" algn="l"/>
                <a:tab pos="2764790" algn="l"/>
              </a:tabLst>
            </a:pPr>
            <a:r>
              <a:rPr sz="1600" b="1" spc="0" dirty="0">
                <a:latin typeface="Arial"/>
                <a:cs typeface="Arial"/>
              </a:rPr>
              <a:t>O </a:t>
            </a:r>
            <a:r>
              <a:rPr sz="1600" b="1" dirty="0">
                <a:latin typeface="Arial"/>
                <a:cs typeface="Arial"/>
              </a:rPr>
              <a:t>problema é que os </a:t>
            </a:r>
            <a:r>
              <a:rPr sz="1600" b="1" spc="-5" dirty="0">
                <a:latin typeface="Arial"/>
                <a:cs typeface="Arial"/>
              </a:rPr>
              <a:t>sistemas </a:t>
            </a:r>
            <a:r>
              <a:rPr sz="1600" b="1" dirty="0">
                <a:latin typeface="Arial"/>
                <a:cs typeface="Arial"/>
              </a:rPr>
              <a:t>tradicionais foram construídos  com a </a:t>
            </a:r>
            <a:r>
              <a:rPr sz="1600" b="1" spc="-5" dirty="0">
                <a:latin typeface="Arial"/>
                <a:cs typeface="Arial"/>
              </a:rPr>
              <a:t>visão </a:t>
            </a:r>
            <a:r>
              <a:rPr sz="1600" b="1" dirty="0">
                <a:latin typeface="Arial"/>
                <a:cs typeface="Arial"/>
              </a:rPr>
              <a:t>de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“silos”</a:t>
            </a:r>
            <a:endParaRPr sz="1600">
              <a:latin typeface="Arial"/>
              <a:cs typeface="Arial"/>
            </a:endParaRPr>
          </a:p>
          <a:p>
            <a:pPr marL="2764155" lvl="2" indent="-344170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2764155" algn="l"/>
                <a:tab pos="2764790" algn="l"/>
              </a:tabLst>
            </a:pPr>
            <a:r>
              <a:rPr sz="1600" b="1" i="1" spc="0" dirty="0">
                <a:latin typeface="Arial"/>
                <a:cs typeface="Arial"/>
              </a:rPr>
              <a:t>O </a:t>
            </a:r>
            <a:r>
              <a:rPr sz="1600" b="1" i="1" spc="-5" dirty="0">
                <a:latin typeface="Arial"/>
                <a:cs typeface="Arial"/>
              </a:rPr>
              <a:t>desafio </a:t>
            </a:r>
            <a:r>
              <a:rPr sz="1600" b="1" i="1" spc="0" dirty="0">
                <a:latin typeface="Arial"/>
                <a:cs typeface="Arial"/>
              </a:rPr>
              <a:t>é </a:t>
            </a:r>
            <a:r>
              <a:rPr sz="1600" b="1" i="1" dirty="0">
                <a:latin typeface="Arial"/>
                <a:cs typeface="Arial"/>
              </a:rPr>
              <a:t>prover as equipes multifuncionais</a:t>
            </a:r>
            <a:r>
              <a:rPr sz="1600" b="1" i="1" spc="-114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com</a:t>
            </a:r>
            <a:endParaRPr sz="1600">
              <a:latin typeface="Arial"/>
              <a:cs typeface="Arial"/>
            </a:endParaRPr>
          </a:p>
          <a:p>
            <a:pPr marL="3221990" lvl="3" indent="-344805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3221990" algn="l"/>
                <a:tab pos="3222625" algn="l"/>
              </a:tabLst>
            </a:pP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Informação 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integrada </a:t>
            </a:r>
            <a:r>
              <a:rPr sz="1600" b="1" spc="-5" dirty="0">
                <a:latin typeface="Arial"/>
                <a:cs typeface="Arial"/>
              </a:rPr>
              <a:t>(coerente, </a:t>
            </a:r>
            <a:r>
              <a:rPr sz="1600" b="1" dirty="0">
                <a:latin typeface="Arial"/>
                <a:cs typeface="Arial"/>
              </a:rPr>
              <a:t>não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conflitante)</a:t>
            </a:r>
            <a:endParaRPr sz="1600">
              <a:latin typeface="Arial"/>
              <a:cs typeface="Arial"/>
            </a:endParaRPr>
          </a:p>
          <a:p>
            <a:pPr marL="3221990" marR="5080" lvl="3" indent="-344805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SzPct val="84375"/>
              <a:buFont typeface="Arial"/>
              <a:buChar char="•"/>
              <a:tabLst>
                <a:tab pos="3221990" algn="l"/>
                <a:tab pos="3222625" algn="l"/>
              </a:tabLst>
            </a:pP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Acesso 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integrado a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essa 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informação</a:t>
            </a:r>
            <a:r>
              <a:rPr sz="1600" b="1" i="1" dirty="0">
                <a:latin typeface="Arial"/>
                <a:cs typeface="Arial"/>
              </a:rPr>
              <a:t>, </a:t>
            </a:r>
            <a:r>
              <a:rPr sz="1600" b="1" i="1" spc="-5" dirty="0">
                <a:latin typeface="Arial"/>
                <a:cs typeface="Arial"/>
              </a:rPr>
              <a:t>sem </a:t>
            </a:r>
            <a:r>
              <a:rPr sz="1600" b="1" i="1" dirty="0">
                <a:latin typeface="Arial"/>
                <a:cs typeface="Arial"/>
              </a:rPr>
              <a:t>necessidade</a:t>
            </a:r>
            <a:r>
              <a:rPr sz="1600" b="1" i="1" spc="-13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de  </a:t>
            </a:r>
            <a:r>
              <a:rPr sz="1600" b="1" i="1" spc="-5" dirty="0">
                <a:latin typeface="Arial"/>
                <a:cs typeface="Arial"/>
              </a:rPr>
              <a:t>acessar separadamente cada</a:t>
            </a:r>
            <a:r>
              <a:rPr sz="1600" b="1" i="1" spc="-5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aplicação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791" y="331675"/>
            <a:ext cx="90976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Visão detalhada </a:t>
            </a:r>
            <a:r>
              <a:rPr i="0" spc="0" dirty="0">
                <a:latin typeface="Arial"/>
                <a:cs typeface="Arial"/>
              </a:rPr>
              <a:t>da </a:t>
            </a:r>
            <a:r>
              <a:rPr i="0" dirty="0">
                <a:latin typeface="Arial"/>
                <a:cs typeface="Arial"/>
              </a:rPr>
              <a:t>taxonomia </a:t>
            </a:r>
            <a:r>
              <a:rPr i="0" spc="0" dirty="0">
                <a:latin typeface="Arial"/>
                <a:cs typeface="Arial"/>
              </a:rPr>
              <a:t>do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III-RM</a:t>
            </a:r>
          </a:p>
        </p:txBody>
      </p:sp>
      <p:sp>
        <p:nvSpPr>
          <p:cNvPr id="3" name="object 3"/>
          <p:cNvSpPr/>
          <p:nvPr/>
        </p:nvSpPr>
        <p:spPr>
          <a:xfrm>
            <a:off x="1857375" y="1400175"/>
            <a:ext cx="6191250" cy="405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791" y="331675"/>
            <a:ext cx="90976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Visão detalhada </a:t>
            </a:r>
            <a:r>
              <a:rPr i="0" spc="0" dirty="0">
                <a:latin typeface="Arial"/>
                <a:cs typeface="Arial"/>
              </a:rPr>
              <a:t>da </a:t>
            </a:r>
            <a:r>
              <a:rPr i="0" dirty="0">
                <a:latin typeface="Arial"/>
                <a:cs typeface="Arial"/>
              </a:rPr>
              <a:t>taxonomia </a:t>
            </a:r>
            <a:r>
              <a:rPr i="0" spc="0" dirty="0">
                <a:latin typeface="Arial"/>
                <a:cs typeface="Arial"/>
              </a:rPr>
              <a:t>do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III-RM</a:t>
            </a:r>
          </a:p>
        </p:txBody>
      </p:sp>
      <p:sp>
        <p:nvSpPr>
          <p:cNvPr id="3" name="object 3"/>
          <p:cNvSpPr/>
          <p:nvPr/>
        </p:nvSpPr>
        <p:spPr>
          <a:xfrm>
            <a:off x="1857375" y="1323975"/>
            <a:ext cx="6191250" cy="42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832" y="331675"/>
            <a:ext cx="599122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lang="pt-BR" sz="4000" i="0" spc="0" dirty="0" err="1" smtClean="0">
                <a:latin typeface="Arial"/>
                <a:cs typeface="Arial"/>
              </a:rPr>
              <a:t>q</a:t>
            </a:r>
            <a:r>
              <a:rPr sz="4000" i="0" spc="0" dirty="0" smtClean="0">
                <a:latin typeface="Arial"/>
                <a:cs typeface="Arial"/>
              </a:rPr>
              <a:t>ue </a:t>
            </a:r>
            <a:r>
              <a:rPr sz="4000" i="0" spc="0" dirty="0">
                <a:latin typeface="Arial"/>
                <a:cs typeface="Arial"/>
              </a:rPr>
              <a:t>é uma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606372"/>
            <a:ext cx="4118610" cy="262612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6870" marR="41910" indent="-344170">
              <a:lnSpc>
                <a:spcPct val="93100"/>
              </a:lnSpc>
              <a:spcBef>
                <a:spcPts val="26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é a </a:t>
            </a:r>
            <a:r>
              <a:rPr sz="2000" spc="-10" dirty="0">
                <a:latin typeface="Arial"/>
                <a:cs typeface="Arial"/>
              </a:rPr>
              <a:t>organização  </a:t>
            </a:r>
            <a:r>
              <a:rPr sz="2000" spc="-5" dirty="0">
                <a:latin typeface="Arial"/>
                <a:cs typeface="Arial"/>
              </a:rPr>
              <a:t>fundamental de alguma </a:t>
            </a:r>
            <a:r>
              <a:rPr sz="2000" spc="-10" dirty="0">
                <a:latin typeface="Arial"/>
                <a:cs typeface="Arial"/>
              </a:rPr>
              <a:t>coisa,  consubstanciado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em: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SzPct val="82500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Seus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componentes,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SzPct val="82500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Suas inter-relações </a:t>
            </a:r>
            <a:r>
              <a:rPr sz="2000" spc="-5" dirty="0">
                <a:latin typeface="Arial"/>
                <a:cs typeface="Arial"/>
              </a:rPr>
              <a:t>e com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ambiente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505"/>
              </a:spcBef>
              <a:buSzPct val="82500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princípios que governam  </a:t>
            </a:r>
            <a:r>
              <a:rPr sz="2000" spc="-5" dirty="0">
                <a:latin typeface="Arial"/>
                <a:cs typeface="Arial"/>
              </a:rPr>
              <a:t>seu </a:t>
            </a:r>
            <a:r>
              <a:rPr sz="2000" i="1" spc="-10" dirty="0">
                <a:latin typeface="Arial"/>
                <a:cs typeface="Arial"/>
              </a:rPr>
              <a:t>design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evolução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4179" y="5745887"/>
            <a:ext cx="27298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0" dirty="0">
                <a:latin typeface="Arial"/>
                <a:cs typeface="Arial"/>
              </a:rPr>
              <a:t>Adaptado </a:t>
            </a:r>
            <a:r>
              <a:rPr sz="1100" dirty="0">
                <a:latin typeface="Arial"/>
                <a:cs typeface="Arial"/>
              </a:rPr>
              <a:t>do padrão </a:t>
            </a:r>
            <a:r>
              <a:rPr sz="1100" spc="-5" dirty="0">
                <a:latin typeface="Arial"/>
                <a:cs typeface="Arial"/>
              </a:rPr>
              <a:t>ANSI/IEEE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1471-2000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2888" y="1976501"/>
            <a:ext cx="4714875" cy="2889250"/>
          </a:xfrm>
          <a:custGeom>
            <a:avLst/>
            <a:gdLst/>
            <a:ahLst/>
            <a:cxnLst/>
            <a:rect l="l" t="t" r="r" b="b"/>
            <a:pathLst>
              <a:path w="4714875" h="2889250">
                <a:moveTo>
                  <a:pt x="0" y="2889250"/>
                </a:moveTo>
                <a:lnTo>
                  <a:pt x="4714875" y="2889250"/>
                </a:lnTo>
                <a:lnTo>
                  <a:pt x="4714875" y="0"/>
                </a:lnTo>
                <a:lnTo>
                  <a:pt x="0" y="0"/>
                </a:lnTo>
                <a:lnTo>
                  <a:pt x="0" y="28892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5181600" cy="3448297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791" y="331675"/>
            <a:ext cx="90976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Visão detalhada </a:t>
            </a:r>
            <a:r>
              <a:rPr i="0" spc="0" dirty="0">
                <a:latin typeface="Arial"/>
                <a:cs typeface="Arial"/>
              </a:rPr>
              <a:t>da </a:t>
            </a:r>
            <a:r>
              <a:rPr i="0" dirty="0">
                <a:latin typeface="Arial"/>
                <a:cs typeface="Arial"/>
              </a:rPr>
              <a:t>taxonomia </a:t>
            </a:r>
            <a:r>
              <a:rPr i="0" spc="0" dirty="0">
                <a:latin typeface="Arial"/>
                <a:cs typeface="Arial"/>
              </a:rPr>
              <a:t>do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III-RM</a:t>
            </a:r>
          </a:p>
        </p:txBody>
      </p:sp>
      <p:sp>
        <p:nvSpPr>
          <p:cNvPr id="3" name="object 3"/>
          <p:cNvSpPr/>
          <p:nvPr/>
        </p:nvSpPr>
        <p:spPr>
          <a:xfrm>
            <a:off x="1988692" y="1700783"/>
            <a:ext cx="6191250" cy="369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791" y="331675"/>
            <a:ext cx="90976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Visão detalhada </a:t>
            </a:r>
            <a:r>
              <a:rPr i="0" spc="0" dirty="0">
                <a:latin typeface="Arial"/>
                <a:cs typeface="Arial"/>
              </a:rPr>
              <a:t>da </a:t>
            </a:r>
            <a:r>
              <a:rPr i="0" dirty="0">
                <a:latin typeface="Arial"/>
                <a:cs typeface="Arial"/>
              </a:rPr>
              <a:t>taxonomia </a:t>
            </a:r>
            <a:r>
              <a:rPr i="0" spc="0" dirty="0">
                <a:latin typeface="Arial"/>
                <a:cs typeface="Arial"/>
              </a:rPr>
              <a:t>do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III-RM</a:t>
            </a:r>
          </a:p>
        </p:txBody>
      </p:sp>
      <p:sp>
        <p:nvSpPr>
          <p:cNvPr id="3" name="object 3"/>
          <p:cNvSpPr/>
          <p:nvPr/>
        </p:nvSpPr>
        <p:spPr>
          <a:xfrm>
            <a:off x="1857375" y="1424050"/>
            <a:ext cx="6191250" cy="4010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791" y="331675"/>
            <a:ext cx="90976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Visão detalhada </a:t>
            </a:r>
            <a:r>
              <a:rPr i="0" spc="0" dirty="0">
                <a:latin typeface="Arial"/>
                <a:cs typeface="Arial"/>
              </a:rPr>
              <a:t>da </a:t>
            </a:r>
            <a:r>
              <a:rPr i="0" dirty="0">
                <a:latin typeface="Arial"/>
                <a:cs typeface="Arial"/>
              </a:rPr>
              <a:t>taxonomia </a:t>
            </a:r>
            <a:r>
              <a:rPr i="0" spc="0" dirty="0">
                <a:latin typeface="Arial"/>
                <a:cs typeface="Arial"/>
              </a:rPr>
              <a:t>do</a:t>
            </a:r>
            <a:r>
              <a:rPr i="0" spc="-10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III-RM</a:t>
            </a:r>
          </a:p>
        </p:txBody>
      </p:sp>
      <p:sp>
        <p:nvSpPr>
          <p:cNvPr id="3" name="object 3"/>
          <p:cNvSpPr/>
          <p:nvPr/>
        </p:nvSpPr>
        <p:spPr>
          <a:xfrm>
            <a:off x="1857375" y="1462150"/>
            <a:ext cx="6191250" cy="393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5968" y="1414272"/>
            <a:ext cx="4306824" cy="420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1313" y="1639825"/>
            <a:ext cx="2039112" cy="283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6144" y="1639825"/>
            <a:ext cx="2039111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656" y="5087111"/>
            <a:ext cx="3864864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479" y="4883152"/>
            <a:ext cx="3823335" cy="160655"/>
          </a:xfrm>
          <a:custGeom>
            <a:avLst/>
            <a:gdLst/>
            <a:ahLst/>
            <a:cxnLst/>
            <a:rect l="l" t="t" r="r" b="b"/>
            <a:pathLst>
              <a:path w="3823335" h="160654">
                <a:moveTo>
                  <a:pt x="3742867" y="0"/>
                </a:moveTo>
                <a:lnTo>
                  <a:pt x="80162" y="0"/>
                </a:lnTo>
                <a:lnTo>
                  <a:pt x="48959" y="6306"/>
                </a:lnTo>
                <a:lnTo>
                  <a:pt x="23479" y="23495"/>
                </a:lnTo>
                <a:lnTo>
                  <a:pt x="6299" y="48970"/>
                </a:lnTo>
                <a:lnTo>
                  <a:pt x="0" y="80137"/>
                </a:lnTo>
                <a:lnTo>
                  <a:pt x="6299" y="111377"/>
                </a:lnTo>
                <a:lnTo>
                  <a:pt x="23479" y="136890"/>
                </a:lnTo>
                <a:lnTo>
                  <a:pt x="48959" y="154092"/>
                </a:lnTo>
                <a:lnTo>
                  <a:pt x="80162" y="160400"/>
                </a:lnTo>
                <a:lnTo>
                  <a:pt x="3742867" y="160400"/>
                </a:lnTo>
                <a:lnTo>
                  <a:pt x="3774107" y="154092"/>
                </a:lnTo>
                <a:lnTo>
                  <a:pt x="3799620" y="136890"/>
                </a:lnTo>
                <a:lnTo>
                  <a:pt x="3816823" y="111377"/>
                </a:lnTo>
                <a:lnTo>
                  <a:pt x="3823131" y="80137"/>
                </a:lnTo>
                <a:lnTo>
                  <a:pt x="3816823" y="48970"/>
                </a:lnTo>
                <a:lnTo>
                  <a:pt x="3799620" y="23495"/>
                </a:lnTo>
                <a:lnTo>
                  <a:pt x="3774107" y="6306"/>
                </a:lnTo>
                <a:lnTo>
                  <a:pt x="3742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479" y="4883152"/>
            <a:ext cx="3823335" cy="160655"/>
          </a:xfrm>
          <a:custGeom>
            <a:avLst/>
            <a:gdLst/>
            <a:ahLst/>
            <a:cxnLst/>
            <a:rect l="l" t="t" r="r" b="b"/>
            <a:pathLst>
              <a:path w="3823335" h="160654">
                <a:moveTo>
                  <a:pt x="0" y="80137"/>
                </a:moveTo>
                <a:lnTo>
                  <a:pt x="6299" y="48970"/>
                </a:lnTo>
                <a:lnTo>
                  <a:pt x="23479" y="23495"/>
                </a:lnTo>
                <a:lnTo>
                  <a:pt x="48959" y="6306"/>
                </a:lnTo>
                <a:lnTo>
                  <a:pt x="80162" y="0"/>
                </a:lnTo>
                <a:lnTo>
                  <a:pt x="3742867" y="0"/>
                </a:lnTo>
                <a:lnTo>
                  <a:pt x="3774107" y="6306"/>
                </a:lnTo>
                <a:lnTo>
                  <a:pt x="3799620" y="23495"/>
                </a:lnTo>
                <a:lnTo>
                  <a:pt x="3816823" y="48970"/>
                </a:lnTo>
                <a:lnTo>
                  <a:pt x="3823131" y="80137"/>
                </a:lnTo>
                <a:lnTo>
                  <a:pt x="3816823" y="111377"/>
                </a:lnTo>
                <a:lnTo>
                  <a:pt x="3799620" y="136890"/>
                </a:lnTo>
                <a:lnTo>
                  <a:pt x="3774107" y="154092"/>
                </a:lnTo>
                <a:lnTo>
                  <a:pt x="3742867" y="160400"/>
                </a:lnTo>
                <a:lnTo>
                  <a:pt x="80162" y="160400"/>
                </a:lnTo>
                <a:lnTo>
                  <a:pt x="48959" y="154092"/>
                </a:lnTo>
                <a:lnTo>
                  <a:pt x="23479" y="136890"/>
                </a:lnTo>
                <a:lnTo>
                  <a:pt x="6299" y="111377"/>
                </a:lnTo>
                <a:lnTo>
                  <a:pt x="0" y="801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95" y="4511040"/>
            <a:ext cx="3849624" cy="298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56" y="4126993"/>
            <a:ext cx="3864864" cy="265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7375" y="4182618"/>
            <a:ext cx="2479040" cy="14171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Operating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000">
              <a:latin typeface="Arial"/>
              <a:cs typeface="Arial"/>
            </a:endParaRPr>
          </a:p>
          <a:p>
            <a:pPr marL="12700" marR="5080" indent="705485">
              <a:lnSpc>
                <a:spcPct val="189600"/>
              </a:lnSpc>
              <a:spcBef>
                <a:spcPts val="890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Services  </a:t>
            </a:r>
            <a:r>
              <a:rPr sz="1000" b="1" dirty="0">
                <a:latin typeface="Arial"/>
                <a:cs typeface="Arial"/>
              </a:rPr>
              <a:t>Communications </a:t>
            </a:r>
            <a:r>
              <a:rPr sz="1000" b="1" spc="-5" dirty="0">
                <a:latin typeface="Arial"/>
                <a:cs typeface="Arial"/>
              </a:rPr>
              <a:t>Infrastructure</a:t>
            </a:r>
            <a:r>
              <a:rPr sz="1000" b="1" spc="-8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Interface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200">
              <a:latin typeface="Arial"/>
              <a:cs typeface="Arial"/>
            </a:endParaRPr>
          </a:p>
          <a:p>
            <a:pPr marL="97790" algn="ctr">
              <a:lnSpc>
                <a:spcPct val="100000"/>
              </a:lnSpc>
              <a:spcBef>
                <a:spcPts val="420"/>
              </a:spcBef>
            </a:pPr>
            <a:r>
              <a:rPr sz="1000" b="1" dirty="0">
                <a:latin typeface="Arial"/>
                <a:cs typeface="Arial"/>
              </a:rPr>
              <a:t>Qualities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488" y="1995551"/>
            <a:ext cx="4083050" cy="160655"/>
          </a:xfrm>
          <a:custGeom>
            <a:avLst/>
            <a:gdLst/>
            <a:ahLst/>
            <a:cxnLst/>
            <a:rect l="l" t="t" r="r" b="b"/>
            <a:pathLst>
              <a:path w="4083050" h="160655">
                <a:moveTo>
                  <a:pt x="4002595" y="0"/>
                </a:moveTo>
                <a:lnTo>
                  <a:pt x="80175" y="0"/>
                </a:lnTo>
                <a:lnTo>
                  <a:pt x="48965" y="6288"/>
                </a:lnTo>
                <a:lnTo>
                  <a:pt x="23480" y="23447"/>
                </a:lnTo>
                <a:lnTo>
                  <a:pt x="6299" y="48916"/>
                </a:lnTo>
                <a:lnTo>
                  <a:pt x="0" y="80137"/>
                </a:lnTo>
                <a:lnTo>
                  <a:pt x="6299" y="111303"/>
                </a:lnTo>
                <a:lnTo>
                  <a:pt x="23480" y="136779"/>
                </a:lnTo>
                <a:lnTo>
                  <a:pt x="48965" y="153967"/>
                </a:lnTo>
                <a:lnTo>
                  <a:pt x="80175" y="160274"/>
                </a:lnTo>
                <a:lnTo>
                  <a:pt x="4002595" y="160274"/>
                </a:lnTo>
                <a:lnTo>
                  <a:pt x="4033815" y="153967"/>
                </a:lnTo>
                <a:lnTo>
                  <a:pt x="4059285" y="136779"/>
                </a:lnTo>
                <a:lnTo>
                  <a:pt x="4076444" y="111303"/>
                </a:lnTo>
                <a:lnTo>
                  <a:pt x="4082732" y="80137"/>
                </a:lnTo>
                <a:lnTo>
                  <a:pt x="4076444" y="48916"/>
                </a:lnTo>
                <a:lnTo>
                  <a:pt x="4059285" y="23447"/>
                </a:lnTo>
                <a:lnTo>
                  <a:pt x="4033815" y="6288"/>
                </a:lnTo>
                <a:lnTo>
                  <a:pt x="40025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4752" y="1470864"/>
            <a:ext cx="4010660" cy="69185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420"/>
              </a:spcBef>
            </a:pPr>
            <a:r>
              <a:rPr sz="1000" b="1" dirty="0">
                <a:latin typeface="Arial"/>
                <a:cs typeface="Arial"/>
              </a:rPr>
              <a:t>Qualities</a:t>
            </a:r>
            <a:endParaRPr sz="1000">
              <a:latin typeface="Arial"/>
              <a:cs typeface="Arial"/>
            </a:endParaRPr>
          </a:p>
          <a:p>
            <a:pPr marL="149860">
              <a:lnSpc>
                <a:spcPct val="100000"/>
              </a:lnSpc>
              <a:spcBef>
                <a:spcPts val="320"/>
              </a:spcBef>
              <a:tabLst>
                <a:tab pos="2364105" algn="l"/>
              </a:tabLst>
            </a:pP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Infrastructure Applications	Business</a:t>
            </a:r>
            <a:r>
              <a:rPr sz="1000" b="1" spc="-5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1090295" algn="l"/>
                <a:tab pos="3984625" algn="l"/>
              </a:tabLst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Application </a:t>
            </a:r>
            <a:r>
              <a:rPr sz="10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Platform</a:t>
            </a:r>
            <a:r>
              <a:rPr sz="1000" b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Interface	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42461" y="331675"/>
            <a:ext cx="302006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TOGAF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TRM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78130" y="2309750"/>
          <a:ext cx="3863971" cy="1684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334"/>
                <a:gridCol w="521334"/>
                <a:gridCol w="349250"/>
                <a:gridCol w="382269"/>
                <a:gridCol w="349885"/>
                <a:gridCol w="347980"/>
                <a:gridCol w="347980"/>
                <a:gridCol w="347980"/>
                <a:gridCol w="347980"/>
                <a:gridCol w="347979"/>
              </a:tblGrid>
              <a:tr h="1684020">
                <a:tc>
                  <a:txBody>
                    <a:bodyPr/>
                    <a:lstStyle/>
                    <a:p>
                      <a:pPr marL="467995" marR="274955" indent="-18351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 </a:t>
                      </a:r>
                      <a:r>
                        <a:rPr sz="1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 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9060" marB="0" vert="vert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Engineering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sz="10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7314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Location </a:t>
                      </a:r>
                      <a:r>
                        <a:rPr sz="1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890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International</a:t>
                      </a:r>
                      <a:r>
                        <a:rPr sz="10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 Interface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17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Interchange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80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9781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80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Graphics </a:t>
                      </a:r>
                      <a:r>
                        <a:rPr sz="1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534025" y="1910589"/>
            <a:ext cx="3779520" cy="1928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Fundamentalmente </a:t>
            </a:r>
            <a:r>
              <a:rPr sz="2000" dirty="0">
                <a:latin typeface="Arial"/>
                <a:cs typeface="Arial"/>
              </a:rPr>
              <a:t>uma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visão  </a:t>
            </a:r>
            <a:r>
              <a:rPr sz="2000" spc="-5" dirty="0">
                <a:latin typeface="Arial"/>
                <a:cs typeface="Arial"/>
              </a:rPr>
              <a:t>em camadas, </a:t>
            </a:r>
            <a:r>
              <a:rPr sz="2000" spc="-10" dirty="0">
                <a:latin typeface="Arial"/>
                <a:cs typeface="Arial"/>
              </a:rPr>
              <a:t>sendo </a:t>
            </a:r>
            <a:r>
              <a:rPr sz="2000" spc="-5" dirty="0">
                <a:latin typeface="Arial"/>
                <a:cs typeface="Arial"/>
              </a:rPr>
              <a:t>as  camadas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maiores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Aplicativos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Plataforma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Aplicativos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Comunicações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9984" y="331675"/>
            <a:ext cx="66065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Orientações </a:t>
            </a:r>
            <a:r>
              <a:rPr sz="4000" i="0" spc="0" dirty="0">
                <a:latin typeface="Arial"/>
                <a:cs typeface="Arial"/>
              </a:rPr>
              <a:t>do TOGAF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TRM</a:t>
            </a:r>
          </a:p>
        </p:txBody>
      </p:sp>
      <p:sp>
        <p:nvSpPr>
          <p:cNvPr id="3" name="object 3"/>
          <p:cNvSpPr/>
          <p:nvPr/>
        </p:nvSpPr>
        <p:spPr>
          <a:xfrm>
            <a:off x="487680" y="1734311"/>
            <a:ext cx="4306824" cy="420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3" y="1959866"/>
            <a:ext cx="2042160" cy="283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7856" y="1959866"/>
            <a:ext cx="2042160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369" y="5410200"/>
            <a:ext cx="3867911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5358" y="5436899"/>
            <a:ext cx="2202815" cy="468077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200">
              <a:latin typeface="Arial"/>
              <a:cs typeface="Arial"/>
            </a:endParaRPr>
          </a:p>
          <a:p>
            <a:pPr marL="102870" algn="ctr">
              <a:lnSpc>
                <a:spcPct val="100000"/>
              </a:lnSpc>
              <a:spcBef>
                <a:spcPts val="420"/>
              </a:spcBef>
            </a:pPr>
            <a:r>
              <a:rPr sz="1000" b="1" dirty="0">
                <a:latin typeface="Arial"/>
                <a:cs typeface="Arial"/>
              </a:rPr>
              <a:t>Qualities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283" y="5203827"/>
            <a:ext cx="3823335" cy="160655"/>
          </a:xfrm>
          <a:custGeom>
            <a:avLst/>
            <a:gdLst/>
            <a:ahLst/>
            <a:cxnLst/>
            <a:rect l="l" t="t" r="r" b="b"/>
            <a:pathLst>
              <a:path w="3823335" h="160654">
                <a:moveTo>
                  <a:pt x="3742918" y="0"/>
                </a:moveTo>
                <a:lnTo>
                  <a:pt x="80162" y="0"/>
                </a:lnTo>
                <a:lnTo>
                  <a:pt x="48959" y="6306"/>
                </a:lnTo>
                <a:lnTo>
                  <a:pt x="23479" y="23495"/>
                </a:lnTo>
                <a:lnTo>
                  <a:pt x="6299" y="48970"/>
                </a:lnTo>
                <a:lnTo>
                  <a:pt x="0" y="80137"/>
                </a:lnTo>
                <a:lnTo>
                  <a:pt x="6299" y="111377"/>
                </a:lnTo>
                <a:lnTo>
                  <a:pt x="23479" y="136890"/>
                </a:lnTo>
                <a:lnTo>
                  <a:pt x="48959" y="154092"/>
                </a:lnTo>
                <a:lnTo>
                  <a:pt x="80162" y="160400"/>
                </a:lnTo>
                <a:lnTo>
                  <a:pt x="3742918" y="160400"/>
                </a:lnTo>
                <a:lnTo>
                  <a:pt x="3774138" y="154092"/>
                </a:lnTo>
                <a:lnTo>
                  <a:pt x="3799608" y="136890"/>
                </a:lnTo>
                <a:lnTo>
                  <a:pt x="3816767" y="111377"/>
                </a:lnTo>
                <a:lnTo>
                  <a:pt x="3823055" y="80137"/>
                </a:lnTo>
                <a:lnTo>
                  <a:pt x="3816767" y="48970"/>
                </a:lnTo>
                <a:lnTo>
                  <a:pt x="3799608" y="23495"/>
                </a:lnTo>
                <a:lnTo>
                  <a:pt x="3774138" y="6306"/>
                </a:lnTo>
                <a:lnTo>
                  <a:pt x="3742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7283" y="5203827"/>
            <a:ext cx="3823335" cy="160655"/>
          </a:xfrm>
          <a:custGeom>
            <a:avLst/>
            <a:gdLst/>
            <a:ahLst/>
            <a:cxnLst/>
            <a:rect l="l" t="t" r="r" b="b"/>
            <a:pathLst>
              <a:path w="3823335" h="160654">
                <a:moveTo>
                  <a:pt x="0" y="80137"/>
                </a:moveTo>
                <a:lnTo>
                  <a:pt x="6299" y="48970"/>
                </a:lnTo>
                <a:lnTo>
                  <a:pt x="23479" y="23494"/>
                </a:lnTo>
                <a:lnTo>
                  <a:pt x="48959" y="6306"/>
                </a:lnTo>
                <a:lnTo>
                  <a:pt x="80162" y="0"/>
                </a:lnTo>
                <a:lnTo>
                  <a:pt x="3742918" y="0"/>
                </a:lnTo>
                <a:lnTo>
                  <a:pt x="3774138" y="6306"/>
                </a:lnTo>
                <a:lnTo>
                  <a:pt x="3799608" y="23495"/>
                </a:lnTo>
                <a:lnTo>
                  <a:pt x="3816767" y="48970"/>
                </a:lnTo>
                <a:lnTo>
                  <a:pt x="3823055" y="80137"/>
                </a:lnTo>
                <a:lnTo>
                  <a:pt x="3816767" y="111377"/>
                </a:lnTo>
                <a:lnTo>
                  <a:pt x="3799608" y="136890"/>
                </a:lnTo>
                <a:lnTo>
                  <a:pt x="3774138" y="154092"/>
                </a:lnTo>
                <a:lnTo>
                  <a:pt x="3742918" y="160400"/>
                </a:lnTo>
                <a:lnTo>
                  <a:pt x="80162" y="160400"/>
                </a:lnTo>
                <a:lnTo>
                  <a:pt x="48959" y="154092"/>
                </a:lnTo>
                <a:lnTo>
                  <a:pt x="23479" y="136890"/>
                </a:lnTo>
                <a:lnTo>
                  <a:pt x="6299" y="111377"/>
                </a:lnTo>
                <a:lnTo>
                  <a:pt x="0" y="801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656" y="4834128"/>
            <a:ext cx="3849624" cy="295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39978" y="4905248"/>
            <a:ext cx="2479040" cy="4655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 algn="ctr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Communications </a:t>
            </a:r>
            <a:r>
              <a:rPr sz="1000" b="1" spc="-5" dirty="0">
                <a:latin typeface="Arial"/>
                <a:cs typeface="Arial"/>
              </a:rPr>
              <a:t>Infrastructure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Interface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8369" y="4447034"/>
            <a:ext cx="3867911" cy="265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5108" y="4503547"/>
            <a:ext cx="1666239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Operating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291" y="2316228"/>
            <a:ext cx="4083050" cy="160655"/>
          </a:xfrm>
          <a:custGeom>
            <a:avLst/>
            <a:gdLst/>
            <a:ahLst/>
            <a:cxnLst/>
            <a:rect l="l" t="t" r="r" b="b"/>
            <a:pathLst>
              <a:path w="4083050" h="160655">
                <a:moveTo>
                  <a:pt x="4002646" y="0"/>
                </a:moveTo>
                <a:lnTo>
                  <a:pt x="80162" y="0"/>
                </a:lnTo>
                <a:lnTo>
                  <a:pt x="48959" y="6288"/>
                </a:lnTo>
                <a:lnTo>
                  <a:pt x="23479" y="23447"/>
                </a:lnTo>
                <a:lnTo>
                  <a:pt x="6299" y="48916"/>
                </a:lnTo>
                <a:lnTo>
                  <a:pt x="0" y="80137"/>
                </a:lnTo>
                <a:lnTo>
                  <a:pt x="6299" y="111303"/>
                </a:lnTo>
                <a:lnTo>
                  <a:pt x="23479" y="136779"/>
                </a:lnTo>
                <a:lnTo>
                  <a:pt x="48959" y="153967"/>
                </a:lnTo>
                <a:lnTo>
                  <a:pt x="80162" y="160274"/>
                </a:lnTo>
                <a:lnTo>
                  <a:pt x="4002646" y="160274"/>
                </a:lnTo>
                <a:lnTo>
                  <a:pt x="4033812" y="153967"/>
                </a:lnTo>
                <a:lnTo>
                  <a:pt x="4059288" y="136779"/>
                </a:lnTo>
                <a:lnTo>
                  <a:pt x="4076476" y="111303"/>
                </a:lnTo>
                <a:lnTo>
                  <a:pt x="4082783" y="80137"/>
                </a:lnTo>
                <a:lnTo>
                  <a:pt x="4076476" y="48916"/>
                </a:lnTo>
                <a:lnTo>
                  <a:pt x="4059288" y="23447"/>
                </a:lnTo>
                <a:lnTo>
                  <a:pt x="4033812" y="6288"/>
                </a:lnTo>
                <a:lnTo>
                  <a:pt x="4002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1291" y="2316228"/>
            <a:ext cx="4083050" cy="160655"/>
          </a:xfrm>
          <a:custGeom>
            <a:avLst/>
            <a:gdLst/>
            <a:ahLst/>
            <a:cxnLst/>
            <a:rect l="l" t="t" r="r" b="b"/>
            <a:pathLst>
              <a:path w="4083050" h="160655">
                <a:moveTo>
                  <a:pt x="0" y="80137"/>
                </a:moveTo>
                <a:lnTo>
                  <a:pt x="6299" y="48916"/>
                </a:lnTo>
                <a:lnTo>
                  <a:pt x="23479" y="23447"/>
                </a:lnTo>
                <a:lnTo>
                  <a:pt x="48959" y="6288"/>
                </a:lnTo>
                <a:lnTo>
                  <a:pt x="80162" y="0"/>
                </a:lnTo>
                <a:lnTo>
                  <a:pt x="4002646" y="0"/>
                </a:lnTo>
                <a:lnTo>
                  <a:pt x="4033812" y="6288"/>
                </a:lnTo>
                <a:lnTo>
                  <a:pt x="4059288" y="23447"/>
                </a:lnTo>
                <a:lnTo>
                  <a:pt x="4076476" y="48916"/>
                </a:lnTo>
                <a:lnTo>
                  <a:pt x="4082783" y="80137"/>
                </a:lnTo>
                <a:lnTo>
                  <a:pt x="4076476" y="111303"/>
                </a:lnTo>
                <a:lnTo>
                  <a:pt x="4059288" y="136779"/>
                </a:lnTo>
                <a:lnTo>
                  <a:pt x="4033812" y="153967"/>
                </a:lnTo>
                <a:lnTo>
                  <a:pt x="4002646" y="160274"/>
                </a:lnTo>
                <a:lnTo>
                  <a:pt x="80162" y="160274"/>
                </a:lnTo>
                <a:lnTo>
                  <a:pt x="48959" y="153967"/>
                </a:lnTo>
                <a:lnTo>
                  <a:pt x="23479" y="136779"/>
                </a:lnTo>
                <a:lnTo>
                  <a:pt x="6299" y="111303"/>
                </a:lnTo>
                <a:lnTo>
                  <a:pt x="0" y="801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4787" y="2024254"/>
            <a:ext cx="3606165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26945" algn="l"/>
              </a:tabLst>
            </a:pP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Infrastructure Applications	Business</a:t>
            </a:r>
            <a:r>
              <a:rPr sz="1000" b="1" spc="-3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Times New Roman"/>
              <a:cs typeface="Times New Roman"/>
            </a:endParaRPr>
          </a:p>
          <a:p>
            <a:pPr marL="965835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Application </a:t>
            </a:r>
            <a:r>
              <a:rPr sz="1000" b="1" dirty="0">
                <a:latin typeface="Arial"/>
                <a:cs typeface="Arial"/>
              </a:rPr>
              <a:t>Platform</a:t>
            </a:r>
            <a:r>
              <a:rPr sz="1000" b="1" spc="-10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Interface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60933" y="2630553"/>
          <a:ext cx="3860161" cy="1684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334"/>
                <a:gridCol w="521334"/>
                <a:gridCol w="349250"/>
                <a:gridCol w="380364"/>
                <a:gridCol w="347980"/>
                <a:gridCol w="347980"/>
                <a:gridCol w="347980"/>
                <a:gridCol w="347980"/>
                <a:gridCol w="347980"/>
                <a:gridCol w="347979"/>
              </a:tblGrid>
              <a:tr h="1684020">
                <a:tc>
                  <a:txBody>
                    <a:bodyPr/>
                    <a:lstStyle/>
                    <a:p>
                      <a:pPr marL="467995" marR="274955" indent="-1828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 </a:t>
                      </a:r>
                      <a:r>
                        <a:rPr sz="1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 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9695" marB="0" vert="vert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Engineering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17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sz="10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5410" marB="0" vert="vert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Location </a:t>
                      </a:r>
                      <a:r>
                        <a:rPr sz="1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Directory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953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International</a:t>
                      </a:r>
                      <a:r>
                        <a:rPr sz="10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17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 Interface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17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Interchange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080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Management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144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Graphics </a:t>
                      </a:r>
                      <a:r>
                        <a:rPr sz="1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207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193792" y="1886711"/>
            <a:ext cx="4416552" cy="3928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1072" y="1981580"/>
            <a:ext cx="65849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latin typeface="Verdana"/>
                <a:cs typeface="Verdana"/>
              </a:rPr>
              <a:t>Qualities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1072" y="5335904"/>
            <a:ext cx="65849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latin typeface="Verdana"/>
                <a:cs typeface="Verdana"/>
              </a:rPr>
              <a:t>Qualities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27903" y="2267711"/>
            <a:ext cx="4148328" cy="3319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85991" y="2493010"/>
            <a:ext cx="220345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10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03291" y="2759075"/>
            <a:ext cx="3769995" cy="2667000"/>
          </a:xfrm>
          <a:custGeom>
            <a:avLst/>
            <a:gdLst/>
            <a:ahLst/>
            <a:cxnLst/>
            <a:rect l="l" t="t" r="r" b="b"/>
            <a:pathLst>
              <a:path w="3769995" h="2667000">
                <a:moveTo>
                  <a:pt x="3332480" y="0"/>
                </a:moveTo>
                <a:lnTo>
                  <a:pt x="437388" y="0"/>
                </a:lnTo>
                <a:lnTo>
                  <a:pt x="389731" y="2566"/>
                </a:lnTo>
                <a:lnTo>
                  <a:pt x="343560" y="10088"/>
                </a:lnTo>
                <a:lnTo>
                  <a:pt x="299142" y="22299"/>
                </a:lnTo>
                <a:lnTo>
                  <a:pt x="256745" y="38931"/>
                </a:lnTo>
                <a:lnTo>
                  <a:pt x="216633" y="59718"/>
                </a:lnTo>
                <a:lnTo>
                  <a:pt x="179076" y="84393"/>
                </a:lnTo>
                <a:lnTo>
                  <a:pt x="144338" y="112688"/>
                </a:lnTo>
                <a:lnTo>
                  <a:pt x="112688" y="144338"/>
                </a:lnTo>
                <a:lnTo>
                  <a:pt x="84393" y="179076"/>
                </a:lnTo>
                <a:lnTo>
                  <a:pt x="59718" y="216633"/>
                </a:lnTo>
                <a:lnTo>
                  <a:pt x="38931" y="256745"/>
                </a:lnTo>
                <a:lnTo>
                  <a:pt x="22299" y="299142"/>
                </a:lnTo>
                <a:lnTo>
                  <a:pt x="10088" y="343560"/>
                </a:lnTo>
                <a:lnTo>
                  <a:pt x="2566" y="389731"/>
                </a:lnTo>
                <a:lnTo>
                  <a:pt x="0" y="437388"/>
                </a:lnTo>
                <a:lnTo>
                  <a:pt x="0" y="2229612"/>
                </a:lnTo>
                <a:lnTo>
                  <a:pt x="2566" y="2277268"/>
                </a:lnTo>
                <a:lnTo>
                  <a:pt x="10088" y="2323439"/>
                </a:lnTo>
                <a:lnTo>
                  <a:pt x="22299" y="2367857"/>
                </a:lnTo>
                <a:lnTo>
                  <a:pt x="38931" y="2410254"/>
                </a:lnTo>
                <a:lnTo>
                  <a:pt x="59718" y="2450366"/>
                </a:lnTo>
                <a:lnTo>
                  <a:pt x="84393" y="2487923"/>
                </a:lnTo>
                <a:lnTo>
                  <a:pt x="112688" y="2522661"/>
                </a:lnTo>
                <a:lnTo>
                  <a:pt x="144338" y="2554311"/>
                </a:lnTo>
                <a:lnTo>
                  <a:pt x="179076" y="2582606"/>
                </a:lnTo>
                <a:lnTo>
                  <a:pt x="216633" y="2607281"/>
                </a:lnTo>
                <a:lnTo>
                  <a:pt x="256745" y="2628068"/>
                </a:lnTo>
                <a:lnTo>
                  <a:pt x="299142" y="2644700"/>
                </a:lnTo>
                <a:lnTo>
                  <a:pt x="343560" y="2656911"/>
                </a:lnTo>
                <a:lnTo>
                  <a:pt x="389731" y="2664433"/>
                </a:lnTo>
                <a:lnTo>
                  <a:pt x="437388" y="2667000"/>
                </a:lnTo>
                <a:lnTo>
                  <a:pt x="3332480" y="2667000"/>
                </a:lnTo>
                <a:lnTo>
                  <a:pt x="3380136" y="2664433"/>
                </a:lnTo>
                <a:lnTo>
                  <a:pt x="3426307" y="2656911"/>
                </a:lnTo>
                <a:lnTo>
                  <a:pt x="3470725" y="2644700"/>
                </a:lnTo>
                <a:lnTo>
                  <a:pt x="3513122" y="2628068"/>
                </a:lnTo>
                <a:lnTo>
                  <a:pt x="3553234" y="2607281"/>
                </a:lnTo>
                <a:lnTo>
                  <a:pt x="3590791" y="2582606"/>
                </a:lnTo>
                <a:lnTo>
                  <a:pt x="3625529" y="2554311"/>
                </a:lnTo>
                <a:lnTo>
                  <a:pt x="3657179" y="2522661"/>
                </a:lnTo>
                <a:lnTo>
                  <a:pt x="3685474" y="2487923"/>
                </a:lnTo>
                <a:lnTo>
                  <a:pt x="3710149" y="2450366"/>
                </a:lnTo>
                <a:lnTo>
                  <a:pt x="3730936" y="2410254"/>
                </a:lnTo>
                <a:lnTo>
                  <a:pt x="3747568" y="2367857"/>
                </a:lnTo>
                <a:lnTo>
                  <a:pt x="3759779" y="2323439"/>
                </a:lnTo>
                <a:lnTo>
                  <a:pt x="3767301" y="2277268"/>
                </a:lnTo>
                <a:lnTo>
                  <a:pt x="3769867" y="2229612"/>
                </a:lnTo>
                <a:lnTo>
                  <a:pt x="3769867" y="437388"/>
                </a:lnTo>
                <a:lnTo>
                  <a:pt x="3767301" y="389731"/>
                </a:lnTo>
                <a:lnTo>
                  <a:pt x="3759779" y="343560"/>
                </a:lnTo>
                <a:lnTo>
                  <a:pt x="3747568" y="299142"/>
                </a:lnTo>
                <a:lnTo>
                  <a:pt x="3730936" y="256745"/>
                </a:lnTo>
                <a:lnTo>
                  <a:pt x="3710149" y="216633"/>
                </a:lnTo>
                <a:lnTo>
                  <a:pt x="3685474" y="179076"/>
                </a:lnTo>
                <a:lnTo>
                  <a:pt x="3657179" y="144338"/>
                </a:lnTo>
                <a:lnTo>
                  <a:pt x="3625529" y="112688"/>
                </a:lnTo>
                <a:lnTo>
                  <a:pt x="3590791" y="84393"/>
                </a:lnTo>
                <a:lnTo>
                  <a:pt x="3553234" y="59718"/>
                </a:lnTo>
                <a:lnTo>
                  <a:pt x="3513122" y="38931"/>
                </a:lnTo>
                <a:lnTo>
                  <a:pt x="3470725" y="22299"/>
                </a:lnTo>
                <a:lnTo>
                  <a:pt x="3426307" y="10088"/>
                </a:lnTo>
                <a:lnTo>
                  <a:pt x="3380136" y="2566"/>
                </a:lnTo>
                <a:lnTo>
                  <a:pt x="33324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03291" y="2759075"/>
            <a:ext cx="3769995" cy="2667000"/>
          </a:xfrm>
          <a:custGeom>
            <a:avLst/>
            <a:gdLst/>
            <a:ahLst/>
            <a:cxnLst/>
            <a:rect l="l" t="t" r="r" b="b"/>
            <a:pathLst>
              <a:path w="3769995" h="2667000">
                <a:moveTo>
                  <a:pt x="0" y="437388"/>
                </a:moveTo>
                <a:lnTo>
                  <a:pt x="2566" y="389731"/>
                </a:lnTo>
                <a:lnTo>
                  <a:pt x="10088" y="343560"/>
                </a:lnTo>
                <a:lnTo>
                  <a:pt x="22299" y="299142"/>
                </a:lnTo>
                <a:lnTo>
                  <a:pt x="38931" y="256745"/>
                </a:lnTo>
                <a:lnTo>
                  <a:pt x="59718" y="216633"/>
                </a:lnTo>
                <a:lnTo>
                  <a:pt x="84393" y="179076"/>
                </a:lnTo>
                <a:lnTo>
                  <a:pt x="112688" y="144338"/>
                </a:lnTo>
                <a:lnTo>
                  <a:pt x="144338" y="112688"/>
                </a:lnTo>
                <a:lnTo>
                  <a:pt x="179076" y="84393"/>
                </a:lnTo>
                <a:lnTo>
                  <a:pt x="216633" y="59718"/>
                </a:lnTo>
                <a:lnTo>
                  <a:pt x="256745" y="38931"/>
                </a:lnTo>
                <a:lnTo>
                  <a:pt x="299142" y="22299"/>
                </a:lnTo>
                <a:lnTo>
                  <a:pt x="343560" y="10088"/>
                </a:lnTo>
                <a:lnTo>
                  <a:pt x="389731" y="2566"/>
                </a:lnTo>
                <a:lnTo>
                  <a:pt x="437388" y="0"/>
                </a:lnTo>
                <a:lnTo>
                  <a:pt x="3332480" y="0"/>
                </a:lnTo>
                <a:lnTo>
                  <a:pt x="3380136" y="2566"/>
                </a:lnTo>
                <a:lnTo>
                  <a:pt x="3426307" y="10088"/>
                </a:lnTo>
                <a:lnTo>
                  <a:pt x="3470725" y="22299"/>
                </a:lnTo>
                <a:lnTo>
                  <a:pt x="3513122" y="38931"/>
                </a:lnTo>
                <a:lnTo>
                  <a:pt x="3553234" y="59718"/>
                </a:lnTo>
                <a:lnTo>
                  <a:pt x="3590791" y="84393"/>
                </a:lnTo>
                <a:lnTo>
                  <a:pt x="3625529" y="112688"/>
                </a:lnTo>
                <a:lnTo>
                  <a:pt x="3657179" y="144338"/>
                </a:lnTo>
                <a:lnTo>
                  <a:pt x="3685474" y="179076"/>
                </a:lnTo>
                <a:lnTo>
                  <a:pt x="3710149" y="216633"/>
                </a:lnTo>
                <a:lnTo>
                  <a:pt x="3730936" y="256745"/>
                </a:lnTo>
                <a:lnTo>
                  <a:pt x="3747568" y="299142"/>
                </a:lnTo>
                <a:lnTo>
                  <a:pt x="3759779" y="343560"/>
                </a:lnTo>
                <a:lnTo>
                  <a:pt x="3767301" y="389731"/>
                </a:lnTo>
                <a:lnTo>
                  <a:pt x="3769867" y="437388"/>
                </a:lnTo>
                <a:lnTo>
                  <a:pt x="3769867" y="2229612"/>
                </a:lnTo>
                <a:lnTo>
                  <a:pt x="3767301" y="2277268"/>
                </a:lnTo>
                <a:lnTo>
                  <a:pt x="3759779" y="2323439"/>
                </a:lnTo>
                <a:lnTo>
                  <a:pt x="3747568" y="2367857"/>
                </a:lnTo>
                <a:lnTo>
                  <a:pt x="3730936" y="2410254"/>
                </a:lnTo>
                <a:lnTo>
                  <a:pt x="3710149" y="2450366"/>
                </a:lnTo>
                <a:lnTo>
                  <a:pt x="3685474" y="2487923"/>
                </a:lnTo>
                <a:lnTo>
                  <a:pt x="3657179" y="2522661"/>
                </a:lnTo>
                <a:lnTo>
                  <a:pt x="3625529" y="2554311"/>
                </a:lnTo>
                <a:lnTo>
                  <a:pt x="3590791" y="2582606"/>
                </a:lnTo>
                <a:lnTo>
                  <a:pt x="3553234" y="2607281"/>
                </a:lnTo>
                <a:lnTo>
                  <a:pt x="3513122" y="2628068"/>
                </a:lnTo>
                <a:lnTo>
                  <a:pt x="3470725" y="2644700"/>
                </a:lnTo>
                <a:lnTo>
                  <a:pt x="3426307" y="2656911"/>
                </a:lnTo>
                <a:lnTo>
                  <a:pt x="3380136" y="2664433"/>
                </a:lnTo>
                <a:lnTo>
                  <a:pt x="3332480" y="2667000"/>
                </a:lnTo>
                <a:lnTo>
                  <a:pt x="437388" y="2667000"/>
                </a:lnTo>
                <a:lnTo>
                  <a:pt x="389731" y="2664433"/>
                </a:lnTo>
                <a:lnTo>
                  <a:pt x="343560" y="2656911"/>
                </a:lnTo>
                <a:lnTo>
                  <a:pt x="299142" y="2644700"/>
                </a:lnTo>
                <a:lnTo>
                  <a:pt x="256745" y="2628068"/>
                </a:lnTo>
                <a:lnTo>
                  <a:pt x="216633" y="2607281"/>
                </a:lnTo>
                <a:lnTo>
                  <a:pt x="179076" y="2582606"/>
                </a:lnTo>
                <a:lnTo>
                  <a:pt x="144338" y="2554311"/>
                </a:lnTo>
                <a:lnTo>
                  <a:pt x="112688" y="2522661"/>
                </a:lnTo>
                <a:lnTo>
                  <a:pt x="84393" y="2487923"/>
                </a:lnTo>
                <a:lnTo>
                  <a:pt x="59718" y="2450366"/>
                </a:lnTo>
                <a:lnTo>
                  <a:pt x="38931" y="2410254"/>
                </a:lnTo>
                <a:lnTo>
                  <a:pt x="22299" y="2367857"/>
                </a:lnTo>
                <a:lnTo>
                  <a:pt x="10088" y="2323439"/>
                </a:lnTo>
                <a:lnTo>
                  <a:pt x="2566" y="2277268"/>
                </a:lnTo>
                <a:lnTo>
                  <a:pt x="0" y="2229612"/>
                </a:lnTo>
                <a:lnTo>
                  <a:pt x="0" y="4373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55461" y="2918587"/>
            <a:ext cx="206883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Verdana"/>
                <a:cs typeface="Verdana"/>
              </a:rPr>
              <a:t>Comm Infrastructure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Interfaces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99759" y="3118104"/>
            <a:ext cx="3404616" cy="2240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34454" y="3486911"/>
            <a:ext cx="2935225" cy="1719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43117" y="3902075"/>
            <a:ext cx="2490470" cy="1219200"/>
          </a:xfrm>
          <a:custGeom>
            <a:avLst/>
            <a:gdLst/>
            <a:ahLst/>
            <a:cxnLst/>
            <a:rect l="l" t="t" r="r" b="b"/>
            <a:pathLst>
              <a:path w="2490470" h="1219200">
                <a:moveTo>
                  <a:pt x="0" y="1219200"/>
                </a:moveTo>
                <a:lnTo>
                  <a:pt x="2490216" y="1219200"/>
                </a:lnTo>
                <a:lnTo>
                  <a:pt x="2490216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43117" y="3902075"/>
            <a:ext cx="2490470" cy="1219200"/>
          </a:xfrm>
          <a:custGeom>
            <a:avLst/>
            <a:gdLst/>
            <a:ahLst/>
            <a:cxnLst/>
            <a:rect l="l" t="t" r="r" b="b"/>
            <a:pathLst>
              <a:path w="2490470" h="1219200">
                <a:moveTo>
                  <a:pt x="0" y="1219200"/>
                </a:moveTo>
                <a:lnTo>
                  <a:pt x="2490216" y="1219200"/>
                </a:lnTo>
                <a:lnTo>
                  <a:pt x="2490216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15785" y="3290062"/>
            <a:ext cx="1944370" cy="7926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sz="10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1000">
              <a:latin typeface="Verdana"/>
              <a:cs typeface="Verdana"/>
            </a:endParaRPr>
          </a:p>
          <a:p>
            <a:pPr marL="12065" marR="5080" algn="ctr">
              <a:lnSpc>
                <a:spcPct val="196400"/>
              </a:lnSpc>
              <a:spcBef>
                <a:spcPts val="355"/>
              </a:spcBef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Operating System</a:t>
            </a:r>
            <a:r>
              <a:rPr sz="100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Services  </a:t>
            </a:r>
            <a:r>
              <a:rPr sz="1000" b="1" spc="-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0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4590" y="4206875"/>
            <a:ext cx="2287270" cy="762000"/>
          </a:xfrm>
          <a:custGeom>
            <a:avLst/>
            <a:gdLst/>
            <a:ahLst/>
            <a:cxnLst/>
            <a:rect l="l" t="t" r="r" b="b"/>
            <a:pathLst>
              <a:path w="2287270" h="762000">
                <a:moveTo>
                  <a:pt x="1906269" y="0"/>
                </a:moveTo>
                <a:lnTo>
                  <a:pt x="381000" y="0"/>
                </a:ln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2000"/>
                </a:lnTo>
                <a:lnTo>
                  <a:pt x="1906269" y="762000"/>
                </a:lnTo>
                <a:lnTo>
                  <a:pt x="1954065" y="759031"/>
                </a:lnTo>
                <a:lnTo>
                  <a:pt x="2000088" y="750365"/>
                </a:lnTo>
                <a:lnTo>
                  <a:pt x="2043981" y="736356"/>
                </a:lnTo>
                <a:lnTo>
                  <a:pt x="2085388" y="717363"/>
                </a:lnTo>
                <a:lnTo>
                  <a:pt x="2123951" y="693742"/>
                </a:lnTo>
                <a:lnTo>
                  <a:pt x="2159314" y="665850"/>
                </a:lnTo>
                <a:lnTo>
                  <a:pt x="2191120" y="634044"/>
                </a:lnTo>
                <a:lnTo>
                  <a:pt x="2219012" y="598681"/>
                </a:lnTo>
                <a:lnTo>
                  <a:pt x="2242633" y="560118"/>
                </a:lnTo>
                <a:lnTo>
                  <a:pt x="2261626" y="518711"/>
                </a:lnTo>
                <a:lnTo>
                  <a:pt x="2275635" y="474818"/>
                </a:lnTo>
                <a:lnTo>
                  <a:pt x="2284301" y="428795"/>
                </a:lnTo>
                <a:lnTo>
                  <a:pt x="2287269" y="381000"/>
                </a:lnTo>
                <a:lnTo>
                  <a:pt x="2284301" y="333204"/>
                </a:lnTo>
                <a:lnTo>
                  <a:pt x="2275635" y="287181"/>
                </a:lnTo>
                <a:lnTo>
                  <a:pt x="2261626" y="243288"/>
                </a:lnTo>
                <a:lnTo>
                  <a:pt x="2242633" y="201881"/>
                </a:lnTo>
                <a:lnTo>
                  <a:pt x="2219012" y="163318"/>
                </a:lnTo>
                <a:lnTo>
                  <a:pt x="2191120" y="127955"/>
                </a:lnTo>
                <a:lnTo>
                  <a:pt x="2159314" y="96149"/>
                </a:lnTo>
                <a:lnTo>
                  <a:pt x="2123951" y="68257"/>
                </a:lnTo>
                <a:lnTo>
                  <a:pt x="2085388" y="44636"/>
                </a:lnTo>
                <a:lnTo>
                  <a:pt x="2043981" y="25643"/>
                </a:lnTo>
                <a:lnTo>
                  <a:pt x="2000088" y="11634"/>
                </a:lnTo>
                <a:lnTo>
                  <a:pt x="1954065" y="2968"/>
                </a:lnTo>
                <a:lnTo>
                  <a:pt x="19062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44590" y="4206875"/>
            <a:ext cx="2287270" cy="762000"/>
          </a:xfrm>
          <a:custGeom>
            <a:avLst/>
            <a:gdLst/>
            <a:ahLst/>
            <a:cxnLst/>
            <a:rect l="l" t="t" r="r" b="b"/>
            <a:pathLst>
              <a:path w="2287270" h="762000">
                <a:moveTo>
                  <a:pt x="0" y="381000"/>
                </a:moveTo>
                <a:lnTo>
                  <a:pt x="2968" y="333204"/>
                </a:lnTo>
                <a:lnTo>
                  <a:pt x="11634" y="287181"/>
                </a:lnTo>
                <a:lnTo>
                  <a:pt x="25643" y="243288"/>
                </a:lnTo>
                <a:lnTo>
                  <a:pt x="44636" y="201881"/>
                </a:lnTo>
                <a:lnTo>
                  <a:pt x="68257" y="163318"/>
                </a:lnTo>
                <a:lnTo>
                  <a:pt x="96149" y="127955"/>
                </a:lnTo>
                <a:lnTo>
                  <a:pt x="127955" y="96149"/>
                </a:lnTo>
                <a:lnTo>
                  <a:pt x="163318" y="68257"/>
                </a:lnTo>
                <a:lnTo>
                  <a:pt x="201881" y="44636"/>
                </a:lnTo>
                <a:lnTo>
                  <a:pt x="243288" y="25643"/>
                </a:lnTo>
                <a:lnTo>
                  <a:pt x="287181" y="11634"/>
                </a:lnTo>
                <a:lnTo>
                  <a:pt x="333204" y="2968"/>
                </a:lnTo>
                <a:lnTo>
                  <a:pt x="381000" y="0"/>
                </a:lnTo>
                <a:lnTo>
                  <a:pt x="1906269" y="0"/>
                </a:lnTo>
                <a:lnTo>
                  <a:pt x="1954065" y="2968"/>
                </a:lnTo>
                <a:lnTo>
                  <a:pt x="2000088" y="11634"/>
                </a:lnTo>
                <a:lnTo>
                  <a:pt x="2043981" y="25643"/>
                </a:lnTo>
                <a:lnTo>
                  <a:pt x="2085388" y="44636"/>
                </a:lnTo>
                <a:lnTo>
                  <a:pt x="2123951" y="68257"/>
                </a:lnTo>
                <a:lnTo>
                  <a:pt x="2159314" y="96149"/>
                </a:lnTo>
                <a:lnTo>
                  <a:pt x="2191120" y="127955"/>
                </a:lnTo>
                <a:lnTo>
                  <a:pt x="2219012" y="163318"/>
                </a:lnTo>
                <a:lnTo>
                  <a:pt x="2242633" y="201881"/>
                </a:lnTo>
                <a:lnTo>
                  <a:pt x="2261626" y="243288"/>
                </a:lnTo>
                <a:lnTo>
                  <a:pt x="2275635" y="287181"/>
                </a:lnTo>
                <a:lnTo>
                  <a:pt x="2284301" y="333204"/>
                </a:lnTo>
                <a:lnTo>
                  <a:pt x="2287269" y="381000"/>
                </a:lnTo>
                <a:lnTo>
                  <a:pt x="2284301" y="428795"/>
                </a:lnTo>
                <a:lnTo>
                  <a:pt x="2275635" y="474818"/>
                </a:lnTo>
                <a:lnTo>
                  <a:pt x="2261626" y="518711"/>
                </a:lnTo>
                <a:lnTo>
                  <a:pt x="2242633" y="560118"/>
                </a:lnTo>
                <a:lnTo>
                  <a:pt x="2219012" y="598681"/>
                </a:lnTo>
                <a:lnTo>
                  <a:pt x="2191120" y="634044"/>
                </a:lnTo>
                <a:lnTo>
                  <a:pt x="2159314" y="665850"/>
                </a:lnTo>
                <a:lnTo>
                  <a:pt x="2123951" y="693742"/>
                </a:lnTo>
                <a:lnTo>
                  <a:pt x="2085388" y="717363"/>
                </a:lnTo>
                <a:lnTo>
                  <a:pt x="2043981" y="736356"/>
                </a:lnTo>
                <a:lnTo>
                  <a:pt x="2000088" y="750365"/>
                </a:lnTo>
                <a:lnTo>
                  <a:pt x="1954065" y="759031"/>
                </a:lnTo>
                <a:lnTo>
                  <a:pt x="1906269" y="762000"/>
                </a:lnTo>
                <a:lnTo>
                  <a:pt x="381000" y="762000"/>
                </a:lnTo>
                <a:lnTo>
                  <a:pt x="333204" y="759031"/>
                </a:lnTo>
                <a:lnTo>
                  <a:pt x="287181" y="750365"/>
                </a:lnTo>
                <a:lnTo>
                  <a:pt x="243288" y="736356"/>
                </a:lnTo>
                <a:lnTo>
                  <a:pt x="201881" y="717363"/>
                </a:lnTo>
                <a:lnTo>
                  <a:pt x="163318" y="693742"/>
                </a:lnTo>
                <a:lnTo>
                  <a:pt x="127955" y="665850"/>
                </a:lnTo>
                <a:lnTo>
                  <a:pt x="96149" y="634044"/>
                </a:lnTo>
                <a:lnTo>
                  <a:pt x="68257" y="598681"/>
                </a:lnTo>
                <a:lnTo>
                  <a:pt x="44636" y="560118"/>
                </a:lnTo>
                <a:lnTo>
                  <a:pt x="25643" y="518711"/>
                </a:lnTo>
                <a:lnTo>
                  <a:pt x="11634" y="474818"/>
                </a:lnTo>
                <a:lnTo>
                  <a:pt x="2968" y="428795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917954" y="1405256"/>
            <a:ext cx="6403340" cy="5974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47210" algn="l"/>
              </a:tabLst>
            </a:pPr>
            <a:r>
              <a:rPr sz="2000" dirty="0">
                <a:latin typeface="Verdana"/>
                <a:cs typeface="Verdana"/>
              </a:rPr>
              <a:t>Visão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Lateral	</a:t>
            </a:r>
            <a:r>
              <a:rPr sz="2000" dirty="0">
                <a:latin typeface="Verdana"/>
                <a:cs typeface="Verdana"/>
              </a:rPr>
              <a:t>Visão </a:t>
            </a:r>
            <a:r>
              <a:rPr sz="2000" i="1" spc="-15" dirty="0">
                <a:latin typeface="Verdana"/>
                <a:cs typeface="Verdana"/>
              </a:rPr>
              <a:t>Top</a:t>
            </a:r>
            <a:r>
              <a:rPr sz="2000" i="1" spc="-60" dirty="0">
                <a:latin typeface="Verdana"/>
                <a:cs typeface="Verdana"/>
              </a:rPr>
              <a:t> </a:t>
            </a:r>
            <a:r>
              <a:rPr sz="2000" i="1" spc="-15" dirty="0">
                <a:latin typeface="Verdana"/>
                <a:cs typeface="Verdana"/>
              </a:rPr>
              <a:t>Down</a:t>
            </a:r>
            <a:endParaRPr sz="2000">
              <a:latin typeface="Verdana"/>
              <a:cs typeface="Verdana"/>
            </a:endParaRPr>
          </a:p>
          <a:p>
            <a:pPr marL="438150">
              <a:lnSpc>
                <a:spcPct val="100000"/>
              </a:lnSpc>
              <a:spcBef>
                <a:spcPts val="969"/>
              </a:spcBef>
            </a:pPr>
            <a:r>
              <a:rPr sz="1000" b="1" dirty="0">
                <a:latin typeface="Arial"/>
                <a:cs typeface="Arial"/>
              </a:rPr>
              <a:t>Qualities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21880" y="4559808"/>
            <a:ext cx="950976" cy="316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13576" y="4559808"/>
            <a:ext cx="950976" cy="316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641593" y="4350512"/>
            <a:ext cx="1551305" cy="4687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Verdana"/>
                <a:cs typeface="Verdana"/>
              </a:rPr>
              <a:t>Appl Platform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Interface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1270">
              <a:lnSpc>
                <a:spcPct val="100000"/>
              </a:lnSpc>
              <a:spcBef>
                <a:spcPts val="5"/>
              </a:spcBef>
              <a:tabLst>
                <a:tab pos="946150" algn="l"/>
              </a:tabLst>
            </a:pPr>
            <a:r>
              <a:rPr sz="1000" dirty="0">
                <a:solidFill>
                  <a:srgbClr val="003300"/>
                </a:solidFill>
                <a:latin typeface="Verdana"/>
                <a:cs typeface="Verdana"/>
              </a:rPr>
              <a:t>Infra</a:t>
            </a:r>
            <a:r>
              <a:rPr sz="1000" spc="-35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3300"/>
                </a:solidFill>
                <a:latin typeface="Verdana"/>
                <a:cs typeface="Verdana"/>
              </a:rPr>
              <a:t>Apps	</a:t>
            </a:r>
            <a:r>
              <a:rPr sz="1000" b="1" dirty="0">
                <a:solidFill>
                  <a:srgbClr val="003300"/>
                </a:solidFill>
                <a:latin typeface="Arial"/>
                <a:cs typeface="Arial"/>
              </a:rPr>
              <a:t>Bus</a:t>
            </a:r>
            <a:r>
              <a:rPr sz="1000" b="1" spc="-8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Apps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903" y="1"/>
            <a:ext cx="7594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Foco</a:t>
            </a:r>
            <a:r>
              <a:rPr sz="3600" i="0" spc="-10" dirty="0">
                <a:latin typeface="Arial"/>
                <a:cs typeface="Arial"/>
              </a:rPr>
              <a:t> </a:t>
            </a:r>
            <a:r>
              <a:rPr sz="3600" i="0" spc="-15" dirty="0">
                <a:latin typeface="Arial"/>
                <a:cs typeface="Arial"/>
              </a:rPr>
              <a:t>do</a:t>
            </a:r>
            <a:endParaRPr sz="3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Fluxo de </a:t>
            </a:r>
            <a:r>
              <a:rPr sz="3600" i="0" spc="-5" dirty="0">
                <a:latin typeface="Arial"/>
                <a:cs typeface="Arial"/>
              </a:rPr>
              <a:t>Informações sem</a:t>
            </a:r>
            <a:r>
              <a:rPr sz="3600" i="0" spc="3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Fronteiras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680" y="1810511"/>
            <a:ext cx="4306824" cy="420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023" y="2036066"/>
            <a:ext cx="2042160" cy="283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4786" y="2100452"/>
            <a:ext cx="165290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Infrastructure</a:t>
            </a:r>
            <a:r>
              <a:rPr sz="1000" b="1" spc="-1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57856" y="2036066"/>
            <a:ext cx="2042160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48179" y="2108074"/>
            <a:ext cx="1431925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0" dirty="0">
                <a:solidFill>
                  <a:srgbClr val="003300"/>
                </a:solidFill>
                <a:latin typeface="Verdana"/>
                <a:cs typeface="Verdana"/>
              </a:rPr>
              <a:t>Business</a:t>
            </a:r>
            <a:r>
              <a:rPr sz="900" b="1" spc="-85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369" y="5486400"/>
            <a:ext cx="3867911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98702" y="5545567"/>
            <a:ext cx="1557020" cy="43537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8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endParaRPr sz="800">
              <a:latin typeface="Verdana"/>
              <a:cs typeface="Verdana"/>
            </a:endParaRPr>
          </a:p>
          <a:p>
            <a:pPr marL="100330" algn="ctr">
              <a:lnSpc>
                <a:spcPct val="100000"/>
              </a:lnSpc>
              <a:spcBef>
                <a:spcPts val="645"/>
              </a:spcBef>
            </a:pPr>
            <a:r>
              <a:rPr sz="1000" b="1" spc="-5" dirty="0">
                <a:latin typeface="Verdana"/>
                <a:cs typeface="Verdana"/>
              </a:rPr>
              <a:t>Qualities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7283" y="5280027"/>
            <a:ext cx="3823335" cy="160655"/>
          </a:xfrm>
          <a:custGeom>
            <a:avLst/>
            <a:gdLst/>
            <a:ahLst/>
            <a:cxnLst/>
            <a:rect l="l" t="t" r="r" b="b"/>
            <a:pathLst>
              <a:path w="3823335" h="160654">
                <a:moveTo>
                  <a:pt x="3742918" y="0"/>
                </a:moveTo>
                <a:lnTo>
                  <a:pt x="80162" y="0"/>
                </a:lnTo>
                <a:lnTo>
                  <a:pt x="48959" y="6306"/>
                </a:lnTo>
                <a:lnTo>
                  <a:pt x="23479" y="23494"/>
                </a:lnTo>
                <a:lnTo>
                  <a:pt x="6299" y="48970"/>
                </a:lnTo>
                <a:lnTo>
                  <a:pt x="0" y="80137"/>
                </a:lnTo>
                <a:lnTo>
                  <a:pt x="6299" y="111377"/>
                </a:lnTo>
                <a:lnTo>
                  <a:pt x="23479" y="136890"/>
                </a:lnTo>
                <a:lnTo>
                  <a:pt x="48959" y="154092"/>
                </a:lnTo>
                <a:lnTo>
                  <a:pt x="80162" y="160400"/>
                </a:lnTo>
                <a:lnTo>
                  <a:pt x="3742918" y="160400"/>
                </a:lnTo>
                <a:lnTo>
                  <a:pt x="3774138" y="154092"/>
                </a:lnTo>
                <a:lnTo>
                  <a:pt x="3799608" y="136890"/>
                </a:lnTo>
                <a:lnTo>
                  <a:pt x="3816767" y="111377"/>
                </a:lnTo>
                <a:lnTo>
                  <a:pt x="3823055" y="80137"/>
                </a:lnTo>
                <a:lnTo>
                  <a:pt x="3816767" y="48970"/>
                </a:lnTo>
                <a:lnTo>
                  <a:pt x="3799608" y="23494"/>
                </a:lnTo>
                <a:lnTo>
                  <a:pt x="3774138" y="6306"/>
                </a:lnTo>
                <a:lnTo>
                  <a:pt x="374291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283" y="5280027"/>
            <a:ext cx="3823335" cy="160655"/>
          </a:xfrm>
          <a:custGeom>
            <a:avLst/>
            <a:gdLst/>
            <a:ahLst/>
            <a:cxnLst/>
            <a:rect l="l" t="t" r="r" b="b"/>
            <a:pathLst>
              <a:path w="3823335" h="160654">
                <a:moveTo>
                  <a:pt x="0" y="80137"/>
                </a:moveTo>
                <a:lnTo>
                  <a:pt x="6299" y="48970"/>
                </a:lnTo>
                <a:lnTo>
                  <a:pt x="23479" y="23494"/>
                </a:lnTo>
                <a:lnTo>
                  <a:pt x="48959" y="6306"/>
                </a:lnTo>
                <a:lnTo>
                  <a:pt x="80162" y="0"/>
                </a:lnTo>
                <a:lnTo>
                  <a:pt x="3742918" y="0"/>
                </a:lnTo>
                <a:lnTo>
                  <a:pt x="3774138" y="6306"/>
                </a:lnTo>
                <a:lnTo>
                  <a:pt x="3799608" y="23494"/>
                </a:lnTo>
                <a:lnTo>
                  <a:pt x="3816767" y="48970"/>
                </a:lnTo>
                <a:lnTo>
                  <a:pt x="3823055" y="80137"/>
                </a:lnTo>
                <a:lnTo>
                  <a:pt x="3816767" y="111377"/>
                </a:lnTo>
                <a:lnTo>
                  <a:pt x="3799608" y="136890"/>
                </a:lnTo>
                <a:lnTo>
                  <a:pt x="3774138" y="154092"/>
                </a:lnTo>
                <a:lnTo>
                  <a:pt x="3742918" y="160400"/>
                </a:lnTo>
                <a:lnTo>
                  <a:pt x="80162" y="160400"/>
                </a:lnTo>
                <a:lnTo>
                  <a:pt x="48959" y="154092"/>
                </a:lnTo>
                <a:lnTo>
                  <a:pt x="23479" y="136890"/>
                </a:lnTo>
                <a:lnTo>
                  <a:pt x="6299" y="111377"/>
                </a:lnTo>
                <a:lnTo>
                  <a:pt x="0" y="801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23239" y="5289043"/>
            <a:ext cx="211074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Verdana"/>
                <a:cs typeface="Verdana"/>
              </a:rPr>
              <a:t>Communications Infrastructure</a:t>
            </a:r>
            <a:r>
              <a:rPr sz="800" spc="-1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Interface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6656" y="4910328"/>
            <a:ext cx="3849624" cy="295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31314" y="4999737"/>
            <a:ext cx="91249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8369" y="4523234"/>
            <a:ext cx="3867911" cy="265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73124" y="4598036"/>
            <a:ext cx="140906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Operating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1291" y="2392428"/>
            <a:ext cx="4083050" cy="160655"/>
          </a:xfrm>
          <a:custGeom>
            <a:avLst/>
            <a:gdLst/>
            <a:ahLst/>
            <a:cxnLst/>
            <a:rect l="l" t="t" r="r" b="b"/>
            <a:pathLst>
              <a:path w="4083050" h="160655">
                <a:moveTo>
                  <a:pt x="4002646" y="0"/>
                </a:moveTo>
                <a:lnTo>
                  <a:pt x="80162" y="0"/>
                </a:lnTo>
                <a:lnTo>
                  <a:pt x="48959" y="6288"/>
                </a:lnTo>
                <a:lnTo>
                  <a:pt x="23479" y="23447"/>
                </a:lnTo>
                <a:lnTo>
                  <a:pt x="6299" y="48916"/>
                </a:lnTo>
                <a:lnTo>
                  <a:pt x="0" y="80137"/>
                </a:lnTo>
                <a:lnTo>
                  <a:pt x="6299" y="111303"/>
                </a:lnTo>
                <a:lnTo>
                  <a:pt x="23479" y="136779"/>
                </a:lnTo>
                <a:lnTo>
                  <a:pt x="48959" y="153967"/>
                </a:lnTo>
                <a:lnTo>
                  <a:pt x="80162" y="160274"/>
                </a:lnTo>
                <a:lnTo>
                  <a:pt x="4002646" y="160274"/>
                </a:lnTo>
                <a:lnTo>
                  <a:pt x="4033812" y="153967"/>
                </a:lnTo>
                <a:lnTo>
                  <a:pt x="4059288" y="136779"/>
                </a:lnTo>
                <a:lnTo>
                  <a:pt x="4076476" y="111303"/>
                </a:lnTo>
                <a:lnTo>
                  <a:pt x="4082783" y="80137"/>
                </a:lnTo>
                <a:lnTo>
                  <a:pt x="4076476" y="48916"/>
                </a:lnTo>
                <a:lnTo>
                  <a:pt x="4059288" y="23447"/>
                </a:lnTo>
                <a:lnTo>
                  <a:pt x="4033812" y="6288"/>
                </a:lnTo>
                <a:lnTo>
                  <a:pt x="40026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291" y="2392428"/>
            <a:ext cx="4083050" cy="160655"/>
          </a:xfrm>
          <a:custGeom>
            <a:avLst/>
            <a:gdLst/>
            <a:ahLst/>
            <a:cxnLst/>
            <a:rect l="l" t="t" r="r" b="b"/>
            <a:pathLst>
              <a:path w="4083050" h="160655">
                <a:moveTo>
                  <a:pt x="0" y="80137"/>
                </a:moveTo>
                <a:lnTo>
                  <a:pt x="6299" y="48916"/>
                </a:lnTo>
                <a:lnTo>
                  <a:pt x="23479" y="23447"/>
                </a:lnTo>
                <a:lnTo>
                  <a:pt x="48959" y="6288"/>
                </a:lnTo>
                <a:lnTo>
                  <a:pt x="80162" y="0"/>
                </a:lnTo>
                <a:lnTo>
                  <a:pt x="4002646" y="0"/>
                </a:lnTo>
                <a:lnTo>
                  <a:pt x="4033812" y="6288"/>
                </a:lnTo>
                <a:lnTo>
                  <a:pt x="4059288" y="23447"/>
                </a:lnTo>
                <a:lnTo>
                  <a:pt x="4076476" y="48916"/>
                </a:lnTo>
                <a:lnTo>
                  <a:pt x="4082783" y="80137"/>
                </a:lnTo>
                <a:lnTo>
                  <a:pt x="4076476" y="111303"/>
                </a:lnTo>
                <a:lnTo>
                  <a:pt x="4059288" y="136779"/>
                </a:lnTo>
                <a:lnTo>
                  <a:pt x="4033812" y="153967"/>
                </a:lnTo>
                <a:lnTo>
                  <a:pt x="4002646" y="160274"/>
                </a:lnTo>
                <a:lnTo>
                  <a:pt x="80162" y="160274"/>
                </a:lnTo>
                <a:lnTo>
                  <a:pt x="48959" y="153967"/>
                </a:lnTo>
                <a:lnTo>
                  <a:pt x="23479" y="136779"/>
                </a:lnTo>
                <a:lnTo>
                  <a:pt x="6299" y="111303"/>
                </a:lnTo>
                <a:lnTo>
                  <a:pt x="0" y="801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31951" y="2389380"/>
            <a:ext cx="1982470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Verdana"/>
                <a:cs typeface="Verdana"/>
              </a:rPr>
              <a:t>Application Platform</a:t>
            </a:r>
            <a:r>
              <a:rPr sz="900" b="1" spc="-120" dirty="0">
                <a:latin typeface="Verdana"/>
                <a:cs typeface="Verdana"/>
              </a:rPr>
              <a:t> </a:t>
            </a:r>
            <a:r>
              <a:rPr sz="900" b="1" dirty="0">
                <a:latin typeface="Verdana"/>
                <a:cs typeface="Verdana"/>
              </a:rPr>
              <a:t>Interface</a:t>
            </a:r>
            <a:endParaRPr sz="900">
              <a:latin typeface="Verdana"/>
              <a:cs typeface="Verdana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60933" y="2706752"/>
          <a:ext cx="3860161" cy="1684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334"/>
                <a:gridCol w="521334"/>
                <a:gridCol w="349250"/>
                <a:gridCol w="380364"/>
                <a:gridCol w="347980"/>
                <a:gridCol w="347980"/>
                <a:gridCol w="347980"/>
                <a:gridCol w="347980"/>
                <a:gridCol w="347980"/>
                <a:gridCol w="347979"/>
              </a:tblGrid>
              <a:tr h="1684020">
                <a:tc>
                  <a:txBody>
                    <a:bodyPr/>
                    <a:lstStyle/>
                    <a:p>
                      <a:pPr marL="443230" marR="231775" indent="-20447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System </a:t>
                      </a:r>
                      <a:r>
                        <a:rPr sz="9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sz="900" b="1" spc="-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Network  Management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115570" marB="0" vert="vert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Software</a:t>
                      </a:r>
                      <a:r>
                        <a:rPr sz="90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Engineering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127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55943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Security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9779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Transaction</a:t>
                      </a:r>
                      <a:r>
                        <a:rPr sz="900" b="1" spc="-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Processing</a:t>
                      </a:r>
                      <a:endParaRPr sz="900" dirty="0">
                        <a:latin typeface="Verdana"/>
                        <a:cs typeface="Verdana"/>
                      </a:endParaRPr>
                    </a:p>
                  </a:txBody>
                  <a:tcPr marL="0" marR="0" marT="113664" marB="0" vert="vert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Location </a:t>
                      </a:r>
                      <a:r>
                        <a:rPr sz="9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Directory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9779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International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Operations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9779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00" b="1" spc="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User</a:t>
                      </a:r>
                      <a:r>
                        <a:rPr sz="900" b="1" spc="-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Interface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9842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sz="900" b="1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Interchange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9906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sz="900" b="1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Management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99695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Graphics </a:t>
                      </a:r>
                      <a:r>
                        <a:rPr sz="9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sz="900" b="1" spc="-9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spc="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Image</a:t>
                      </a:r>
                      <a:endParaRPr sz="900" dirty="0">
                        <a:latin typeface="Verdana"/>
                        <a:cs typeface="Verdana"/>
                      </a:endParaRPr>
                    </a:p>
                  </a:txBody>
                  <a:tcPr marL="0" marR="0" marT="100330" marB="0" vert="vert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93792" y="1962911"/>
            <a:ext cx="4416552" cy="3928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61072" y="2057780"/>
            <a:ext cx="65849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latin typeface="Verdana"/>
                <a:cs typeface="Verdana"/>
              </a:rPr>
              <a:t>Qualities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61072" y="5412104"/>
            <a:ext cx="65849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latin typeface="Verdana"/>
                <a:cs typeface="Verdana"/>
              </a:rPr>
              <a:t>Qualities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7903" y="2343911"/>
            <a:ext cx="4148328" cy="3319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505448" y="2569212"/>
            <a:ext cx="1767205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9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3291" y="2835275"/>
            <a:ext cx="3769995" cy="2667000"/>
          </a:xfrm>
          <a:custGeom>
            <a:avLst/>
            <a:gdLst/>
            <a:ahLst/>
            <a:cxnLst/>
            <a:rect l="l" t="t" r="r" b="b"/>
            <a:pathLst>
              <a:path w="3769995" h="2667000">
                <a:moveTo>
                  <a:pt x="3332480" y="0"/>
                </a:moveTo>
                <a:lnTo>
                  <a:pt x="437388" y="0"/>
                </a:lnTo>
                <a:lnTo>
                  <a:pt x="389731" y="2566"/>
                </a:lnTo>
                <a:lnTo>
                  <a:pt x="343560" y="10088"/>
                </a:lnTo>
                <a:lnTo>
                  <a:pt x="299142" y="22299"/>
                </a:lnTo>
                <a:lnTo>
                  <a:pt x="256745" y="38931"/>
                </a:lnTo>
                <a:lnTo>
                  <a:pt x="216633" y="59718"/>
                </a:lnTo>
                <a:lnTo>
                  <a:pt x="179076" y="84393"/>
                </a:lnTo>
                <a:lnTo>
                  <a:pt x="144338" y="112688"/>
                </a:lnTo>
                <a:lnTo>
                  <a:pt x="112688" y="144338"/>
                </a:lnTo>
                <a:lnTo>
                  <a:pt x="84393" y="179076"/>
                </a:lnTo>
                <a:lnTo>
                  <a:pt x="59718" y="216633"/>
                </a:lnTo>
                <a:lnTo>
                  <a:pt x="38931" y="256745"/>
                </a:lnTo>
                <a:lnTo>
                  <a:pt x="22299" y="299142"/>
                </a:lnTo>
                <a:lnTo>
                  <a:pt x="10088" y="343560"/>
                </a:lnTo>
                <a:lnTo>
                  <a:pt x="2566" y="389731"/>
                </a:lnTo>
                <a:lnTo>
                  <a:pt x="0" y="437388"/>
                </a:lnTo>
                <a:lnTo>
                  <a:pt x="0" y="2229612"/>
                </a:lnTo>
                <a:lnTo>
                  <a:pt x="2566" y="2277268"/>
                </a:lnTo>
                <a:lnTo>
                  <a:pt x="10088" y="2323439"/>
                </a:lnTo>
                <a:lnTo>
                  <a:pt x="22299" y="2367857"/>
                </a:lnTo>
                <a:lnTo>
                  <a:pt x="38931" y="2410254"/>
                </a:lnTo>
                <a:lnTo>
                  <a:pt x="59718" y="2450366"/>
                </a:lnTo>
                <a:lnTo>
                  <a:pt x="84393" y="2487923"/>
                </a:lnTo>
                <a:lnTo>
                  <a:pt x="112688" y="2522661"/>
                </a:lnTo>
                <a:lnTo>
                  <a:pt x="144338" y="2554311"/>
                </a:lnTo>
                <a:lnTo>
                  <a:pt x="179076" y="2582606"/>
                </a:lnTo>
                <a:lnTo>
                  <a:pt x="216633" y="2607281"/>
                </a:lnTo>
                <a:lnTo>
                  <a:pt x="256745" y="2628068"/>
                </a:lnTo>
                <a:lnTo>
                  <a:pt x="299142" y="2644700"/>
                </a:lnTo>
                <a:lnTo>
                  <a:pt x="343560" y="2656911"/>
                </a:lnTo>
                <a:lnTo>
                  <a:pt x="389731" y="2664433"/>
                </a:lnTo>
                <a:lnTo>
                  <a:pt x="437388" y="2667000"/>
                </a:lnTo>
                <a:lnTo>
                  <a:pt x="3332480" y="2667000"/>
                </a:lnTo>
                <a:lnTo>
                  <a:pt x="3380136" y="2664433"/>
                </a:lnTo>
                <a:lnTo>
                  <a:pt x="3426307" y="2656911"/>
                </a:lnTo>
                <a:lnTo>
                  <a:pt x="3470725" y="2644700"/>
                </a:lnTo>
                <a:lnTo>
                  <a:pt x="3513122" y="2628068"/>
                </a:lnTo>
                <a:lnTo>
                  <a:pt x="3553234" y="2607281"/>
                </a:lnTo>
                <a:lnTo>
                  <a:pt x="3590791" y="2582606"/>
                </a:lnTo>
                <a:lnTo>
                  <a:pt x="3625529" y="2554311"/>
                </a:lnTo>
                <a:lnTo>
                  <a:pt x="3657179" y="2522661"/>
                </a:lnTo>
                <a:lnTo>
                  <a:pt x="3685474" y="2487923"/>
                </a:lnTo>
                <a:lnTo>
                  <a:pt x="3710149" y="2450366"/>
                </a:lnTo>
                <a:lnTo>
                  <a:pt x="3730936" y="2410254"/>
                </a:lnTo>
                <a:lnTo>
                  <a:pt x="3747568" y="2367857"/>
                </a:lnTo>
                <a:lnTo>
                  <a:pt x="3759779" y="2323439"/>
                </a:lnTo>
                <a:lnTo>
                  <a:pt x="3767301" y="2277268"/>
                </a:lnTo>
                <a:lnTo>
                  <a:pt x="3769867" y="2229612"/>
                </a:lnTo>
                <a:lnTo>
                  <a:pt x="3769867" y="437388"/>
                </a:lnTo>
                <a:lnTo>
                  <a:pt x="3767301" y="389731"/>
                </a:lnTo>
                <a:lnTo>
                  <a:pt x="3759779" y="343560"/>
                </a:lnTo>
                <a:lnTo>
                  <a:pt x="3747568" y="299142"/>
                </a:lnTo>
                <a:lnTo>
                  <a:pt x="3730936" y="256745"/>
                </a:lnTo>
                <a:lnTo>
                  <a:pt x="3710149" y="216633"/>
                </a:lnTo>
                <a:lnTo>
                  <a:pt x="3685474" y="179076"/>
                </a:lnTo>
                <a:lnTo>
                  <a:pt x="3657179" y="144338"/>
                </a:lnTo>
                <a:lnTo>
                  <a:pt x="3625529" y="112688"/>
                </a:lnTo>
                <a:lnTo>
                  <a:pt x="3590791" y="84393"/>
                </a:lnTo>
                <a:lnTo>
                  <a:pt x="3553234" y="59718"/>
                </a:lnTo>
                <a:lnTo>
                  <a:pt x="3513122" y="38931"/>
                </a:lnTo>
                <a:lnTo>
                  <a:pt x="3470725" y="22299"/>
                </a:lnTo>
                <a:lnTo>
                  <a:pt x="3426307" y="10088"/>
                </a:lnTo>
                <a:lnTo>
                  <a:pt x="3380136" y="2566"/>
                </a:lnTo>
                <a:lnTo>
                  <a:pt x="333248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03291" y="2835275"/>
            <a:ext cx="3769995" cy="2667000"/>
          </a:xfrm>
          <a:custGeom>
            <a:avLst/>
            <a:gdLst/>
            <a:ahLst/>
            <a:cxnLst/>
            <a:rect l="l" t="t" r="r" b="b"/>
            <a:pathLst>
              <a:path w="3769995" h="2667000">
                <a:moveTo>
                  <a:pt x="0" y="437388"/>
                </a:moveTo>
                <a:lnTo>
                  <a:pt x="2566" y="389731"/>
                </a:lnTo>
                <a:lnTo>
                  <a:pt x="10088" y="343560"/>
                </a:lnTo>
                <a:lnTo>
                  <a:pt x="22299" y="299142"/>
                </a:lnTo>
                <a:lnTo>
                  <a:pt x="38931" y="256745"/>
                </a:lnTo>
                <a:lnTo>
                  <a:pt x="59718" y="216633"/>
                </a:lnTo>
                <a:lnTo>
                  <a:pt x="84393" y="179076"/>
                </a:lnTo>
                <a:lnTo>
                  <a:pt x="112688" y="144338"/>
                </a:lnTo>
                <a:lnTo>
                  <a:pt x="144338" y="112688"/>
                </a:lnTo>
                <a:lnTo>
                  <a:pt x="179076" y="84393"/>
                </a:lnTo>
                <a:lnTo>
                  <a:pt x="216633" y="59718"/>
                </a:lnTo>
                <a:lnTo>
                  <a:pt x="256745" y="38931"/>
                </a:lnTo>
                <a:lnTo>
                  <a:pt x="299142" y="22299"/>
                </a:lnTo>
                <a:lnTo>
                  <a:pt x="343560" y="10088"/>
                </a:lnTo>
                <a:lnTo>
                  <a:pt x="389731" y="2566"/>
                </a:lnTo>
                <a:lnTo>
                  <a:pt x="437388" y="0"/>
                </a:lnTo>
                <a:lnTo>
                  <a:pt x="3332480" y="0"/>
                </a:lnTo>
                <a:lnTo>
                  <a:pt x="3380136" y="2566"/>
                </a:lnTo>
                <a:lnTo>
                  <a:pt x="3426307" y="10088"/>
                </a:lnTo>
                <a:lnTo>
                  <a:pt x="3470725" y="22299"/>
                </a:lnTo>
                <a:lnTo>
                  <a:pt x="3513122" y="38931"/>
                </a:lnTo>
                <a:lnTo>
                  <a:pt x="3553234" y="59718"/>
                </a:lnTo>
                <a:lnTo>
                  <a:pt x="3590791" y="84393"/>
                </a:lnTo>
                <a:lnTo>
                  <a:pt x="3625529" y="112688"/>
                </a:lnTo>
                <a:lnTo>
                  <a:pt x="3657179" y="144338"/>
                </a:lnTo>
                <a:lnTo>
                  <a:pt x="3685474" y="179076"/>
                </a:lnTo>
                <a:lnTo>
                  <a:pt x="3710149" y="216633"/>
                </a:lnTo>
                <a:lnTo>
                  <a:pt x="3730936" y="256745"/>
                </a:lnTo>
                <a:lnTo>
                  <a:pt x="3747568" y="299142"/>
                </a:lnTo>
                <a:lnTo>
                  <a:pt x="3759779" y="343560"/>
                </a:lnTo>
                <a:lnTo>
                  <a:pt x="3767301" y="389731"/>
                </a:lnTo>
                <a:lnTo>
                  <a:pt x="3769867" y="437388"/>
                </a:lnTo>
                <a:lnTo>
                  <a:pt x="3769867" y="2229612"/>
                </a:lnTo>
                <a:lnTo>
                  <a:pt x="3767301" y="2277268"/>
                </a:lnTo>
                <a:lnTo>
                  <a:pt x="3759779" y="2323439"/>
                </a:lnTo>
                <a:lnTo>
                  <a:pt x="3747568" y="2367857"/>
                </a:lnTo>
                <a:lnTo>
                  <a:pt x="3730936" y="2410254"/>
                </a:lnTo>
                <a:lnTo>
                  <a:pt x="3710149" y="2450366"/>
                </a:lnTo>
                <a:lnTo>
                  <a:pt x="3685474" y="2487923"/>
                </a:lnTo>
                <a:lnTo>
                  <a:pt x="3657179" y="2522661"/>
                </a:lnTo>
                <a:lnTo>
                  <a:pt x="3625529" y="2554311"/>
                </a:lnTo>
                <a:lnTo>
                  <a:pt x="3590791" y="2582606"/>
                </a:lnTo>
                <a:lnTo>
                  <a:pt x="3553234" y="2607281"/>
                </a:lnTo>
                <a:lnTo>
                  <a:pt x="3513122" y="2628068"/>
                </a:lnTo>
                <a:lnTo>
                  <a:pt x="3470725" y="2644700"/>
                </a:lnTo>
                <a:lnTo>
                  <a:pt x="3426307" y="2656911"/>
                </a:lnTo>
                <a:lnTo>
                  <a:pt x="3380136" y="2664433"/>
                </a:lnTo>
                <a:lnTo>
                  <a:pt x="3332480" y="2667000"/>
                </a:lnTo>
                <a:lnTo>
                  <a:pt x="437388" y="2667000"/>
                </a:lnTo>
                <a:lnTo>
                  <a:pt x="389731" y="2664433"/>
                </a:lnTo>
                <a:lnTo>
                  <a:pt x="343560" y="2656911"/>
                </a:lnTo>
                <a:lnTo>
                  <a:pt x="299142" y="2644700"/>
                </a:lnTo>
                <a:lnTo>
                  <a:pt x="256745" y="2628068"/>
                </a:lnTo>
                <a:lnTo>
                  <a:pt x="216633" y="2607281"/>
                </a:lnTo>
                <a:lnTo>
                  <a:pt x="179076" y="2582606"/>
                </a:lnTo>
                <a:lnTo>
                  <a:pt x="144338" y="2554311"/>
                </a:lnTo>
                <a:lnTo>
                  <a:pt x="112688" y="2522661"/>
                </a:lnTo>
                <a:lnTo>
                  <a:pt x="84393" y="2487923"/>
                </a:lnTo>
                <a:lnTo>
                  <a:pt x="59718" y="2450366"/>
                </a:lnTo>
                <a:lnTo>
                  <a:pt x="38931" y="2410254"/>
                </a:lnTo>
                <a:lnTo>
                  <a:pt x="22299" y="2367857"/>
                </a:lnTo>
                <a:lnTo>
                  <a:pt x="10088" y="2323439"/>
                </a:lnTo>
                <a:lnTo>
                  <a:pt x="2566" y="2277268"/>
                </a:lnTo>
                <a:lnTo>
                  <a:pt x="0" y="2229612"/>
                </a:lnTo>
                <a:lnTo>
                  <a:pt x="0" y="4373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59093" y="2994788"/>
            <a:ext cx="1861820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Verdana"/>
                <a:cs typeface="Verdana"/>
              </a:rPr>
              <a:t>Comm </a:t>
            </a:r>
            <a:r>
              <a:rPr sz="900" dirty="0">
                <a:latin typeface="Verdana"/>
                <a:cs typeface="Verdana"/>
              </a:rPr>
              <a:t>Infrastructure</a:t>
            </a:r>
            <a:r>
              <a:rPr sz="900" spc="-14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Interfaces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99759" y="3194304"/>
            <a:ext cx="3404616" cy="2240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34454" y="3563111"/>
            <a:ext cx="2935225" cy="1719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43117" y="3978275"/>
            <a:ext cx="2490470" cy="1219200"/>
          </a:xfrm>
          <a:custGeom>
            <a:avLst/>
            <a:gdLst/>
            <a:ahLst/>
            <a:cxnLst/>
            <a:rect l="l" t="t" r="r" b="b"/>
            <a:pathLst>
              <a:path w="2490470" h="1219200">
                <a:moveTo>
                  <a:pt x="0" y="1219200"/>
                </a:moveTo>
                <a:lnTo>
                  <a:pt x="2490216" y="1219200"/>
                </a:lnTo>
                <a:lnTo>
                  <a:pt x="2490216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43117" y="3978275"/>
            <a:ext cx="2490470" cy="1219200"/>
          </a:xfrm>
          <a:custGeom>
            <a:avLst/>
            <a:gdLst/>
            <a:ahLst/>
            <a:cxnLst/>
            <a:rect l="l" t="t" r="r" b="b"/>
            <a:pathLst>
              <a:path w="2490470" h="1219200">
                <a:moveTo>
                  <a:pt x="0" y="1219200"/>
                </a:moveTo>
                <a:lnTo>
                  <a:pt x="2490216" y="1219200"/>
                </a:lnTo>
                <a:lnTo>
                  <a:pt x="2490216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92570" y="3366262"/>
            <a:ext cx="1590675" cy="8335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sz="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Operating System</a:t>
            </a:r>
            <a:r>
              <a:rPr sz="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0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44590" y="4283075"/>
            <a:ext cx="2287270" cy="762000"/>
          </a:xfrm>
          <a:custGeom>
            <a:avLst/>
            <a:gdLst/>
            <a:ahLst/>
            <a:cxnLst/>
            <a:rect l="l" t="t" r="r" b="b"/>
            <a:pathLst>
              <a:path w="2287270" h="762000">
                <a:moveTo>
                  <a:pt x="1906269" y="0"/>
                </a:moveTo>
                <a:lnTo>
                  <a:pt x="381000" y="0"/>
                </a:ln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2000"/>
                </a:lnTo>
                <a:lnTo>
                  <a:pt x="1906269" y="762000"/>
                </a:lnTo>
                <a:lnTo>
                  <a:pt x="1954065" y="759031"/>
                </a:lnTo>
                <a:lnTo>
                  <a:pt x="2000088" y="750365"/>
                </a:lnTo>
                <a:lnTo>
                  <a:pt x="2043981" y="736356"/>
                </a:lnTo>
                <a:lnTo>
                  <a:pt x="2085388" y="717363"/>
                </a:lnTo>
                <a:lnTo>
                  <a:pt x="2123951" y="693742"/>
                </a:lnTo>
                <a:lnTo>
                  <a:pt x="2159314" y="665850"/>
                </a:lnTo>
                <a:lnTo>
                  <a:pt x="2191120" y="634044"/>
                </a:lnTo>
                <a:lnTo>
                  <a:pt x="2219012" y="598681"/>
                </a:lnTo>
                <a:lnTo>
                  <a:pt x="2242633" y="560118"/>
                </a:lnTo>
                <a:lnTo>
                  <a:pt x="2261626" y="518711"/>
                </a:lnTo>
                <a:lnTo>
                  <a:pt x="2275635" y="474818"/>
                </a:lnTo>
                <a:lnTo>
                  <a:pt x="2284301" y="428795"/>
                </a:lnTo>
                <a:lnTo>
                  <a:pt x="2287269" y="381000"/>
                </a:lnTo>
                <a:lnTo>
                  <a:pt x="2284301" y="333204"/>
                </a:lnTo>
                <a:lnTo>
                  <a:pt x="2275635" y="287181"/>
                </a:lnTo>
                <a:lnTo>
                  <a:pt x="2261626" y="243288"/>
                </a:lnTo>
                <a:lnTo>
                  <a:pt x="2242633" y="201881"/>
                </a:lnTo>
                <a:lnTo>
                  <a:pt x="2219012" y="163318"/>
                </a:lnTo>
                <a:lnTo>
                  <a:pt x="2191120" y="127955"/>
                </a:lnTo>
                <a:lnTo>
                  <a:pt x="2159314" y="96149"/>
                </a:lnTo>
                <a:lnTo>
                  <a:pt x="2123951" y="68257"/>
                </a:lnTo>
                <a:lnTo>
                  <a:pt x="2085388" y="44636"/>
                </a:lnTo>
                <a:lnTo>
                  <a:pt x="2043981" y="25643"/>
                </a:lnTo>
                <a:lnTo>
                  <a:pt x="2000088" y="11634"/>
                </a:lnTo>
                <a:lnTo>
                  <a:pt x="1954065" y="2968"/>
                </a:lnTo>
                <a:lnTo>
                  <a:pt x="19062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44590" y="4283075"/>
            <a:ext cx="2287270" cy="762000"/>
          </a:xfrm>
          <a:custGeom>
            <a:avLst/>
            <a:gdLst/>
            <a:ahLst/>
            <a:cxnLst/>
            <a:rect l="l" t="t" r="r" b="b"/>
            <a:pathLst>
              <a:path w="2287270" h="762000">
                <a:moveTo>
                  <a:pt x="0" y="381000"/>
                </a:moveTo>
                <a:lnTo>
                  <a:pt x="2968" y="333204"/>
                </a:lnTo>
                <a:lnTo>
                  <a:pt x="11634" y="287181"/>
                </a:lnTo>
                <a:lnTo>
                  <a:pt x="25643" y="243288"/>
                </a:lnTo>
                <a:lnTo>
                  <a:pt x="44636" y="201881"/>
                </a:lnTo>
                <a:lnTo>
                  <a:pt x="68257" y="163318"/>
                </a:lnTo>
                <a:lnTo>
                  <a:pt x="96149" y="127955"/>
                </a:lnTo>
                <a:lnTo>
                  <a:pt x="127955" y="96149"/>
                </a:lnTo>
                <a:lnTo>
                  <a:pt x="163318" y="68257"/>
                </a:lnTo>
                <a:lnTo>
                  <a:pt x="201881" y="44636"/>
                </a:lnTo>
                <a:lnTo>
                  <a:pt x="243288" y="25643"/>
                </a:lnTo>
                <a:lnTo>
                  <a:pt x="287181" y="11634"/>
                </a:lnTo>
                <a:lnTo>
                  <a:pt x="333204" y="2968"/>
                </a:lnTo>
                <a:lnTo>
                  <a:pt x="381000" y="0"/>
                </a:lnTo>
                <a:lnTo>
                  <a:pt x="1906269" y="0"/>
                </a:lnTo>
                <a:lnTo>
                  <a:pt x="1954065" y="2968"/>
                </a:lnTo>
                <a:lnTo>
                  <a:pt x="2000088" y="11634"/>
                </a:lnTo>
                <a:lnTo>
                  <a:pt x="2043981" y="25643"/>
                </a:lnTo>
                <a:lnTo>
                  <a:pt x="2085388" y="44636"/>
                </a:lnTo>
                <a:lnTo>
                  <a:pt x="2123951" y="68257"/>
                </a:lnTo>
                <a:lnTo>
                  <a:pt x="2159314" y="96149"/>
                </a:lnTo>
                <a:lnTo>
                  <a:pt x="2191120" y="127955"/>
                </a:lnTo>
                <a:lnTo>
                  <a:pt x="2219012" y="163318"/>
                </a:lnTo>
                <a:lnTo>
                  <a:pt x="2242633" y="201881"/>
                </a:lnTo>
                <a:lnTo>
                  <a:pt x="2261626" y="243288"/>
                </a:lnTo>
                <a:lnTo>
                  <a:pt x="2275635" y="287181"/>
                </a:lnTo>
                <a:lnTo>
                  <a:pt x="2284301" y="333204"/>
                </a:lnTo>
                <a:lnTo>
                  <a:pt x="2287269" y="381000"/>
                </a:lnTo>
                <a:lnTo>
                  <a:pt x="2284301" y="428795"/>
                </a:lnTo>
                <a:lnTo>
                  <a:pt x="2275635" y="474818"/>
                </a:lnTo>
                <a:lnTo>
                  <a:pt x="2261626" y="518711"/>
                </a:lnTo>
                <a:lnTo>
                  <a:pt x="2242633" y="560118"/>
                </a:lnTo>
                <a:lnTo>
                  <a:pt x="2219012" y="598681"/>
                </a:lnTo>
                <a:lnTo>
                  <a:pt x="2191120" y="634044"/>
                </a:lnTo>
                <a:lnTo>
                  <a:pt x="2159314" y="665850"/>
                </a:lnTo>
                <a:lnTo>
                  <a:pt x="2123951" y="693742"/>
                </a:lnTo>
                <a:lnTo>
                  <a:pt x="2085388" y="717363"/>
                </a:lnTo>
                <a:lnTo>
                  <a:pt x="2043981" y="736356"/>
                </a:lnTo>
                <a:lnTo>
                  <a:pt x="2000088" y="750365"/>
                </a:lnTo>
                <a:lnTo>
                  <a:pt x="1954065" y="759031"/>
                </a:lnTo>
                <a:lnTo>
                  <a:pt x="1906269" y="762000"/>
                </a:lnTo>
                <a:lnTo>
                  <a:pt x="381000" y="762000"/>
                </a:lnTo>
                <a:lnTo>
                  <a:pt x="333204" y="759031"/>
                </a:lnTo>
                <a:lnTo>
                  <a:pt x="287181" y="750365"/>
                </a:lnTo>
                <a:lnTo>
                  <a:pt x="243288" y="736356"/>
                </a:lnTo>
                <a:lnTo>
                  <a:pt x="201881" y="717363"/>
                </a:lnTo>
                <a:lnTo>
                  <a:pt x="163318" y="693742"/>
                </a:lnTo>
                <a:lnTo>
                  <a:pt x="127955" y="665850"/>
                </a:lnTo>
                <a:lnTo>
                  <a:pt x="96149" y="634044"/>
                </a:lnTo>
                <a:lnTo>
                  <a:pt x="68257" y="598681"/>
                </a:lnTo>
                <a:lnTo>
                  <a:pt x="44636" y="560118"/>
                </a:lnTo>
                <a:lnTo>
                  <a:pt x="25643" y="518711"/>
                </a:lnTo>
                <a:lnTo>
                  <a:pt x="11634" y="474818"/>
                </a:lnTo>
                <a:lnTo>
                  <a:pt x="2968" y="428795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917954" y="880342"/>
            <a:ext cx="6404610" cy="1204689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838835">
              <a:lnSpc>
                <a:spcPct val="100000"/>
              </a:lnSpc>
              <a:spcBef>
                <a:spcPts val="1110"/>
              </a:spcBef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0000"/>
                </a:solidFill>
                <a:latin typeface="Arial"/>
                <a:cs typeface="Arial"/>
              </a:rPr>
              <a:t>Boundaryless Information </a:t>
            </a:r>
            <a:r>
              <a:rPr sz="2400" i="1" dirty="0">
                <a:solidFill>
                  <a:srgbClr val="000000"/>
                </a:solidFill>
                <a:latin typeface="Arial"/>
                <a:cs typeface="Arial"/>
              </a:rPr>
              <a:t>Flow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4347210" algn="l"/>
              </a:tabLst>
            </a:pPr>
            <a:r>
              <a:rPr sz="2000" spc="-5" dirty="0">
                <a:solidFill>
                  <a:srgbClr val="000000"/>
                </a:solidFill>
                <a:latin typeface="Verdana"/>
                <a:cs typeface="Verdana"/>
              </a:rPr>
              <a:t>Visão</a:t>
            </a:r>
            <a:r>
              <a:rPr sz="20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000000"/>
                </a:solidFill>
                <a:latin typeface="Verdana"/>
                <a:cs typeface="Verdana"/>
              </a:rPr>
              <a:t>Lateral	</a:t>
            </a:r>
            <a:r>
              <a:rPr sz="2000" spc="-5" dirty="0">
                <a:solidFill>
                  <a:srgbClr val="000000"/>
                </a:solidFill>
                <a:latin typeface="Verdana"/>
                <a:cs typeface="Verdana"/>
              </a:rPr>
              <a:t>Visão </a:t>
            </a:r>
            <a:r>
              <a:rPr sz="2000" i="1" spc="-15" dirty="0">
                <a:solidFill>
                  <a:srgbClr val="000000"/>
                </a:solidFill>
                <a:latin typeface="Verdana"/>
                <a:cs typeface="Verdana"/>
              </a:rPr>
              <a:t>Top</a:t>
            </a:r>
            <a:r>
              <a:rPr sz="2000" i="1" spc="-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000" i="1" spc="-10" dirty="0">
                <a:solidFill>
                  <a:srgbClr val="000000"/>
                </a:solidFill>
                <a:latin typeface="Verdana"/>
                <a:cs typeface="Verdana"/>
              </a:rPr>
              <a:t>Down</a:t>
            </a:r>
            <a:endParaRPr sz="20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392430">
              <a:lnSpc>
                <a:spcPct val="100000"/>
              </a:lnSpc>
              <a:spcBef>
                <a:spcPts val="969"/>
              </a:spcBef>
            </a:pPr>
            <a:r>
              <a:rPr sz="1000" b="1" spc="-5" dirty="0">
                <a:solidFill>
                  <a:srgbClr val="000000"/>
                </a:solidFill>
                <a:latin typeface="Verdana"/>
                <a:cs typeface="Verdana"/>
              </a:rPr>
              <a:t>Qualities</a:t>
            </a:r>
            <a:endParaRPr sz="10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21880" y="4636008"/>
            <a:ext cx="950976" cy="316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13576" y="4636008"/>
            <a:ext cx="950976" cy="316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08064" y="4426712"/>
            <a:ext cx="1584960" cy="4687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Verdana"/>
                <a:cs typeface="Verdana"/>
              </a:rPr>
              <a:t>Appl Platform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Interfaces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  <a:spcBef>
                <a:spcPts val="5"/>
              </a:spcBef>
              <a:tabLst>
                <a:tab pos="979805" algn="l"/>
              </a:tabLst>
            </a:pPr>
            <a:r>
              <a:rPr sz="1000" dirty="0">
                <a:solidFill>
                  <a:srgbClr val="003300"/>
                </a:solidFill>
                <a:latin typeface="Verdana"/>
                <a:cs typeface="Verdana"/>
              </a:rPr>
              <a:t>Infra</a:t>
            </a:r>
            <a:r>
              <a:rPr sz="1000" spc="-35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3300"/>
                </a:solidFill>
                <a:latin typeface="Verdana"/>
                <a:cs typeface="Verdana"/>
              </a:rPr>
              <a:t>Apps	</a:t>
            </a:r>
            <a:r>
              <a:rPr sz="1000" b="1" dirty="0">
                <a:solidFill>
                  <a:srgbClr val="003300"/>
                </a:solidFill>
                <a:latin typeface="Arial"/>
                <a:cs typeface="Arial"/>
              </a:rPr>
              <a:t>Bus</a:t>
            </a:r>
            <a:r>
              <a:rPr sz="1000" b="1" spc="-105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3300"/>
                </a:solidFill>
                <a:latin typeface="Arial"/>
                <a:cs typeface="Arial"/>
              </a:rPr>
              <a:t>Apps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545" y="1566672"/>
            <a:ext cx="6440424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39158" y="5938826"/>
            <a:ext cx="90424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Verdana"/>
                <a:cs typeface="Verdana"/>
              </a:rPr>
              <a:t>Qualities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9761" y="1947672"/>
            <a:ext cx="6068568" cy="3925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71977" y="1556705"/>
            <a:ext cx="2084070" cy="719428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980"/>
              </a:spcBef>
            </a:pPr>
            <a:r>
              <a:rPr sz="1400" b="1" spc="-10" dirty="0">
                <a:latin typeface="Verdana"/>
                <a:cs typeface="Verdana"/>
              </a:rPr>
              <a:t>Qualities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447242"/>
          </a:xfrm>
          <a:prstGeom prst="rect">
            <a:avLst/>
          </a:prstGeom>
        </p:spPr>
        <p:txBody>
          <a:bodyPr vert="horz" wrap="square" lIns="0" tIns="457250" rIns="0" bIns="0" rtlCol="0">
            <a:spAutoFit/>
          </a:bodyPr>
          <a:lstStyle/>
          <a:p>
            <a:pPr marL="408305" algn="ctr">
              <a:lnSpc>
                <a:spcPct val="100000"/>
              </a:lnSpc>
              <a:spcBef>
                <a:spcPts val="90"/>
              </a:spcBef>
            </a:pPr>
            <a:r>
              <a:rPr sz="3200" i="0" spc="-5" dirty="0">
                <a:latin typeface="Arial"/>
                <a:cs typeface="Arial"/>
              </a:rPr>
              <a:t>Modelo de Referência de Infraestrutura</a:t>
            </a:r>
            <a:r>
              <a:rPr sz="3200" i="0" spc="-1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de</a:t>
            </a:r>
            <a:endParaRPr sz="3200">
              <a:latin typeface="Arial"/>
              <a:cs typeface="Arial"/>
            </a:endParaRPr>
          </a:p>
          <a:p>
            <a:pPr marL="408305" marR="635" algn="ctr">
              <a:lnSpc>
                <a:spcPct val="100000"/>
              </a:lnSpc>
              <a:spcBef>
                <a:spcPts val="5"/>
              </a:spcBef>
            </a:pPr>
            <a:r>
              <a:rPr sz="3200" i="0" spc="-5" dirty="0">
                <a:latin typeface="Arial"/>
                <a:cs typeface="Arial"/>
              </a:rPr>
              <a:t>Informação Integrada – Alto</a:t>
            </a:r>
            <a:r>
              <a:rPr sz="3200" i="0" spc="-5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Nível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19672" y="1554480"/>
            <a:ext cx="838200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7935" y="1554480"/>
            <a:ext cx="298703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24320" y="1600912"/>
            <a:ext cx="62039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1680" y="4974337"/>
            <a:ext cx="5815584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0658" y="5173217"/>
            <a:ext cx="3866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Information Provider</a:t>
            </a:r>
            <a:r>
              <a:rPr sz="1800" spc="-10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47816" y="3371088"/>
            <a:ext cx="1728215" cy="1249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45097" y="3719908"/>
            <a:ext cx="15113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Management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003300"/>
                </a:solidFill>
                <a:latin typeface="Verdana"/>
                <a:cs typeface="Verdana"/>
              </a:rPr>
              <a:t>Utilities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0040" y="3371088"/>
            <a:ext cx="1597152" cy="1249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11828" y="3719908"/>
            <a:ext cx="1408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3300"/>
                </a:solidFill>
                <a:latin typeface="Verdana"/>
                <a:cs typeface="Verdana"/>
              </a:rPr>
              <a:t>Brokering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5104" y="3371088"/>
            <a:ext cx="1728216" cy="1249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49018" y="3719908"/>
            <a:ext cx="15474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Development</a:t>
            </a:r>
            <a:endParaRPr sz="1800">
              <a:latin typeface="Verdana"/>
              <a:cs typeface="Verdana"/>
            </a:endParaRPr>
          </a:p>
          <a:p>
            <a:pPr marL="1905" algn="ctr">
              <a:lnSpc>
                <a:spcPct val="100000"/>
              </a:lnSpc>
            </a:pPr>
            <a:r>
              <a:rPr sz="1800" spc="-40" dirty="0">
                <a:solidFill>
                  <a:srgbClr val="003300"/>
                </a:solidFill>
                <a:latin typeface="Verdana"/>
                <a:cs typeface="Verdana"/>
              </a:rPr>
              <a:t>Tools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11680" y="2298192"/>
            <a:ext cx="5815584" cy="710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63977" y="2515361"/>
            <a:ext cx="40836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Information Consumer</a:t>
            </a:r>
            <a:r>
              <a:rPr sz="1800" spc="0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06702" y="3006725"/>
            <a:ext cx="151345" cy="406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89373" y="3006725"/>
            <a:ext cx="153060" cy="406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6642" y="3006725"/>
            <a:ext cx="151345" cy="406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6701" y="4618101"/>
            <a:ext cx="149618" cy="406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89373" y="4618101"/>
            <a:ext cx="151345" cy="406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6641" y="4618101"/>
            <a:ext cx="154774" cy="406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02809" y="3919538"/>
            <a:ext cx="455739" cy="1349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78682" y="3919537"/>
            <a:ext cx="448868" cy="1190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83080" y="5836920"/>
            <a:ext cx="1737360" cy="4084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0503" y="5836920"/>
            <a:ext cx="298703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86457" y="5884572"/>
            <a:ext cx="151257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Performance SLAs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63185" y="5836920"/>
            <a:ext cx="1798319" cy="4084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11568" y="5836920"/>
            <a:ext cx="298703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767579" y="5884572"/>
            <a:ext cx="157988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83079" y="1615440"/>
            <a:ext cx="880871" cy="408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14016" y="1615440"/>
            <a:ext cx="298704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86458" y="1661237"/>
            <a:ext cx="6629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598" y="302421"/>
            <a:ext cx="6366002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Componentes do</a:t>
            </a:r>
            <a:r>
              <a:rPr i="0" spc="-15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III-RM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181" y="1505813"/>
            <a:ext cx="9336405" cy="256847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III-RM </a:t>
            </a:r>
            <a:r>
              <a:rPr sz="2400" dirty="0">
                <a:latin typeface="Arial"/>
                <a:cs typeface="Arial"/>
              </a:rPr>
              <a:t>tem 2 componentes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principais:</a:t>
            </a:r>
            <a:endParaRPr sz="2400">
              <a:latin typeface="Arial"/>
              <a:cs typeface="Arial"/>
            </a:endParaRPr>
          </a:p>
          <a:p>
            <a:pPr marL="469900" marR="541655" indent="-457200">
              <a:lnSpc>
                <a:spcPct val="90100"/>
              </a:lnSpc>
              <a:spcBef>
                <a:spcPts val="5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Uma </a:t>
            </a:r>
            <a:r>
              <a:rPr sz="2400" b="1" dirty="0">
                <a:latin typeface="Arial"/>
                <a:cs typeface="Arial"/>
              </a:rPr>
              <a:t>taxonomia</a:t>
            </a:r>
            <a:r>
              <a:rPr sz="2400" dirty="0">
                <a:latin typeface="Arial"/>
                <a:cs typeface="Arial"/>
              </a:rPr>
              <a:t>,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define </a:t>
            </a:r>
            <a:r>
              <a:rPr sz="2400" spc="-5" dirty="0">
                <a:latin typeface="Arial"/>
                <a:cs typeface="Arial"/>
              </a:rPr>
              <a:t>a terminologia e provê </a:t>
            </a:r>
            <a:r>
              <a:rPr sz="2400" dirty="0">
                <a:latin typeface="Arial"/>
                <a:cs typeface="Arial"/>
              </a:rPr>
              <a:t>uma  </a:t>
            </a:r>
            <a:r>
              <a:rPr sz="2400" spc="-5" dirty="0">
                <a:latin typeface="Arial"/>
                <a:cs typeface="Arial"/>
              </a:rPr>
              <a:t>descrição </a:t>
            </a:r>
            <a:r>
              <a:rPr sz="2400" dirty="0">
                <a:latin typeface="Arial"/>
                <a:cs typeface="Arial"/>
              </a:rPr>
              <a:t>coerente dos components e </a:t>
            </a:r>
            <a:r>
              <a:rPr sz="2400" spc="-5" dirty="0">
                <a:latin typeface="Arial"/>
                <a:cs typeface="Arial"/>
              </a:rPr>
              <a:t>estrutura </a:t>
            </a:r>
            <a:r>
              <a:rPr sz="2400" dirty="0">
                <a:latin typeface="Arial"/>
                <a:cs typeface="Arial"/>
              </a:rPr>
              <a:t>conceitual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uma infraestrutura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informação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integrada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9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b="1" dirty="0">
                <a:latin typeface="Arial"/>
                <a:cs typeface="Arial"/>
              </a:rPr>
              <a:t>gráfico de </a:t>
            </a:r>
            <a:r>
              <a:rPr sz="2400" b="1" spc="-5" dirty="0">
                <a:latin typeface="Arial"/>
                <a:cs typeface="Arial"/>
              </a:rPr>
              <a:t>III-RM </a:t>
            </a:r>
            <a:r>
              <a:rPr sz="2400" dirty="0">
                <a:latin typeface="Arial"/>
                <a:cs typeface="Arial"/>
              </a:rPr>
              <a:t>associado, </a:t>
            </a:r>
            <a:r>
              <a:rPr sz="2400" spc="-10" dirty="0">
                <a:latin typeface="Arial"/>
                <a:cs typeface="Arial"/>
              </a:rPr>
              <a:t>que provê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representação  visual da taxonomia e os interrelacionamentos dos </a:t>
            </a:r>
            <a:r>
              <a:rPr sz="2400" dirty="0">
                <a:latin typeface="Arial"/>
                <a:cs typeface="Arial"/>
              </a:rPr>
              <a:t>componentes,  como uma ajuda ao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entendimento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8472" y="1"/>
            <a:ext cx="7643495" cy="99706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200" i="0" spc="-5" dirty="0">
                <a:latin typeface="Arial"/>
                <a:cs typeface="Arial"/>
              </a:rPr>
              <a:t>Modelo de Referência de Infraestrutura</a:t>
            </a:r>
            <a:r>
              <a:rPr sz="3200" i="0" spc="-7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de</a:t>
            </a:r>
            <a:endParaRPr sz="3200" dirty="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5"/>
              </a:spcBef>
            </a:pPr>
            <a:r>
              <a:rPr sz="3200" i="0" spc="-5" dirty="0">
                <a:latin typeface="Arial"/>
                <a:cs typeface="Arial"/>
              </a:rPr>
              <a:t>Informação</a:t>
            </a:r>
            <a:r>
              <a:rPr sz="3200" i="0" spc="-1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Integrada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5179" y="886791"/>
            <a:ext cx="221297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–</a:t>
            </a:r>
            <a:r>
              <a:rPr sz="320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Detalhado</a:t>
            </a:r>
            <a:endParaRPr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792" y="1490472"/>
            <a:ext cx="9451848" cy="4843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01135" y="6077205"/>
            <a:ext cx="90424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Verdana"/>
                <a:cs typeface="Verdana"/>
              </a:rPr>
              <a:t>Qualities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5384" y="1871472"/>
            <a:ext cx="9122664" cy="415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8280" y="5285232"/>
            <a:ext cx="6812280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97759" y="5355083"/>
            <a:ext cx="29425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3300"/>
                </a:solidFill>
                <a:latin typeface="Verdana"/>
                <a:cs typeface="Verdana"/>
              </a:rPr>
              <a:t>Information 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Provider</a:t>
            </a:r>
            <a:r>
              <a:rPr sz="1200" b="1" spc="25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13576" y="3575303"/>
            <a:ext cx="1776983" cy="1082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0104" y="3575303"/>
            <a:ext cx="2014727" cy="1082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8281" y="3575303"/>
            <a:ext cx="1776983" cy="1082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8280" y="2221992"/>
            <a:ext cx="6812280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33751" y="1482609"/>
            <a:ext cx="3074670" cy="1012456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63830" algn="ctr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latin typeface="Verdana"/>
                <a:cs typeface="Verdana"/>
              </a:rPr>
              <a:t>Qualities</a:t>
            </a:r>
            <a:endParaRPr sz="1400">
              <a:latin typeface="Verdana"/>
              <a:cs typeface="Verdana"/>
            </a:endParaRPr>
          </a:p>
          <a:p>
            <a:pPr marL="163195" algn="ctr">
              <a:lnSpc>
                <a:spcPct val="100000"/>
              </a:lnSpc>
              <a:spcBef>
                <a:spcPts val="1025"/>
              </a:spcBef>
            </a:pPr>
            <a:r>
              <a:rPr sz="1600" spc="-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Information Consumer</a:t>
            </a:r>
            <a:r>
              <a:rPr sz="1200" b="1" spc="-35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01292" y="4648263"/>
            <a:ext cx="190893" cy="690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7901" y="4648263"/>
            <a:ext cx="190893" cy="690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0290" y="4648263"/>
            <a:ext cx="194335" cy="6905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73115" y="4114800"/>
            <a:ext cx="648360" cy="146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62166" y="2294585"/>
            <a:ext cx="1551305" cy="3975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Desktop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Video</a:t>
            </a:r>
            <a:r>
              <a:rPr sz="9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Conference</a:t>
            </a:r>
            <a:endParaRPr sz="900">
              <a:latin typeface="Verdana"/>
              <a:cs typeface="Verdana"/>
            </a:endParaRPr>
          </a:p>
          <a:p>
            <a:pPr marL="337185">
              <a:lnSpc>
                <a:spcPct val="100000"/>
              </a:lnSpc>
              <a:spcBef>
                <a:spcPts val="825"/>
              </a:spcBef>
            </a:pP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Phone /</a:t>
            </a:r>
            <a:r>
              <a:rPr sz="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Fax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8322" y="2294586"/>
            <a:ext cx="4159885" cy="39818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Portal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  <a:tabLst>
                <a:tab pos="2192655" algn="l"/>
                <a:tab pos="3917315" algn="l"/>
              </a:tabLst>
            </a:pP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am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r>
              <a:rPr sz="9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au</a:t>
            </a: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Acc</a:t>
            </a: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2810" y="4041141"/>
            <a:ext cx="142875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Business modeling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tools 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Design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tools 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Construction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tools 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Languages and</a:t>
            </a:r>
            <a:r>
              <a:rPr sz="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Libraries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24854" y="3643121"/>
            <a:ext cx="1138555" cy="816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3300"/>
                </a:solidFill>
                <a:latin typeface="Verdana"/>
                <a:cs typeface="Verdana"/>
              </a:rPr>
              <a:t>Ma</a:t>
            </a:r>
            <a:r>
              <a:rPr sz="1200" b="1" spc="0" dirty="0">
                <a:solidFill>
                  <a:srgbClr val="003300"/>
                </a:solidFill>
                <a:latin typeface="Verdana"/>
                <a:cs typeface="Verdana"/>
              </a:rPr>
              <a:t>n</a:t>
            </a:r>
            <a:r>
              <a:rPr sz="1200" b="1" spc="-10" dirty="0">
                <a:solidFill>
                  <a:srgbClr val="003300"/>
                </a:solidFill>
                <a:latin typeface="Verdana"/>
                <a:cs typeface="Verdana"/>
              </a:rPr>
              <a:t>a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gem</a:t>
            </a:r>
            <a:r>
              <a:rPr sz="1200" b="1" spc="-10" dirty="0">
                <a:solidFill>
                  <a:srgbClr val="003300"/>
                </a:solidFill>
                <a:latin typeface="Verdana"/>
                <a:cs typeface="Verdana"/>
              </a:rPr>
              <a:t>e</a:t>
            </a:r>
            <a:r>
              <a:rPr sz="1200" b="1" spc="0" dirty="0">
                <a:solidFill>
                  <a:srgbClr val="003300"/>
                </a:solidFill>
                <a:latin typeface="Verdana"/>
                <a:cs typeface="Verdana"/>
              </a:rPr>
              <a:t>n</a:t>
            </a:r>
            <a:r>
              <a:rPr sz="1200" b="1" dirty="0">
                <a:solidFill>
                  <a:srgbClr val="003300"/>
                </a:solidFill>
                <a:latin typeface="Verdana"/>
                <a:cs typeface="Verdana"/>
              </a:rPr>
              <a:t>t  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Utilities</a:t>
            </a:r>
            <a:endParaRPr sz="1200">
              <a:latin typeface="Verdana"/>
              <a:cs typeface="Verdana"/>
            </a:endParaRPr>
          </a:p>
          <a:p>
            <a:pPr marL="80645" marR="5080" algn="ctr">
              <a:lnSpc>
                <a:spcPct val="100000"/>
              </a:lnSpc>
              <a:spcBef>
                <a:spcPts val="145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Monitors  Executory</a:t>
            </a:r>
            <a:r>
              <a:rPr sz="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Utilities 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Copy</a:t>
            </a:r>
            <a:r>
              <a:rPr sz="9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Managers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6791" y="1545336"/>
            <a:ext cx="969263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25641" y="1545336"/>
            <a:ext cx="338327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55791" y="1597865"/>
            <a:ext cx="7156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Mobility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2432" y="5980176"/>
            <a:ext cx="1993392" cy="463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45408" y="5980176"/>
            <a:ext cx="338327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51685" y="6033922"/>
            <a:ext cx="173608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SLAs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95416" y="5980176"/>
            <a:ext cx="2069591" cy="463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84593" y="5980176"/>
            <a:ext cx="338327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4664" y="1530096"/>
            <a:ext cx="1018032" cy="463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02279" y="1530096"/>
            <a:ext cx="338328" cy="463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82140" y="1581990"/>
            <a:ext cx="76454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08146" y="4055747"/>
            <a:ext cx="135001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Information Brokers  Application</a:t>
            </a:r>
            <a:r>
              <a:rPr sz="9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Integrators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8322" y="5616653"/>
            <a:ext cx="1417956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Streaming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audio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video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62167" y="5374385"/>
            <a:ext cx="1550670" cy="397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Desktop Video</a:t>
            </a:r>
            <a:r>
              <a:rPr sz="9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Conference</a:t>
            </a:r>
            <a:endParaRPr sz="900">
              <a:latin typeface="Verdana"/>
              <a:cs typeface="Verdana"/>
            </a:endParaRPr>
          </a:p>
          <a:p>
            <a:pPr marL="337185">
              <a:lnSpc>
                <a:spcPct val="100000"/>
              </a:lnSpc>
              <a:spcBef>
                <a:spcPts val="830"/>
              </a:spcBef>
            </a:pP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Phone /</a:t>
            </a:r>
            <a:r>
              <a:rPr sz="9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Fax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5465" y="5374387"/>
            <a:ext cx="655955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9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Portal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10993" y="2794762"/>
            <a:ext cx="1795145" cy="56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3175" algn="ctr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Directory  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ren</a:t>
            </a:r>
            <a:r>
              <a:rPr sz="900" b="1" spc="-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900" b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r>
              <a:rPr sz="900" b="1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ren</a:t>
            </a:r>
            <a:r>
              <a:rPr sz="900" b="1" spc="-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ing  Naming</a:t>
            </a:r>
            <a:endParaRPr sz="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Registration</a:t>
            </a:r>
            <a:endParaRPr sz="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Publish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77920" y="3480943"/>
            <a:ext cx="662940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Subscribe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19556" y="3643121"/>
            <a:ext cx="43414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Development Tools </a:t>
            </a:r>
            <a:r>
              <a:rPr sz="1350" b="1" spc="0" baseline="30864" dirty="0">
                <a:solidFill>
                  <a:srgbClr val="FFFFFF"/>
                </a:solidFill>
                <a:latin typeface="Verdana"/>
                <a:cs typeface="Verdana"/>
              </a:rPr>
              <a:t>Discovery 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Brokering</a:t>
            </a:r>
            <a:r>
              <a:rPr sz="1200" b="1" dirty="0">
                <a:solidFill>
                  <a:srgbClr val="003300"/>
                </a:solidFill>
                <a:latin typeface="Verdana"/>
                <a:cs typeface="Verdana"/>
              </a:rPr>
              <a:t> </a:t>
            </a:r>
            <a:r>
              <a:rPr sz="1200" b="1" spc="-5" dirty="0">
                <a:solidFill>
                  <a:srgbClr val="003300"/>
                </a:solidFill>
                <a:latin typeface="Verdana"/>
                <a:cs typeface="Verdana"/>
              </a:rPr>
              <a:t>Applications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2905" y="4667250"/>
            <a:ext cx="1287780" cy="845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Digital Signature  Intrusion</a:t>
            </a:r>
            <a:r>
              <a:rPr sz="9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Detection  Key Management  Firewall</a:t>
            </a:r>
            <a:endParaRPr sz="900">
              <a:latin typeface="Verdana"/>
              <a:cs typeface="Verdana"/>
            </a:endParaRPr>
          </a:p>
          <a:p>
            <a:pPr marL="12700" marR="568325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yp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ion  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AAAC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2905" y="5490465"/>
            <a:ext cx="288925" cy="1526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SSO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78623" y="2882596"/>
            <a:ext cx="1729739" cy="7072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7060" marR="5080" indent="280035" algn="r">
              <a:lnSpc>
                <a:spcPct val="100000"/>
              </a:lnSpc>
              <a:spcBef>
                <a:spcPts val="115"/>
              </a:spcBef>
            </a:pP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Pr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io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n  Tr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form</a:t>
            </a:r>
            <a:r>
              <a:rPr sz="900" b="1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spc="-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n  Browser</a:t>
            </a:r>
            <a:r>
              <a:rPr sz="9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Portal and</a:t>
            </a:r>
            <a:r>
              <a:rPr sz="9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personalization</a:t>
            </a:r>
            <a:endParaRPr sz="900">
              <a:latin typeface="Verdana"/>
              <a:cs typeface="Verdana"/>
            </a:endParaRPr>
          </a:p>
          <a:p>
            <a:pPr marR="6350" algn="r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Meta</a:t>
            </a:r>
            <a:r>
              <a:rPr sz="9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indices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84921" y="4667250"/>
            <a:ext cx="1610995" cy="707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6350" indent="326390" algn="r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Access  Transformation</a:t>
            </a:r>
            <a:r>
              <a:rPr sz="9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Mapping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 Query</a:t>
            </a:r>
            <a:r>
              <a:rPr sz="9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distribution</a:t>
            </a:r>
            <a:endParaRPr sz="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900" b="1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b="1" spc="5" dirty="0">
                <a:solidFill>
                  <a:srgbClr val="FFFFFF"/>
                </a:solidFill>
                <a:latin typeface="Verdana"/>
                <a:cs typeface="Verdana"/>
              </a:rPr>
              <a:t>gg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r>
              <a:rPr sz="900" b="1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ion</a:t>
            </a:r>
            <a:endParaRPr sz="900">
              <a:latin typeface="Verdana"/>
              <a:cs typeface="Verdana"/>
            </a:endParaRPr>
          </a:p>
          <a:p>
            <a:pPr marR="44450" algn="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ea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10727" y="5353304"/>
            <a:ext cx="880744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10"/>
              </a:spcBef>
            </a:pP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File</a:t>
            </a:r>
            <a:r>
              <a:rPr sz="9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services 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9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2904" y="3109036"/>
            <a:ext cx="1328420" cy="29174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Languages</a:t>
            </a:r>
            <a:r>
              <a:rPr sz="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Libraries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Registries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27141" y="4736720"/>
            <a:ext cx="1797686" cy="43024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8940" marR="403225" indent="1905" algn="ctr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Info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Format  eForm</a:t>
            </a:r>
            <a:r>
              <a:rPr sz="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Instant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messaging</a:t>
            </a:r>
            <a:r>
              <a:rPr sz="900" b="1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70935" y="5617262"/>
            <a:ext cx="2557780" cy="39177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90550">
              <a:lnSpc>
                <a:spcPct val="100000"/>
              </a:lnSpc>
              <a:spcBef>
                <a:spcPts val="110"/>
              </a:spcBef>
              <a:tabLst>
                <a:tab pos="2314575" algn="l"/>
              </a:tabLst>
            </a:pP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Acc</a:t>
            </a:r>
            <a:r>
              <a:rPr sz="9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900" spc="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Messaging/Event</a:t>
            </a:r>
            <a:r>
              <a:rPr sz="9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Brokering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94198" y="5830926"/>
            <a:ext cx="2540000" cy="464871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Process/Workflow</a:t>
            </a:r>
            <a:r>
              <a:rPr sz="9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endParaRPr sz="900">
              <a:latin typeface="Verdana"/>
              <a:cs typeface="Verdana"/>
            </a:endParaRPr>
          </a:p>
          <a:p>
            <a:pPr marL="733425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88966" y="2795702"/>
            <a:ext cx="1933575" cy="777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79705" marR="95885" indent="-167640">
              <a:lnSpc>
                <a:spcPct val="106200"/>
              </a:lnSpc>
              <a:spcBef>
                <a:spcPts val="115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Application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Message</a:t>
            </a:r>
            <a:r>
              <a:rPr sz="90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Format 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Application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Messaging 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Application to</a:t>
            </a:r>
            <a:r>
              <a:rPr sz="9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application  communications</a:t>
            </a:r>
            <a:r>
              <a:rPr sz="9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900">
              <a:latin typeface="Verdana"/>
              <a:cs typeface="Verdana"/>
            </a:endParaRPr>
          </a:p>
          <a:p>
            <a:pPr marL="144145">
              <a:lnSpc>
                <a:spcPct val="100000"/>
              </a:lnSpc>
              <a:spcBef>
                <a:spcPts val="280"/>
              </a:spcBef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Enterprise </a:t>
            </a:r>
            <a:r>
              <a:rPr sz="900" b="1" spc="0" dirty="0">
                <a:solidFill>
                  <a:srgbClr val="FFFFFF"/>
                </a:solidFill>
                <a:latin typeface="Verdana"/>
                <a:cs typeface="Verdana"/>
              </a:rPr>
              <a:t>Appl</a:t>
            </a:r>
            <a:r>
              <a:rPr sz="90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01292" y="2743200"/>
            <a:ext cx="192620" cy="838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87901" y="2743200"/>
            <a:ext cx="192620" cy="838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00291" y="2743200"/>
            <a:ext cx="190893" cy="838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19450" y="4114800"/>
            <a:ext cx="648360" cy="1460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2095" y="6286345"/>
            <a:ext cx="690245" cy="209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i="1" spc="-10" dirty="0">
                <a:solidFill>
                  <a:srgbClr val="439CA2"/>
                </a:solidFill>
                <a:latin typeface="Times New Roman"/>
                <a:cs typeface="Times New Roman"/>
              </a:rPr>
              <a:t>Slide</a:t>
            </a:r>
            <a:r>
              <a:rPr sz="1400" i="1" spc="-45" dirty="0">
                <a:solidFill>
                  <a:srgbClr val="439CA2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439CA2"/>
                </a:solidFill>
                <a:latin typeface="Times New Roman"/>
                <a:cs typeface="Times New Roman"/>
              </a:rPr>
              <a:t>884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855799"/>
            <a:ext cx="21570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23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348" y="3401646"/>
            <a:ext cx="4544695" cy="1856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Técnicas</a:t>
            </a:r>
          </a:p>
          <a:p>
            <a:pPr marL="12700" marR="5080">
              <a:lnSpc>
                <a:spcPct val="100000"/>
              </a:lnSpc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de Planejamento</a:t>
            </a:r>
            <a:r>
              <a:rPr sz="400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de 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Migração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568" y="331675"/>
            <a:ext cx="76327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lang="pt-BR" sz="4000" i="0" spc="0" dirty="0" err="1" smtClean="0">
                <a:latin typeface="Arial"/>
                <a:cs typeface="Arial"/>
              </a:rPr>
              <a:t>q</a:t>
            </a:r>
            <a:r>
              <a:rPr sz="4000" i="0" spc="0" dirty="0" smtClean="0">
                <a:latin typeface="Arial"/>
                <a:cs typeface="Arial"/>
              </a:rPr>
              <a:t>ue </a:t>
            </a:r>
            <a:r>
              <a:rPr sz="4000" i="0" spc="0" dirty="0">
                <a:latin typeface="Arial"/>
                <a:cs typeface="Arial"/>
              </a:rPr>
              <a:t>é </a:t>
            </a:r>
            <a:r>
              <a:rPr sz="4000" i="0" dirty="0">
                <a:latin typeface="Arial"/>
                <a:cs typeface="Arial"/>
              </a:rPr>
              <a:t>Arquitetura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Corporativa?</a:t>
            </a:r>
          </a:p>
        </p:txBody>
      </p:sp>
      <p:sp>
        <p:nvSpPr>
          <p:cNvPr id="4" name="object 4"/>
          <p:cNvSpPr/>
          <p:nvPr/>
        </p:nvSpPr>
        <p:spPr>
          <a:xfrm>
            <a:off x="242888" y="1595500"/>
            <a:ext cx="4714875" cy="2889250"/>
          </a:xfrm>
          <a:custGeom>
            <a:avLst/>
            <a:gdLst/>
            <a:ahLst/>
            <a:cxnLst/>
            <a:rect l="l" t="t" r="r" b="b"/>
            <a:pathLst>
              <a:path w="4714875" h="2889250">
                <a:moveTo>
                  <a:pt x="0" y="2889250"/>
                </a:moveTo>
                <a:lnTo>
                  <a:pt x="4714875" y="2889250"/>
                </a:lnTo>
                <a:lnTo>
                  <a:pt x="4714875" y="0"/>
                </a:lnTo>
                <a:lnTo>
                  <a:pt x="0" y="0"/>
                </a:lnTo>
                <a:lnTo>
                  <a:pt x="0" y="28892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1350" y="1170523"/>
            <a:ext cx="9188450" cy="4849277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801870">
              <a:lnSpc>
                <a:spcPct val="100000"/>
              </a:lnSpc>
              <a:spcBef>
                <a:spcPts val="530"/>
              </a:spcBef>
            </a:pPr>
            <a:r>
              <a:rPr sz="2000" b="1" spc="-15" dirty="0">
                <a:latin typeface="Arial"/>
                <a:cs typeface="Arial"/>
              </a:rPr>
              <a:t>Arquitetura </a:t>
            </a:r>
            <a:r>
              <a:rPr sz="2000" b="1" spc="-5" dirty="0">
                <a:latin typeface="Arial"/>
                <a:cs typeface="Arial"/>
              </a:rPr>
              <a:t>Corporativa</a:t>
            </a:r>
            <a:r>
              <a:rPr sz="2000" b="1" spc="100" dirty="0">
                <a:latin typeface="Arial"/>
                <a:cs typeface="Arial"/>
              </a:rPr>
              <a:t> </a:t>
            </a:r>
            <a:r>
              <a:rPr sz="2000" b="1" spc="0" dirty="0">
                <a:latin typeface="Arial"/>
                <a:cs typeface="Arial"/>
              </a:rPr>
              <a:t>é</a:t>
            </a:r>
            <a:r>
              <a:rPr sz="2000" spc="0" dirty="0"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 marL="5146040" marR="409575" indent="-344170">
              <a:lnSpc>
                <a:spcPct val="93000"/>
              </a:lnSpc>
              <a:spcBef>
                <a:spcPts val="605"/>
              </a:spcBef>
              <a:buChar char="•"/>
              <a:tabLst>
                <a:tab pos="5146040" algn="l"/>
                <a:tab pos="5146675" algn="l"/>
              </a:tabLst>
            </a:pP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lógica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organização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os  processos de </a:t>
            </a:r>
            <a:r>
              <a:rPr sz="2000" spc="-10" dirty="0">
                <a:latin typeface="Arial"/>
                <a:cs typeface="Arial"/>
              </a:rPr>
              <a:t>negócios </a:t>
            </a:r>
            <a:r>
              <a:rPr sz="2000" spc="-5" dirty="0">
                <a:latin typeface="Arial"/>
                <a:cs typeface="Arial"/>
              </a:rPr>
              <a:t>e  infraestrutura de </a:t>
            </a:r>
            <a:r>
              <a:rPr sz="2000" spc="5" dirty="0">
                <a:latin typeface="Arial"/>
                <a:cs typeface="Arial"/>
              </a:rPr>
              <a:t>TI </a:t>
            </a:r>
            <a:r>
              <a:rPr sz="2000" spc="-10" dirty="0">
                <a:latin typeface="Arial"/>
                <a:cs typeface="Arial"/>
              </a:rPr>
              <a:t>refletindo </a:t>
            </a:r>
            <a:r>
              <a:rPr sz="2000" spc="-5" dirty="0">
                <a:latin typeface="Arial"/>
                <a:cs typeface="Arial"/>
              </a:rPr>
              <a:t>os 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integração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0" dirty="0">
                <a:latin typeface="Arial"/>
                <a:cs typeface="Arial"/>
              </a:rPr>
              <a:t>padronização </a:t>
            </a:r>
            <a:r>
              <a:rPr sz="2000" spc="-5" dirty="0">
                <a:latin typeface="Arial"/>
                <a:cs typeface="Arial"/>
              </a:rPr>
              <a:t>do modelo  </a:t>
            </a:r>
            <a:r>
              <a:rPr sz="2000" spc="-10" dirty="0">
                <a:latin typeface="Arial"/>
                <a:cs typeface="Arial"/>
              </a:rPr>
              <a:t>operacional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dirty="0">
                <a:latin typeface="Arial"/>
                <a:cs typeface="Arial"/>
              </a:rPr>
              <a:t>empresa.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[1]</a:t>
            </a:r>
            <a:endParaRPr sz="2000" dirty="0">
              <a:latin typeface="Arial"/>
              <a:cs typeface="Arial"/>
            </a:endParaRPr>
          </a:p>
          <a:p>
            <a:pPr marL="5146040" marR="5080" indent="-344170">
              <a:lnSpc>
                <a:spcPct val="93000"/>
              </a:lnSpc>
              <a:spcBef>
                <a:spcPts val="600"/>
              </a:spcBef>
              <a:buChar char="•"/>
              <a:tabLst>
                <a:tab pos="5146040" algn="l"/>
                <a:tab pos="5146675" algn="l"/>
              </a:tabLst>
            </a:pP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modelo </a:t>
            </a:r>
            <a:r>
              <a:rPr sz="2000" spc="-10" dirty="0">
                <a:latin typeface="Arial"/>
                <a:cs typeface="Arial"/>
              </a:rPr>
              <a:t>conceitual que define </a:t>
            </a:r>
            <a:r>
              <a:rPr sz="2000" spc="-5" dirty="0">
                <a:latin typeface="Arial"/>
                <a:cs typeface="Arial"/>
              </a:rPr>
              <a:t>a  estrutura e funcionamento de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organização. A intenção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arquitetura corporativa </a:t>
            </a:r>
            <a:r>
              <a:rPr sz="2000" spc="-5" dirty="0">
                <a:latin typeface="Arial"/>
                <a:cs typeface="Arial"/>
              </a:rPr>
              <a:t>é determinar  </a:t>
            </a:r>
            <a:r>
              <a:rPr sz="2000" dirty="0">
                <a:latin typeface="Arial"/>
                <a:cs typeface="Arial"/>
              </a:rPr>
              <a:t>como uma </a:t>
            </a:r>
            <a:r>
              <a:rPr sz="2000" spc="-10" dirty="0">
                <a:latin typeface="Arial"/>
                <a:cs typeface="Arial"/>
              </a:rPr>
              <a:t>organização pode </a:t>
            </a:r>
            <a:r>
              <a:rPr sz="2000" dirty="0">
                <a:latin typeface="Arial"/>
                <a:cs typeface="Arial"/>
              </a:rPr>
              <a:t>mais  </a:t>
            </a:r>
            <a:r>
              <a:rPr sz="2000" spc="-5" dirty="0">
                <a:latin typeface="Arial"/>
                <a:cs typeface="Arial"/>
              </a:rPr>
              <a:t>efetivamente </a:t>
            </a:r>
            <a:r>
              <a:rPr sz="2000" spc="-10" dirty="0">
                <a:latin typeface="Arial"/>
                <a:cs typeface="Arial"/>
              </a:rPr>
              <a:t>atingir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seus  objetivos atuais </a:t>
            </a:r>
            <a:r>
              <a:rPr sz="2000" spc="-5" dirty="0">
                <a:latin typeface="Arial"/>
                <a:cs typeface="Arial"/>
              </a:rPr>
              <a:t>e futuros.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[2]</a:t>
            </a:r>
            <a:endParaRPr sz="2000" dirty="0">
              <a:latin typeface="Arial"/>
              <a:cs typeface="Arial"/>
            </a:endParaRPr>
          </a:p>
          <a:p>
            <a:pPr marL="259079" indent="-246379">
              <a:lnSpc>
                <a:spcPct val="100000"/>
              </a:lnSpc>
              <a:spcBef>
                <a:spcPts val="459"/>
              </a:spcBef>
              <a:buAutoNum type="arabicPlain"/>
              <a:tabLst>
                <a:tab pos="259715" algn="l"/>
              </a:tabLst>
            </a:pPr>
            <a:r>
              <a:rPr sz="1400" i="1" spc="-10" dirty="0">
                <a:latin typeface="Arial"/>
                <a:cs typeface="Arial"/>
              </a:rPr>
              <a:t>MIT Center for </a:t>
            </a:r>
            <a:r>
              <a:rPr sz="1400" i="1" spc="-15" dirty="0">
                <a:latin typeface="Arial"/>
                <a:cs typeface="Arial"/>
              </a:rPr>
              <a:t>Information Systems</a:t>
            </a:r>
            <a:r>
              <a:rPr sz="1400" i="1" spc="204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Research</a:t>
            </a:r>
            <a:endParaRPr sz="1400" dirty="0">
              <a:latin typeface="Arial"/>
              <a:cs typeface="Arial"/>
            </a:endParaRPr>
          </a:p>
          <a:p>
            <a:pPr marL="259079" indent="-246379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259715" algn="l"/>
              </a:tabLst>
            </a:pPr>
            <a:r>
              <a:rPr sz="1400" i="1" spc="-10" dirty="0">
                <a:latin typeface="Arial"/>
                <a:cs typeface="Arial"/>
              </a:rPr>
              <a:t>SearchCIO.com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5181600" cy="3448297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219682"/>
            <a:ext cx="8941435" cy="4368016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735"/>
              </a:lnSpc>
              <a:spcBef>
                <a:spcPts val="28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Entender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técnicas </a:t>
            </a:r>
            <a:r>
              <a:rPr sz="2400" spc="-5" dirty="0">
                <a:latin typeface="Arial"/>
                <a:cs typeface="Arial"/>
              </a:rPr>
              <a:t>usadas nas </a:t>
            </a:r>
            <a:r>
              <a:rPr sz="2400" dirty="0">
                <a:latin typeface="Arial"/>
                <a:cs typeface="Arial"/>
              </a:rPr>
              <a:t>Fases E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F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planejamento 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áreas </a:t>
            </a:r>
            <a:r>
              <a:rPr sz="2400" spc="-10" dirty="0">
                <a:latin typeface="Arial"/>
                <a:cs typeface="Arial"/>
              </a:rPr>
              <a:t>chave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incluem:</a:t>
            </a:r>
            <a:endParaRPr sz="2400">
              <a:latin typeface="Arial"/>
              <a:cs typeface="Arial"/>
            </a:endParaRPr>
          </a:p>
          <a:p>
            <a:pPr marL="850900" marR="5080" lvl="1" indent="-381000">
              <a:lnSpc>
                <a:spcPct val="90100"/>
              </a:lnSpc>
              <a:spcBef>
                <a:spcPts val="495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Usar a </a:t>
            </a:r>
            <a:r>
              <a:rPr sz="2000" spc="-10" dirty="0">
                <a:latin typeface="Arial"/>
                <a:cs typeface="Arial"/>
              </a:rPr>
              <a:t>Matriz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i="1" spc="-10" dirty="0">
                <a:latin typeface="Arial"/>
                <a:cs typeface="Arial"/>
              </a:rPr>
              <a:t>Dedução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Fatores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Implementação 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documentar fatores impactantes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Implementação e  </a:t>
            </a:r>
            <a:r>
              <a:rPr sz="2000" spc="-10" dirty="0">
                <a:latin typeface="Arial"/>
                <a:cs typeface="Arial"/>
              </a:rPr>
              <a:t>Migração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ts val="2280"/>
              </a:lnSpc>
              <a:spcBef>
                <a:spcPts val="24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O propósito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i="1" spc="-15" dirty="0">
                <a:latin typeface="Arial"/>
                <a:cs typeface="Arial"/>
              </a:rPr>
              <a:t>Matriz </a:t>
            </a:r>
            <a:r>
              <a:rPr sz="2000" i="1" spc="-10" dirty="0">
                <a:latin typeface="Arial"/>
                <a:cs typeface="Arial"/>
              </a:rPr>
              <a:t>Consolidada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Diferenças (gaps), Soluções</a:t>
            </a:r>
            <a:r>
              <a:rPr sz="2000" i="1" spc="36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ts val="2280"/>
              </a:lnSpc>
            </a:pPr>
            <a:r>
              <a:rPr sz="2000" i="1" spc="-10" dirty="0">
                <a:latin typeface="Arial"/>
                <a:cs typeface="Arial"/>
              </a:rPr>
              <a:t>Dependências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4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O propósito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tabela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Incrementos </a:t>
            </a:r>
            <a:r>
              <a:rPr sz="2000" i="1" spc="-5" dirty="0">
                <a:latin typeface="Arial"/>
                <a:cs typeface="Arial"/>
              </a:rPr>
              <a:t>da </a:t>
            </a:r>
            <a:r>
              <a:rPr sz="2000" i="1" spc="-10" dirty="0">
                <a:latin typeface="Arial"/>
                <a:cs typeface="Arial"/>
              </a:rPr>
              <a:t>Definição </a:t>
            </a:r>
            <a:r>
              <a:rPr sz="2000" i="1" spc="-5" dirty="0">
                <a:latin typeface="Arial"/>
                <a:cs typeface="Arial"/>
              </a:rPr>
              <a:t>da</a:t>
            </a:r>
            <a:r>
              <a:rPr sz="2000" i="1" spc="23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ts val="2280"/>
              </a:lnSpc>
              <a:spcBef>
                <a:spcPts val="244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usar a </a:t>
            </a:r>
            <a:r>
              <a:rPr sz="2000" i="1" spc="-10" dirty="0">
                <a:latin typeface="Arial"/>
                <a:cs typeface="Arial"/>
              </a:rPr>
              <a:t>Tabela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Evolução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Estado </a:t>
            </a:r>
            <a:r>
              <a:rPr sz="2000" i="1" spc="-5" dirty="0">
                <a:latin typeface="Arial"/>
                <a:cs typeface="Arial"/>
              </a:rPr>
              <a:t>da </a:t>
            </a:r>
            <a:r>
              <a:rPr sz="2000" i="1" spc="-10" dirty="0">
                <a:latin typeface="Arial"/>
                <a:cs typeface="Arial"/>
              </a:rPr>
              <a:t>Arquitetura</a:t>
            </a:r>
            <a:r>
              <a:rPr sz="2000" i="1" spc="22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TRM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4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usar a </a:t>
            </a:r>
            <a:r>
              <a:rPr sz="2000" i="1" spc="-10" dirty="0">
                <a:latin typeface="Arial"/>
                <a:cs typeface="Arial"/>
              </a:rPr>
              <a:t>Técnica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Avaliação </a:t>
            </a:r>
            <a:r>
              <a:rPr sz="2000" i="1" spc="-5" dirty="0">
                <a:latin typeface="Arial"/>
                <a:cs typeface="Arial"/>
              </a:rPr>
              <a:t>do </a:t>
            </a:r>
            <a:r>
              <a:rPr sz="2000" i="1" spc="-10" dirty="0">
                <a:latin typeface="Arial"/>
                <a:cs typeface="Arial"/>
              </a:rPr>
              <a:t>Valor </a:t>
            </a:r>
            <a:r>
              <a:rPr sz="2000" i="1" spc="-5" dirty="0">
                <a:latin typeface="Arial"/>
                <a:cs typeface="Arial"/>
              </a:rPr>
              <a:t>de</a:t>
            </a:r>
            <a:r>
              <a:rPr sz="2000" i="1" spc="13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625600" marR="5080" indent="-108585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Matriz de Avaliação e </a:t>
            </a:r>
            <a:r>
              <a:rPr sz="4000" i="0" spc="0" dirty="0">
                <a:latin typeface="Arial"/>
                <a:cs typeface="Arial"/>
              </a:rPr>
              <a:t>Dedução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Fatores de</a:t>
            </a:r>
            <a:r>
              <a:rPr sz="4000" i="0" spc="-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Implementação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870" y="1872488"/>
            <a:ext cx="9190990" cy="303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Esta matriz documenta </a:t>
            </a:r>
            <a:r>
              <a:rPr sz="1800" spc="-5" dirty="0">
                <a:latin typeface="Arial"/>
                <a:cs typeface="Arial"/>
              </a:rPr>
              <a:t>os fatores que </a:t>
            </a:r>
            <a:r>
              <a:rPr sz="1800" dirty="0">
                <a:latin typeface="Arial"/>
                <a:cs typeface="Arial"/>
              </a:rPr>
              <a:t>impactam </a:t>
            </a:r>
            <a:r>
              <a:rPr sz="1800" spc="-5" dirty="0">
                <a:latin typeface="Arial"/>
                <a:cs typeface="Arial"/>
              </a:rPr>
              <a:t>o Plano de Implementação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Migração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É criada </a:t>
            </a:r>
            <a:r>
              <a:rPr sz="1800" spc="-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passo </a:t>
            </a:r>
            <a:r>
              <a:rPr sz="1800" spc="-5" dirty="0">
                <a:latin typeface="Arial"/>
                <a:cs typeface="Arial"/>
              </a:rPr>
              <a:t>1 da </a:t>
            </a:r>
            <a:r>
              <a:rPr sz="1800" dirty="0">
                <a:latin typeface="Arial"/>
                <a:cs typeface="Arial"/>
              </a:rPr>
              <a:t>Fase E </a:t>
            </a:r>
            <a:r>
              <a:rPr sz="1800" spc="-5" dirty="0">
                <a:latin typeface="Arial"/>
                <a:cs typeface="Arial"/>
              </a:rPr>
              <a:t>e atualizada ao longo da </a:t>
            </a:r>
            <a:r>
              <a:rPr sz="1800" dirty="0">
                <a:latin typeface="Arial"/>
                <a:cs typeface="Arial"/>
              </a:rPr>
              <a:t>Fase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É uma </a:t>
            </a:r>
            <a:r>
              <a:rPr sz="1800" spc="-5" dirty="0">
                <a:latin typeface="Arial"/>
                <a:cs typeface="Arial"/>
              </a:rPr>
              <a:t>entrada para a </a:t>
            </a:r>
            <a:r>
              <a:rPr sz="1800" dirty="0">
                <a:latin typeface="Arial"/>
                <a:cs typeface="Arial"/>
              </a:rPr>
              <a:t>Fase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Serve </a:t>
            </a:r>
            <a:r>
              <a:rPr sz="1800" dirty="0">
                <a:latin typeface="Arial"/>
                <a:cs typeface="Arial"/>
              </a:rPr>
              <a:t>como </a:t>
            </a: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dirty="0">
                <a:latin typeface="Arial"/>
                <a:cs typeface="Arial"/>
              </a:rPr>
              <a:t>decisões </a:t>
            </a:r>
            <a:r>
              <a:rPr sz="1800" spc="-5" dirty="0">
                <a:latin typeface="Arial"/>
                <a:cs typeface="Arial"/>
              </a:rPr>
              <a:t>na implementação e </a:t>
            </a:r>
            <a:r>
              <a:rPr sz="1800" dirty="0">
                <a:latin typeface="Arial"/>
                <a:cs typeface="Arial"/>
              </a:rPr>
              <a:t>migração </a:t>
            </a: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A matriz </a:t>
            </a:r>
            <a:r>
              <a:rPr sz="1800" spc="-5" dirty="0">
                <a:latin typeface="Arial"/>
                <a:cs typeface="Arial"/>
              </a:rPr>
              <a:t>deve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incluir: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5" dirty="0">
                <a:latin typeface="Arial"/>
                <a:cs typeface="Arial"/>
              </a:rPr>
              <a:t>Uma </a:t>
            </a: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fatores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serem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considerados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Suas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descrições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0" dirty="0">
                <a:latin typeface="Arial"/>
                <a:cs typeface="Arial"/>
              </a:rPr>
              <a:t>As </a:t>
            </a:r>
            <a:r>
              <a:rPr sz="1600" spc="-5" dirty="0">
                <a:latin typeface="Arial"/>
                <a:cs typeface="Arial"/>
              </a:rPr>
              <a:t>deduções que </a:t>
            </a:r>
            <a:r>
              <a:rPr sz="1600" dirty="0">
                <a:latin typeface="Arial"/>
                <a:cs typeface="Arial"/>
              </a:rPr>
              <a:t>indicam as </a:t>
            </a:r>
            <a:r>
              <a:rPr sz="1600" spc="-5" dirty="0">
                <a:latin typeface="Arial"/>
                <a:cs typeface="Arial"/>
              </a:rPr>
              <a:t>ações </a:t>
            </a:r>
            <a:r>
              <a:rPr sz="1600" dirty="0">
                <a:latin typeface="Arial"/>
                <a:cs typeface="Arial"/>
              </a:rPr>
              <a:t>ou </a:t>
            </a:r>
            <a:r>
              <a:rPr sz="1600" spc="-5" dirty="0">
                <a:latin typeface="Arial"/>
                <a:cs typeface="Arial"/>
              </a:rPr>
              <a:t>restrições que devem </a:t>
            </a:r>
            <a:r>
              <a:rPr sz="1600" dirty="0">
                <a:latin typeface="Arial"/>
                <a:cs typeface="Arial"/>
              </a:rPr>
              <a:t>ser </a:t>
            </a:r>
            <a:r>
              <a:rPr sz="1600" spc="-5" dirty="0">
                <a:latin typeface="Arial"/>
                <a:cs typeface="Arial"/>
              </a:rPr>
              <a:t>levadas </a:t>
            </a:r>
            <a:r>
              <a:rPr sz="1600" dirty="0">
                <a:latin typeface="Arial"/>
                <a:cs typeface="Arial"/>
              </a:rPr>
              <a:t>em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consideração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quando os planos forem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formulados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844" y="88481"/>
            <a:ext cx="96075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24305" marR="5080" indent="-1412240">
              <a:lnSpc>
                <a:spcPct val="100000"/>
              </a:lnSpc>
              <a:spcBef>
                <a:spcPts val="105"/>
              </a:spcBef>
            </a:pPr>
            <a:r>
              <a:rPr sz="3600" i="0" dirty="0">
                <a:latin typeface="Arial"/>
                <a:cs typeface="Arial"/>
              </a:rPr>
              <a:t>Exemplo – Matriz de Avaliação e</a:t>
            </a:r>
            <a:r>
              <a:rPr sz="3600" i="0" spc="-6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Dedução  de Fatores de</a:t>
            </a:r>
            <a:r>
              <a:rPr sz="3600" i="0" spc="-5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Implementação</a:t>
            </a:r>
          </a:p>
        </p:txBody>
      </p:sp>
      <p:sp>
        <p:nvSpPr>
          <p:cNvPr id="3" name="object 3"/>
          <p:cNvSpPr/>
          <p:nvPr/>
        </p:nvSpPr>
        <p:spPr>
          <a:xfrm>
            <a:off x="495300" y="1665287"/>
            <a:ext cx="8915400" cy="414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A Matriz </a:t>
            </a:r>
            <a:r>
              <a:rPr sz="3600" i="0" spc="-10" dirty="0">
                <a:latin typeface="Arial"/>
                <a:cs typeface="Arial"/>
              </a:rPr>
              <a:t>Consolidada de </a:t>
            </a:r>
            <a:r>
              <a:rPr sz="3600" i="0" spc="-5" dirty="0">
                <a:latin typeface="Arial"/>
                <a:cs typeface="Arial"/>
              </a:rPr>
              <a:t>Diferenças</a:t>
            </a:r>
            <a:r>
              <a:rPr sz="3600" i="0" spc="2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(gaps),</a:t>
            </a:r>
            <a:endParaRPr sz="3600" dirty="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Soluções e</a:t>
            </a:r>
            <a:r>
              <a:rPr sz="3600" i="0" spc="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Dependências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627710"/>
            <a:ext cx="9054465" cy="333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Esta matriz é usada quando consolida-se os resultados das Análises de</a:t>
            </a:r>
            <a:r>
              <a:rPr sz="1800" spc="-3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Diferenças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da </a:t>
            </a:r>
            <a:r>
              <a:rPr sz="1800" dirty="0">
                <a:latin typeface="Arial"/>
                <a:cs typeface="Arial"/>
              </a:rPr>
              <a:t>Fase B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É </a:t>
            </a:r>
            <a:r>
              <a:rPr sz="1800" spc="-5" dirty="0">
                <a:latin typeface="Arial"/>
                <a:cs typeface="Arial"/>
              </a:rPr>
              <a:t>utilizada </a:t>
            </a:r>
            <a:r>
              <a:rPr sz="1800" dirty="0">
                <a:latin typeface="Arial"/>
                <a:cs typeface="Arial"/>
              </a:rPr>
              <a:t>para agrupar as diferenças identificadas nos resultados das Análises de  Diferenças </a:t>
            </a:r>
            <a:r>
              <a:rPr sz="1800" spc="-5" dirty="0">
                <a:latin typeface="Arial"/>
                <a:cs typeface="Arial"/>
              </a:rPr>
              <a:t>dos </a:t>
            </a:r>
            <a:r>
              <a:rPr sz="1800" dirty="0">
                <a:latin typeface="Arial"/>
                <a:cs typeface="Arial"/>
              </a:rPr>
              <a:t>domínios </a:t>
            </a:r>
            <a:r>
              <a:rPr sz="1800" spc="-5" dirty="0">
                <a:latin typeface="Arial"/>
                <a:cs typeface="Arial"/>
              </a:rPr>
              <a:t>de arquitetura e avaliar possíveis </a:t>
            </a:r>
            <a:r>
              <a:rPr sz="1800" dirty="0">
                <a:latin typeface="Arial"/>
                <a:cs typeface="Arial"/>
              </a:rPr>
              <a:t>soluções </a:t>
            </a:r>
            <a:r>
              <a:rPr sz="1800" spc="-5" dirty="0">
                <a:latin typeface="Arial"/>
                <a:cs typeface="Arial"/>
              </a:rPr>
              <a:t>e dependências  para </a:t>
            </a: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ou </a:t>
            </a:r>
            <a:r>
              <a:rPr sz="1800" dirty="0">
                <a:latin typeface="Arial"/>
                <a:cs typeface="Arial"/>
              </a:rPr>
              <a:t>mais diferenças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(gaps)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É criada </a:t>
            </a:r>
            <a:r>
              <a:rPr sz="1800" spc="-5" dirty="0">
                <a:latin typeface="Arial"/>
                <a:cs typeface="Arial"/>
              </a:rPr>
              <a:t>inicialmente </a:t>
            </a:r>
            <a:r>
              <a:rPr sz="1800" dirty="0">
                <a:latin typeface="Arial"/>
                <a:cs typeface="Arial"/>
              </a:rPr>
              <a:t>no Passo 3 da Fase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30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É uma </a:t>
            </a:r>
            <a:r>
              <a:rPr sz="1800" spc="-5" dirty="0">
                <a:latin typeface="Arial"/>
                <a:cs typeface="Arial"/>
              </a:rPr>
              <a:t>entrada para a </a:t>
            </a:r>
            <a:r>
              <a:rPr sz="1800" dirty="0">
                <a:latin typeface="Arial"/>
                <a:cs typeface="Arial"/>
              </a:rPr>
              <a:t>Fase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Esta matriz pode ser usada como uma ferramenta de </a:t>
            </a:r>
            <a:r>
              <a:rPr sz="1800" spc="-5" dirty="0">
                <a:latin typeface="Arial"/>
                <a:cs typeface="Arial"/>
              </a:rPr>
              <a:t>planejamento </a:t>
            </a:r>
            <a:r>
              <a:rPr sz="1800" dirty="0">
                <a:latin typeface="Arial"/>
                <a:cs typeface="Arial"/>
              </a:rPr>
              <a:t>quando</a:t>
            </a:r>
            <a:r>
              <a:rPr sz="1800" spc="-3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forem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criados pacotes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trabalhos.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dependências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identificadas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direcionarão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criação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projetos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 planos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migração </a:t>
            </a:r>
            <a:r>
              <a:rPr sz="1800" spc="-5" dirty="0">
                <a:latin typeface="Arial"/>
                <a:cs typeface="Arial"/>
              </a:rPr>
              <a:t>nas </a:t>
            </a:r>
            <a:r>
              <a:rPr sz="1800" dirty="0">
                <a:latin typeface="Arial"/>
                <a:cs typeface="Arial"/>
              </a:rPr>
              <a:t>Fases E 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58" y="90882"/>
            <a:ext cx="916622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Exemplo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– Matriz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Consolidada de</a:t>
            </a:r>
            <a:r>
              <a:rPr sz="36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Diferenças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(gaps),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Soluções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60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Dependências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" y="1828800"/>
            <a:ext cx="9699625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319278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Tabela de Incrementos da Definição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7708"/>
            <a:ext cx="9020175" cy="1509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Esta tabela permite que o arquiteto planeje uma série de Arquiteturas de</a:t>
            </a:r>
            <a:r>
              <a:rPr sz="1800" spc="-3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Transição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descrevendo a </a:t>
            </a:r>
            <a:r>
              <a:rPr sz="1800" dirty="0">
                <a:latin typeface="Arial"/>
                <a:cs typeface="Arial"/>
              </a:rPr>
              <a:t>situação </a:t>
            </a:r>
            <a:r>
              <a:rPr sz="1800" spc="-5" dirty="0">
                <a:latin typeface="Arial"/>
                <a:cs typeface="Arial"/>
              </a:rPr>
              <a:t>da Arquitetura Corporativa em </a:t>
            </a:r>
            <a:r>
              <a:rPr sz="1800" dirty="0">
                <a:latin typeface="Arial"/>
                <a:cs typeface="Arial"/>
              </a:rPr>
              <a:t>momentos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específicos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É criada na Fase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434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Consiste </a:t>
            </a:r>
            <a:r>
              <a:rPr sz="1800" spc="-5" dirty="0">
                <a:latin typeface="Arial"/>
                <a:cs typeface="Arial"/>
              </a:rPr>
              <a:t>em </a:t>
            </a:r>
            <a:r>
              <a:rPr sz="1800" dirty="0">
                <a:latin typeface="Arial"/>
                <a:cs typeface="Arial"/>
              </a:rPr>
              <a:t>listar </a:t>
            </a:r>
            <a:r>
              <a:rPr sz="1800" spc="-5" dirty="0">
                <a:latin typeface="Arial"/>
                <a:cs typeface="Arial"/>
              </a:rPr>
              <a:t>os projetos e então </a:t>
            </a:r>
            <a:r>
              <a:rPr sz="1800" dirty="0">
                <a:latin typeface="Arial"/>
                <a:cs typeface="Arial"/>
              </a:rPr>
              <a:t>atribuir seus </a:t>
            </a:r>
            <a:r>
              <a:rPr sz="1800" spc="-5" dirty="0">
                <a:latin typeface="Arial"/>
                <a:cs typeface="Arial"/>
              </a:rPr>
              <a:t>entregáveis incrementais através  das Arquiteturas 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Transição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" y="1295400"/>
            <a:ext cx="9699625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88360" marR="5080" indent="-319278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Tabela de Incrementos da Definição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Arquitetura</a:t>
            </a: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849120" marR="5080" indent="-126873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Tabela de Evolução de Estado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Transição da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032240" cy="3795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Permite ao </a:t>
            </a:r>
            <a:r>
              <a:rPr sz="2400" spc="-5" dirty="0">
                <a:latin typeface="Arial"/>
                <a:cs typeface="Arial"/>
              </a:rPr>
              <a:t>arquiteto </a:t>
            </a:r>
            <a:r>
              <a:rPr sz="2400" dirty="0">
                <a:latin typeface="Arial"/>
                <a:cs typeface="Arial"/>
              </a:rPr>
              <a:t>demonstrar o estado </a:t>
            </a:r>
            <a:r>
              <a:rPr sz="2400" spc="-5" dirty="0">
                <a:latin typeface="Arial"/>
                <a:cs typeface="Arial"/>
              </a:rPr>
              <a:t>proposto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arquiteturas em </a:t>
            </a:r>
            <a:r>
              <a:rPr sz="2400" spc="-10" dirty="0">
                <a:latin typeface="Arial"/>
                <a:cs typeface="Arial"/>
              </a:rPr>
              <a:t>vários níveis </a:t>
            </a:r>
            <a:r>
              <a:rPr sz="2400" spc="-5" dirty="0">
                <a:latin typeface="Arial"/>
                <a:cs typeface="Arial"/>
              </a:rPr>
              <a:t>usando 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parte </a:t>
            </a:r>
            <a:r>
              <a:rPr sz="2400" dirty="0">
                <a:latin typeface="Arial"/>
                <a:cs typeface="Arial"/>
              </a:rPr>
              <a:t>do Plano de Implementação e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Apresenta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estado </a:t>
            </a:r>
            <a:r>
              <a:rPr sz="2000" spc="-5" dirty="0">
                <a:latin typeface="Arial"/>
                <a:cs typeface="Arial"/>
              </a:rPr>
              <a:t>proposto </a:t>
            </a:r>
            <a:r>
              <a:rPr sz="2000" spc="-10" dirty="0">
                <a:latin typeface="Arial"/>
                <a:cs typeface="Arial"/>
              </a:rPr>
              <a:t>das arquiteturas </a:t>
            </a:r>
            <a:r>
              <a:rPr sz="2000" dirty="0">
                <a:latin typeface="Arial"/>
                <a:cs typeface="Arial"/>
              </a:rPr>
              <a:t>conforme </a:t>
            </a:r>
            <a:r>
              <a:rPr sz="2000" spc="-10" dirty="0">
                <a:latin typeface="Arial"/>
                <a:cs typeface="Arial"/>
              </a:rPr>
              <a:t>elas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evoluem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desenhada </a:t>
            </a:r>
            <a:r>
              <a:rPr sz="2400" spc="-5" dirty="0">
                <a:latin typeface="Arial"/>
                <a:cs typeface="Arial"/>
              </a:rPr>
              <a:t>na </a:t>
            </a:r>
            <a:r>
              <a:rPr sz="2400" dirty="0">
                <a:latin typeface="Arial"/>
                <a:cs typeface="Arial"/>
              </a:rPr>
              <a:t>Fase F,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listando: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dirty="0">
                <a:latin typeface="Arial"/>
                <a:cs typeface="Arial"/>
              </a:rPr>
              <a:t>TRM </a:t>
            </a:r>
            <a:r>
              <a:rPr sz="2000" spc="-5" dirty="0">
                <a:latin typeface="Arial"/>
                <a:cs typeface="Arial"/>
              </a:rPr>
              <a:t>usados na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Transição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Transformações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propostas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5" dirty="0">
                <a:latin typeface="Arial"/>
                <a:cs typeface="Arial"/>
              </a:rPr>
              <a:t>Todos os </a:t>
            </a:r>
            <a:r>
              <a:rPr sz="2000" spc="-10" dirty="0">
                <a:latin typeface="Arial"/>
                <a:cs typeface="Arial"/>
              </a:rPr>
              <a:t>Blocos </a:t>
            </a:r>
            <a:r>
              <a:rPr sz="2000" spc="-5" dirty="0">
                <a:latin typeface="Arial"/>
                <a:cs typeface="Arial"/>
              </a:rPr>
              <a:t>de Construção de </a:t>
            </a:r>
            <a:r>
              <a:rPr sz="2000" spc="-10" dirty="0">
                <a:latin typeface="Arial"/>
                <a:cs typeface="Arial"/>
              </a:rPr>
              <a:t>Solução </a:t>
            </a:r>
            <a:r>
              <a:rPr sz="2000" dirty="0">
                <a:latin typeface="Arial"/>
                <a:cs typeface="Arial"/>
              </a:rPr>
              <a:t>(BCSs) </a:t>
            </a:r>
            <a:r>
              <a:rPr sz="2000" spc="-10" dirty="0">
                <a:latin typeface="Arial"/>
                <a:cs typeface="Arial"/>
              </a:rPr>
              <a:t>devem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descritos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com respeito a sua </a:t>
            </a:r>
            <a:r>
              <a:rPr sz="2000" spc="-10" dirty="0">
                <a:latin typeface="Arial"/>
                <a:cs typeface="Arial"/>
              </a:rPr>
              <a:t>entrega </a:t>
            </a:r>
            <a:r>
              <a:rPr sz="2000" spc="-5" dirty="0">
                <a:latin typeface="Arial"/>
                <a:cs typeface="Arial"/>
              </a:rPr>
              <a:t>e impacto </a:t>
            </a:r>
            <a:r>
              <a:rPr sz="2000" spc="-10" dirty="0">
                <a:latin typeface="Arial"/>
                <a:cs typeface="Arial"/>
              </a:rPr>
              <a:t>nos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serviços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849120" marR="5080" indent="-126873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Tabela de Evolução de Estado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Transição da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82550" y="1676400"/>
            <a:ext cx="9699625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696335" marR="5080" indent="-308864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Técnica de Avaliação do Valor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627709"/>
            <a:ext cx="9133205" cy="29673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Esta técnica </a:t>
            </a:r>
            <a:r>
              <a:rPr sz="2000" spc="-5" dirty="0">
                <a:latin typeface="Arial"/>
                <a:cs typeface="Arial"/>
              </a:rPr>
              <a:t>serve </a:t>
            </a:r>
            <a:r>
              <a:rPr sz="2000" spc="-10" dirty="0">
                <a:latin typeface="Arial"/>
                <a:cs typeface="Arial"/>
              </a:rPr>
              <a:t>para avaliar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valor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desenhando </a:t>
            </a:r>
            <a:r>
              <a:rPr sz="2000" spc="0" dirty="0">
                <a:latin typeface="Arial"/>
                <a:cs typeface="Arial"/>
              </a:rPr>
              <a:t>uma</a:t>
            </a:r>
            <a:r>
              <a:rPr sz="2000" spc="3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matriz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dimensões de </a:t>
            </a:r>
            <a:r>
              <a:rPr sz="2000" spc="-10" dirty="0">
                <a:latin typeface="Arial"/>
                <a:cs typeface="Arial"/>
              </a:rPr>
              <a:t>valor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de índice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risco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5" dirty="0">
                <a:latin typeface="Arial"/>
                <a:cs typeface="Arial"/>
              </a:rPr>
              <a:t>utilizada </a:t>
            </a:r>
            <a:r>
              <a:rPr sz="2000" spc="-5" dirty="0">
                <a:latin typeface="Arial"/>
                <a:cs typeface="Arial"/>
              </a:rPr>
              <a:t>na Fase F </a:t>
            </a:r>
            <a:r>
              <a:rPr sz="2000" spc="-10" dirty="0">
                <a:latin typeface="Arial"/>
                <a:cs typeface="Arial"/>
              </a:rPr>
              <a:t>para desenvolver </a:t>
            </a:r>
            <a:r>
              <a:rPr sz="2000" spc="-5" dirty="0">
                <a:latin typeface="Arial"/>
                <a:cs typeface="Arial"/>
              </a:rPr>
              <a:t>um </a:t>
            </a:r>
            <a:r>
              <a:rPr sz="2000" spc="-10" dirty="0">
                <a:latin typeface="Arial"/>
                <a:cs typeface="Arial"/>
              </a:rPr>
              <a:t>valor </a:t>
            </a:r>
            <a:r>
              <a:rPr sz="2000" spc="-5" dirty="0">
                <a:latin typeface="Arial"/>
                <a:cs typeface="Arial"/>
              </a:rPr>
              <a:t>estimado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negócio</a:t>
            </a:r>
            <a:r>
              <a:rPr sz="2000" spc="4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cada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4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índice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valor </a:t>
            </a:r>
            <a:r>
              <a:rPr sz="2000" spc="-10" dirty="0">
                <a:latin typeface="Arial"/>
                <a:cs typeface="Arial"/>
              </a:rPr>
              <a:t>devem incluir critérios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aderência aos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princípios,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contribuição financeira, alinhamento estratégico,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posição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competitiva</a:t>
            </a:r>
            <a:endParaRPr sz="2000">
              <a:latin typeface="Arial"/>
              <a:cs typeface="Arial"/>
            </a:endParaRPr>
          </a:p>
          <a:p>
            <a:pPr marL="469900" marR="68580" indent="-457200">
              <a:lnSpc>
                <a:spcPct val="100000"/>
              </a:lnSpc>
              <a:spcBef>
                <a:spcPts val="48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índice </a:t>
            </a:r>
            <a:r>
              <a:rPr sz="2000" spc="-5" dirty="0">
                <a:latin typeface="Arial"/>
                <a:cs typeface="Arial"/>
              </a:rPr>
              <a:t>de risco </a:t>
            </a:r>
            <a:r>
              <a:rPr sz="2000" spc="-10" dirty="0">
                <a:latin typeface="Arial"/>
                <a:cs typeface="Arial"/>
              </a:rPr>
              <a:t>deve incluir critérios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tamanho e complexidade,  </a:t>
            </a:r>
            <a:r>
              <a:rPr sz="2000" spc="-10" dirty="0">
                <a:latin typeface="Arial"/>
                <a:cs typeface="Arial"/>
              </a:rPr>
              <a:t>tecnologia, capacidade organizacional </a:t>
            </a:r>
            <a:r>
              <a:rPr sz="2000" spc="-5" dirty="0">
                <a:latin typeface="Arial"/>
                <a:cs typeface="Arial"/>
              </a:rPr>
              <a:t>e impacto de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falha. Cada critério  deve </a:t>
            </a:r>
            <a:r>
              <a:rPr sz="2000" spc="-5" dirty="0">
                <a:latin typeface="Arial"/>
                <a:cs typeface="Arial"/>
              </a:rPr>
              <a:t>ser associado a um </a:t>
            </a:r>
            <a:r>
              <a:rPr sz="2000" spc="-10" dirty="0">
                <a:latin typeface="Arial"/>
                <a:cs typeface="Arial"/>
              </a:rPr>
              <a:t>peso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individual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9728" y="331675"/>
            <a:ext cx="46031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Tipos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403350" y="4343400"/>
            <a:ext cx="668655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350" y="4343400"/>
            <a:ext cx="6686550" cy="1828800"/>
          </a:xfrm>
          <a:custGeom>
            <a:avLst/>
            <a:gdLst/>
            <a:ahLst/>
            <a:cxnLst/>
            <a:rect l="l" t="t" r="r" b="b"/>
            <a:pathLst>
              <a:path w="6686550" h="1828800">
                <a:moveTo>
                  <a:pt x="0" y="457200"/>
                </a:moveTo>
                <a:lnTo>
                  <a:pt x="457200" y="0"/>
                </a:lnTo>
                <a:lnTo>
                  <a:pt x="6686550" y="0"/>
                </a:lnTo>
                <a:lnTo>
                  <a:pt x="6686550" y="1371600"/>
                </a:lnTo>
                <a:lnTo>
                  <a:pt x="6229350" y="1828800"/>
                </a:lnTo>
                <a:lnTo>
                  <a:pt x="0" y="18288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350" y="4343400"/>
            <a:ext cx="6686550" cy="457200"/>
          </a:xfrm>
          <a:custGeom>
            <a:avLst/>
            <a:gdLst/>
            <a:ahLst/>
            <a:cxnLst/>
            <a:rect l="l" t="t" r="r" b="b"/>
            <a:pathLst>
              <a:path w="6686550" h="457200">
                <a:moveTo>
                  <a:pt x="0" y="457200"/>
                </a:moveTo>
                <a:lnTo>
                  <a:pt x="6229350" y="457200"/>
                </a:lnTo>
                <a:lnTo>
                  <a:pt x="66865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2700" y="48006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6848" y="5195698"/>
            <a:ext cx="15767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080" indent="-18034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Arquitetura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  </a:t>
            </a:r>
            <a:r>
              <a:rPr sz="1800" b="1" i="1" spc="-10" dirty="0">
                <a:latin typeface="Arial"/>
                <a:cs typeface="Arial"/>
              </a:rPr>
              <a:t>Tecnologia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298" y="5210938"/>
            <a:ext cx="15779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Hardware,  </a:t>
            </a:r>
            <a:r>
              <a:rPr sz="1800" i="1" dirty="0">
                <a:latin typeface="Arial"/>
                <a:cs typeface="Arial"/>
              </a:rPr>
              <a:t>software,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redes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350" y="2743200"/>
            <a:ext cx="34671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3350" y="2743200"/>
            <a:ext cx="3467100" cy="1828800"/>
          </a:xfrm>
          <a:custGeom>
            <a:avLst/>
            <a:gdLst/>
            <a:ahLst/>
            <a:cxnLst/>
            <a:rect l="l" t="t" r="r" b="b"/>
            <a:pathLst>
              <a:path w="3467100" h="1828800">
                <a:moveTo>
                  <a:pt x="0" y="457200"/>
                </a:moveTo>
                <a:lnTo>
                  <a:pt x="457200" y="0"/>
                </a:lnTo>
                <a:lnTo>
                  <a:pt x="3467100" y="0"/>
                </a:lnTo>
                <a:lnTo>
                  <a:pt x="3467100" y="1371600"/>
                </a:lnTo>
                <a:lnTo>
                  <a:pt x="3009900" y="1828800"/>
                </a:lnTo>
                <a:lnTo>
                  <a:pt x="0" y="18288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3350" y="2743200"/>
            <a:ext cx="3467100" cy="457200"/>
          </a:xfrm>
          <a:custGeom>
            <a:avLst/>
            <a:gdLst/>
            <a:ahLst/>
            <a:cxnLst/>
            <a:rect l="l" t="t" r="r" b="b"/>
            <a:pathLst>
              <a:path w="3467100" h="457200">
                <a:moveTo>
                  <a:pt x="0" y="457200"/>
                </a:moveTo>
                <a:lnTo>
                  <a:pt x="3009900" y="457200"/>
                </a:lnTo>
                <a:lnTo>
                  <a:pt x="34671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3250" y="32004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3350" y="3594557"/>
            <a:ext cx="2997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Arquitetura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8890" algn="ctr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Aplicação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715"/>
              </a:spcBef>
            </a:pPr>
            <a:r>
              <a:rPr sz="1800" i="1" dirty="0">
                <a:latin typeface="Arial"/>
                <a:cs typeface="Arial"/>
              </a:rPr>
              <a:t>Serviços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22800" y="2743200"/>
            <a:ext cx="34671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2800" y="2743200"/>
            <a:ext cx="3467100" cy="1828800"/>
          </a:xfrm>
          <a:custGeom>
            <a:avLst/>
            <a:gdLst/>
            <a:ahLst/>
            <a:cxnLst/>
            <a:rect l="l" t="t" r="r" b="b"/>
            <a:pathLst>
              <a:path w="3467100" h="1828800">
                <a:moveTo>
                  <a:pt x="0" y="457200"/>
                </a:moveTo>
                <a:lnTo>
                  <a:pt x="457200" y="0"/>
                </a:lnTo>
                <a:lnTo>
                  <a:pt x="3467100" y="0"/>
                </a:lnTo>
                <a:lnTo>
                  <a:pt x="3467100" y="1371600"/>
                </a:lnTo>
                <a:lnTo>
                  <a:pt x="3009900" y="1828800"/>
                </a:lnTo>
                <a:lnTo>
                  <a:pt x="0" y="18288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22800" y="2743200"/>
            <a:ext cx="3467100" cy="457200"/>
          </a:xfrm>
          <a:custGeom>
            <a:avLst/>
            <a:gdLst/>
            <a:ahLst/>
            <a:cxnLst/>
            <a:rect l="l" t="t" r="r" b="b"/>
            <a:pathLst>
              <a:path w="3467100" h="457200">
                <a:moveTo>
                  <a:pt x="0" y="457200"/>
                </a:moveTo>
                <a:lnTo>
                  <a:pt x="3009900" y="457200"/>
                </a:lnTo>
                <a:lnTo>
                  <a:pt x="34671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2700" y="32004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47461" y="3594558"/>
            <a:ext cx="15767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Arquitetura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7485" y="3869182"/>
            <a:ext cx="7124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Da</a:t>
            </a:r>
            <a:r>
              <a:rPr sz="1800" b="1" i="1" dirty="0">
                <a:latin typeface="Arial"/>
                <a:cs typeface="Arial"/>
              </a:rPr>
              <a:t>d</a:t>
            </a:r>
            <a:r>
              <a:rPr sz="1800" b="1" i="1" spc="-5" dirty="0"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15890" y="3991102"/>
            <a:ext cx="7404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Da</a:t>
            </a:r>
            <a:r>
              <a:rPr sz="1800" i="1" dirty="0">
                <a:latin typeface="Arial"/>
                <a:cs typeface="Arial"/>
              </a:rPr>
              <a:t>do</a:t>
            </a: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5891" y="4265499"/>
            <a:ext cx="11601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Informação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3350" y="1143000"/>
            <a:ext cx="668655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3350" y="1143000"/>
            <a:ext cx="6686550" cy="1828800"/>
          </a:xfrm>
          <a:custGeom>
            <a:avLst/>
            <a:gdLst/>
            <a:ahLst/>
            <a:cxnLst/>
            <a:rect l="l" t="t" r="r" b="b"/>
            <a:pathLst>
              <a:path w="6686550" h="1828800">
                <a:moveTo>
                  <a:pt x="0" y="457200"/>
                </a:moveTo>
                <a:lnTo>
                  <a:pt x="457200" y="0"/>
                </a:lnTo>
                <a:lnTo>
                  <a:pt x="6686550" y="0"/>
                </a:lnTo>
                <a:lnTo>
                  <a:pt x="6686550" y="1371600"/>
                </a:lnTo>
                <a:lnTo>
                  <a:pt x="6229350" y="1828800"/>
                </a:lnTo>
                <a:lnTo>
                  <a:pt x="0" y="182880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03350" y="1143000"/>
            <a:ext cx="6686550" cy="457200"/>
          </a:xfrm>
          <a:custGeom>
            <a:avLst/>
            <a:gdLst/>
            <a:ahLst/>
            <a:cxnLst/>
            <a:rect l="l" t="t" r="r" b="b"/>
            <a:pathLst>
              <a:path w="6686550" h="457200">
                <a:moveTo>
                  <a:pt x="0" y="457200"/>
                </a:moveTo>
                <a:lnTo>
                  <a:pt x="6229350" y="457200"/>
                </a:lnTo>
                <a:lnTo>
                  <a:pt x="66865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700" y="1600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36847" y="1993774"/>
            <a:ext cx="157480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Arquitetura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R="3810" algn="ctr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89422" y="1704215"/>
            <a:ext cx="13976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Processos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de  </a:t>
            </a:r>
            <a:r>
              <a:rPr sz="1800" i="1" dirty="0">
                <a:latin typeface="Arial"/>
                <a:cs typeface="Arial"/>
              </a:rPr>
              <a:t>Negócio,  </a:t>
            </a:r>
            <a:r>
              <a:rPr sz="1800" i="1" spc="-5" dirty="0">
                <a:latin typeface="Arial"/>
                <a:cs typeface="Arial"/>
              </a:rPr>
              <a:t>organização,  </a:t>
            </a:r>
            <a:r>
              <a:rPr sz="1800" i="1" dirty="0">
                <a:latin typeface="Arial"/>
                <a:cs typeface="Arial"/>
              </a:rPr>
              <a:t>pessoas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696335" marR="5080" indent="-308864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Técnica de Avaliação de Valor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/>
          <p:nvPr/>
        </p:nvSpPr>
        <p:spPr>
          <a:xfrm>
            <a:off x="1209015" y="1320800"/>
            <a:ext cx="7314310" cy="484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703321"/>
            <a:ext cx="3404235" cy="2229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031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24  Fase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Oportunidades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e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Soluções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6"/>
            <a:ext cx="8001634" cy="25994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compreender: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E, Oportunidades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é a primeira fase diretamente </a:t>
            </a:r>
            <a:r>
              <a:rPr sz="2000" spc="-10" dirty="0">
                <a:latin typeface="Arial"/>
                <a:cs typeface="Arial"/>
              </a:rPr>
              <a:t>relacionada </a:t>
            </a:r>
            <a:r>
              <a:rPr sz="2000" spc="-5" dirty="0">
                <a:latin typeface="Arial"/>
                <a:cs typeface="Arial"/>
              </a:rPr>
              <a:t>à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</a:t>
            </a:r>
            <a:r>
              <a:rPr sz="2400" spc="-5" dirty="0">
                <a:latin typeface="Arial"/>
                <a:cs typeface="Arial"/>
              </a:rPr>
              <a:t>são as </a:t>
            </a:r>
            <a:r>
              <a:rPr sz="2400" dirty="0">
                <a:latin typeface="Arial"/>
                <a:cs typeface="Arial"/>
              </a:rPr>
              <a:t>entradas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são as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707" y="300898"/>
            <a:ext cx="259829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Objeti</a:t>
            </a:r>
            <a:r>
              <a:rPr i="0" spc="-20" dirty="0">
                <a:latin typeface="Arial"/>
                <a:cs typeface="Arial"/>
              </a:rPr>
              <a:t>v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365581"/>
            <a:ext cx="8909685" cy="230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42164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Gerar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versão </a:t>
            </a:r>
            <a:r>
              <a:rPr sz="2400" dirty="0">
                <a:latin typeface="Arial"/>
                <a:cs typeface="Arial"/>
              </a:rPr>
              <a:t>inicial completa do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Arquitetura,  baseado nas Análises de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5" dirty="0">
                <a:latin typeface="Arial"/>
                <a:cs typeface="Arial"/>
              </a:rPr>
              <a:t>e nos </a:t>
            </a:r>
            <a:r>
              <a:rPr sz="2400" dirty="0">
                <a:latin typeface="Arial"/>
                <a:cs typeface="Arial"/>
              </a:rPr>
              <a:t>componentes  candidatos do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das Fases B, C 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abordagem </a:t>
            </a:r>
            <a:r>
              <a:rPr sz="2400" dirty="0">
                <a:latin typeface="Arial"/>
                <a:cs typeface="Arial"/>
              </a:rPr>
              <a:t>incremental </a:t>
            </a:r>
            <a:r>
              <a:rPr sz="2400" spc="-5" dirty="0">
                <a:latin typeface="Arial"/>
                <a:cs typeface="Arial"/>
              </a:rPr>
              <a:t>é necessária </a:t>
            </a:r>
            <a:r>
              <a:rPr sz="2400" dirty="0">
                <a:latin typeface="Arial"/>
                <a:cs typeface="Arial"/>
              </a:rPr>
              <a:t>e, </a:t>
            </a:r>
            <a:r>
              <a:rPr sz="2400" spc="-5" dirty="0">
                <a:latin typeface="Arial"/>
                <a:cs typeface="Arial"/>
              </a:rPr>
              <a:t>em  </a:t>
            </a:r>
            <a:r>
              <a:rPr sz="2400" dirty="0">
                <a:latin typeface="Arial"/>
                <a:cs typeface="Arial"/>
              </a:rPr>
              <a:t>caso </a:t>
            </a:r>
            <a:r>
              <a:rPr sz="2400" spc="-5" dirty="0">
                <a:latin typeface="Arial"/>
                <a:cs typeface="Arial"/>
              </a:rPr>
              <a:t>afirmativo, </a:t>
            </a: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Transição </a:t>
            </a:r>
            <a:r>
              <a:rPr sz="2400" spc="-10" dirty="0">
                <a:latin typeface="Arial"/>
                <a:cs typeface="Arial"/>
              </a:rPr>
              <a:t>que  </a:t>
            </a:r>
            <a:r>
              <a:rPr sz="2400" spc="-5" dirty="0">
                <a:latin typeface="Arial"/>
                <a:cs typeface="Arial"/>
              </a:rPr>
              <a:t>proporcionarão um </a:t>
            </a:r>
            <a:r>
              <a:rPr sz="2400" spc="-10" dirty="0">
                <a:latin typeface="Arial"/>
                <a:cs typeface="Arial"/>
              </a:rPr>
              <a:t>valor </a:t>
            </a:r>
            <a:r>
              <a:rPr sz="2400" spc="-5" dirty="0">
                <a:latin typeface="Arial"/>
                <a:cs typeface="Arial"/>
              </a:rPr>
              <a:t>de negócio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contínuo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4366" y="331675"/>
            <a:ext cx="45516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Partes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40"/>
            <a:ext cx="9140190" cy="2827056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Fase E é um esforço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colaborativo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As Partes Interessadas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dirty="0">
                <a:latin typeface="Arial"/>
                <a:cs typeface="Arial"/>
              </a:rPr>
              <a:t>TI </a:t>
            </a:r>
            <a:r>
              <a:rPr sz="2000" spc="-5" dirty="0">
                <a:latin typeface="Arial"/>
                <a:cs typeface="Arial"/>
              </a:rPr>
              <a:t>são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necessárias</a:t>
            </a:r>
            <a:endParaRPr sz="2000">
              <a:latin typeface="Arial"/>
              <a:cs typeface="Arial"/>
            </a:endParaRPr>
          </a:p>
          <a:p>
            <a:pPr marL="356870" marR="90805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Deve-se </a:t>
            </a:r>
            <a:r>
              <a:rPr sz="2400" dirty="0">
                <a:latin typeface="Arial"/>
                <a:cs typeface="Arial"/>
              </a:rPr>
              <a:t>incluir </a:t>
            </a:r>
            <a:r>
              <a:rPr sz="2400" spc="-5" dirty="0">
                <a:latin typeface="Arial"/>
                <a:cs typeface="Arial"/>
              </a:rPr>
              <a:t>aqueles que </a:t>
            </a:r>
            <a:r>
              <a:rPr sz="2400" dirty="0">
                <a:latin typeface="Arial"/>
                <a:cs typeface="Arial"/>
              </a:rPr>
              <a:t>implementarão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 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operarão </a:t>
            </a:r>
            <a:r>
              <a:rPr sz="2400" dirty="0">
                <a:latin typeface="Arial"/>
                <a:cs typeface="Arial"/>
              </a:rPr>
              <a:t>a  infraestrutura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Deve-se incluir </a:t>
            </a:r>
            <a:r>
              <a:rPr sz="2400" dirty="0">
                <a:latin typeface="Arial"/>
                <a:cs typeface="Arial"/>
              </a:rPr>
              <a:t>também </a:t>
            </a:r>
            <a:r>
              <a:rPr sz="2400" spc="-5" dirty="0">
                <a:latin typeface="Arial"/>
                <a:cs typeface="Arial"/>
              </a:rPr>
              <a:t>os que são responsáveis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pelo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planejamento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estratégico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Especialmente 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criação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de Transição, se</a:t>
            </a:r>
            <a:r>
              <a:rPr sz="2000" spc="2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necessária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067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892421"/>
            <a:ext cx="8739505" cy="4701498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2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 é a </a:t>
            </a:r>
            <a:r>
              <a:rPr sz="2400" spc="-5" dirty="0">
                <a:latin typeface="Arial"/>
                <a:cs typeface="Arial"/>
              </a:rPr>
              <a:t>primeira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spc="-5" dirty="0">
                <a:latin typeface="Arial"/>
                <a:cs typeface="Arial"/>
              </a:rPr>
              <a:t>relacionada </a:t>
            </a:r>
            <a:r>
              <a:rPr sz="2400" dirty="0">
                <a:latin typeface="Arial"/>
                <a:cs typeface="Arial"/>
              </a:rPr>
              <a:t>à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 marR="152400" indent="-344170">
              <a:lnSpc>
                <a:spcPct val="120100"/>
              </a:lnSpc>
              <a:spcBef>
                <a:spcPts val="57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 </a:t>
            </a:r>
            <a:r>
              <a:rPr sz="2400" spc="-10" dirty="0">
                <a:latin typeface="Arial"/>
                <a:cs typeface="Arial"/>
              </a:rPr>
              <a:t>leva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consideração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conjunto completo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diferenças  </a:t>
            </a:r>
            <a:r>
              <a:rPr sz="2400" spc="-5" dirty="0">
                <a:latin typeface="Arial"/>
                <a:cs typeface="Arial"/>
              </a:rPr>
              <a:t>(gaps) </a:t>
            </a:r>
            <a:r>
              <a:rPr sz="2400" dirty="0">
                <a:latin typeface="Arial"/>
                <a:cs typeface="Arial"/>
              </a:rPr>
              <a:t>entre </a:t>
            </a:r>
            <a:r>
              <a:rPr sz="2400" spc="-5" dirty="0">
                <a:latin typeface="Arial"/>
                <a:cs typeface="Arial"/>
              </a:rPr>
              <a:t>as Arquiteturas de Base e </a:t>
            </a:r>
            <a:r>
              <a:rPr sz="2400" spc="-10" dirty="0">
                <a:latin typeface="Arial"/>
                <a:cs typeface="Arial"/>
              </a:rPr>
              <a:t>Alvo </a:t>
            </a:r>
            <a:r>
              <a:rPr sz="2400" dirty="0">
                <a:latin typeface="Arial"/>
                <a:cs typeface="Arial"/>
              </a:rPr>
              <a:t>em todos </a:t>
            </a:r>
            <a:r>
              <a:rPr sz="2400" spc="-5" dirty="0">
                <a:latin typeface="Arial"/>
                <a:cs typeface="Arial"/>
              </a:rPr>
              <a:t>os  domínios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1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 agrupa logicamente as </a:t>
            </a:r>
            <a:r>
              <a:rPr sz="2400" dirty="0">
                <a:latin typeface="Arial"/>
                <a:cs typeface="Arial"/>
              </a:rPr>
              <a:t>mudanças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pacotes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trabalho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15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 constrói um </a:t>
            </a:r>
            <a:r>
              <a:rPr sz="2400" i="1" spc="-10" dirty="0">
                <a:latin typeface="Arial"/>
                <a:cs typeface="Arial"/>
              </a:rPr>
              <a:t>roadmap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melhor </a:t>
            </a:r>
            <a:r>
              <a:rPr sz="2400" spc="-5" dirty="0">
                <a:latin typeface="Arial"/>
                <a:cs typeface="Arial"/>
              </a:rPr>
              <a:t>se adeque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baseado: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2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Nos </a:t>
            </a:r>
            <a:r>
              <a:rPr sz="2000" spc="-10" dirty="0">
                <a:latin typeface="Arial"/>
                <a:cs typeface="Arial"/>
              </a:rPr>
              <a:t>requisitos das </a:t>
            </a:r>
            <a:r>
              <a:rPr sz="2000" spc="-5" dirty="0">
                <a:latin typeface="Arial"/>
                <a:cs typeface="Arial"/>
              </a:rPr>
              <a:t>partes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Na prontidão para </a:t>
            </a:r>
            <a:r>
              <a:rPr sz="2000" spc="-5" dirty="0">
                <a:latin typeface="Arial"/>
                <a:cs typeface="Arial"/>
              </a:rPr>
              <a:t>a transformação de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empresa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Nas </a:t>
            </a:r>
            <a:r>
              <a:rPr sz="2000" spc="-10" dirty="0">
                <a:latin typeface="Arial"/>
                <a:cs typeface="Arial"/>
              </a:rPr>
              <a:t>oportunidades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soluções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identificadas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Nas restrições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implementação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identificadas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29305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23" y="965646"/>
            <a:ext cx="9044305" cy="36101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201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quatro </a:t>
            </a:r>
            <a:r>
              <a:rPr sz="2400" dirty="0">
                <a:latin typeface="Arial"/>
                <a:cs typeface="Arial"/>
              </a:rPr>
              <a:t>conceitos </a:t>
            </a:r>
            <a:r>
              <a:rPr sz="2400" spc="-5" dirty="0">
                <a:latin typeface="Arial"/>
                <a:cs typeface="Arial"/>
              </a:rPr>
              <a:t>seguintes </a:t>
            </a:r>
            <a:r>
              <a:rPr sz="2400" dirty="0">
                <a:latin typeface="Arial"/>
                <a:cs typeface="Arial"/>
              </a:rPr>
              <a:t>são fundamentais para a  transição desde </a:t>
            </a:r>
            <a:r>
              <a:rPr sz="2400" spc="-5" dirty="0">
                <a:latin typeface="Arial"/>
                <a:cs typeface="Arial"/>
              </a:rPr>
              <a:t>o desenvolvimento até a entrega da Arquitetura  </a:t>
            </a:r>
            <a:r>
              <a:rPr sz="2400" spc="-10" dirty="0">
                <a:latin typeface="Arial"/>
                <a:cs typeface="Arial"/>
              </a:rPr>
              <a:t>Alvo: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95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Pacotes de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Trabalho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Transição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Implementação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Migração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331675"/>
            <a:ext cx="395224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E: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16153"/>
            <a:ext cx="4285615" cy="488018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Informação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Produtos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Requisição </a:t>
            </a:r>
            <a:r>
              <a:rPr sz="2400" dirty="0">
                <a:latin typeface="Arial"/>
                <a:cs typeface="Arial"/>
              </a:rPr>
              <a:t>para Trabalho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Plano 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Comunicação</a:t>
            </a:r>
            <a:endParaRPr sz="2400">
              <a:latin typeface="Arial"/>
              <a:cs typeface="Arial"/>
            </a:endParaRPr>
          </a:p>
          <a:p>
            <a:pPr marL="356870" marR="168275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Metodologias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Planejamento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i="1" spc="-5" dirty="0">
                <a:latin typeface="Arial"/>
                <a:cs typeface="Arial"/>
              </a:rPr>
              <a:t>Frameworks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Governança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Adaptado</a:t>
            </a:r>
            <a:endParaRPr sz="2400">
              <a:latin typeface="Arial"/>
              <a:cs typeface="Arial"/>
            </a:endParaRPr>
          </a:p>
          <a:p>
            <a:pPr marR="151130" algn="r">
              <a:lnSpc>
                <a:spcPct val="100000"/>
              </a:lnSpc>
              <a:spcBef>
                <a:spcPts val="65"/>
              </a:spcBef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nt</a:t>
            </a:r>
            <a:r>
              <a:rPr sz="1800" spc="5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</a:t>
            </a: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7" y="1196975"/>
            <a:ext cx="3847211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6117" y="331675"/>
            <a:ext cx="395224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E: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92732"/>
            <a:ext cx="4376420" cy="4354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do Documento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Especificação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Solicitações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Mudança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programas e projetos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existentes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Componentes </a:t>
            </a:r>
            <a:r>
              <a:rPr sz="2000" spc="-10" dirty="0">
                <a:latin typeface="Arial"/>
                <a:cs typeface="Arial"/>
              </a:rPr>
              <a:t>candidato do 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10" dirty="0">
                <a:latin typeface="Arial"/>
                <a:cs typeface="Arial"/>
              </a:rPr>
              <a:t>de Arquitetura das </a:t>
            </a:r>
            <a:r>
              <a:rPr sz="2000" spc="-5" dirty="0">
                <a:latin typeface="Arial"/>
                <a:cs typeface="Arial"/>
              </a:rPr>
              <a:t>Fases  </a:t>
            </a:r>
            <a:r>
              <a:rPr sz="2000" spc="-10" dirty="0">
                <a:latin typeface="Arial"/>
                <a:cs typeface="Arial"/>
              </a:rPr>
              <a:t>B, C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7" y="1196975"/>
            <a:ext cx="3847211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2898" y="300898"/>
            <a:ext cx="195910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5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/>
          <p:nvPr/>
        </p:nvSpPr>
        <p:spPr>
          <a:xfrm>
            <a:off x="4292600" y="1385887"/>
            <a:ext cx="5447030" cy="533400"/>
          </a:xfrm>
          <a:custGeom>
            <a:avLst/>
            <a:gdLst/>
            <a:ahLst/>
            <a:cxnLst/>
            <a:rect l="l" t="t" r="r" b="b"/>
            <a:pathLst>
              <a:path w="5447030" h="533400">
                <a:moveTo>
                  <a:pt x="0" y="533400"/>
                </a:moveTo>
                <a:lnTo>
                  <a:pt x="5446522" y="533400"/>
                </a:lnTo>
                <a:lnTo>
                  <a:pt x="54465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900" y="1379221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9122" y="1372869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3550" y="1372869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43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51821" y="137960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8950" y="1917223"/>
            <a:ext cx="5434330" cy="0"/>
          </a:xfrm>
          <a:custGeom>
            <a:avLst/>
            <a:gdLst/>
            <a:ahLst/>
            <a:cxnLst/>
            <a:rect l="l" t="t" r="r" b="b"/>
            <a:pathLst>
              <a:path w="5434330">
                <a:moveTo>
                  <a:pt x="0" y="0"/>
                </a:moveTo>
                <a:lnTo>
                  <a:pt x="54338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05300" y="1404619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8950" y="1391919"/>
            <a:ext cx="5434330" cy="12700"/>
          </a:xfrm>
          <a:custGeom>
            <a:avLst/>
            <a:gdLst/>
            <a:ahLst/>
            <a:cxnLst/>
            <a:rect l="l" t="t" r="r" b="b"/>
            <a:pathLst>
              <a:path w="5434330" h="12700">
                <a:moveTo>
                  <a:pt x="0" y="12700"/>
                </a:moveTo>
                <a:lnTo>
                  <a:pt x="5433822" y="12700"/>
                </a:lnTo>
                <a:lnTo>
                  <a:pt x="54338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26421" y="140500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7300" y="1919287"/>
            <a:ext cx="5942330" cy="533400"/>
          </a:xfrm>
          <a:custGeom>
            <a:avLst/>
            <a:gdLst/>
            <a:ahLst/>
            <a:cxnLst/>
            <a:rect l="l" t="t" r="r" b="b"/>
            <a:pathLst>
              <a:path w="5942330" h="533400">
                <a:moveTo>
                  <a:pt x="0" y="533400"/>
                </a:moveTo>
                <a:lnTo>
                  <a:pt x="5941822" y="533400"/>
                </a:lnTo>
                <a:lnTo>
                  <a:pt x="59418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4600" y="19126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78250" y="1906270"/>
            <a:ext cx="5980430" cy="0"/>
          </a:xfrm>
          <a:custGeom>
            <a:avLst/>
            <a:gdLst/>
            <a:ahLst/>
            <a:cxnLst/>
            <a:rect l="l" t="t" r="r" b="b"/>
            <a:pathLst>
              <a:path w="5980430">
                <a:moveTo>
                  <a:pt x="0" y="0"/>
                </a:moveTo>
                <a:lnTo>
                  <a:pt x="59799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1821" y="19130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03650" y="2450623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>
                <a:moveTo>
                  <a:pt x="0" y="0"/>
                </a:moveTo>
                <a:lnTo>
                  <a:pt x="59291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0000" y="19380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03650" y="1925320"/>
            <a:ext cx="5929630" cy="12700"/>
          </a:xfrm>
          <a:custGeom>
            <a:avLst/>
            <a:gdLst/>
            <a:ahLst/>
            <a:cxnLst/>
            <a:rect l="l" t="t" r="r" b="b"/>
            <a:pathLst>
              <a:path w="5929630" h="12700">
                <a:moveTo>
                  <a:pt x="0" y="12700"/>
                </a:moveTo>
                <a:lnTo>
                  <a:pt x="5929122" y="12700"/>
                </a:lnTo>
                <a:lnTo>
                  <a:pt x="59291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26421" y="19384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02000" y="2452687"/>
            <a:ext cx="6437630" cy="533400"/>
          </a:xfrm>
          <a:custGeom>
            <a:avLst/>
            <a:gdLst/>
            <a:ahLst/>
            <a:cxnLst/>
            <a:rect l="l" t="t" r="r" b="b"/>
            <a:pathLst>
              <a:path w="6437630" h="533400">
                <a:moveTo>
                  <a:pt x="0" y="533400"/>
                </a:moveTo>
                <a:lnTo>
                  <a:pt x="6437122" y="533400"/>
                </a:lnTo>
                <a:lnTo>
                  <a:pt x="64371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89300" y="24460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82950" y="2439670"/>
            <a:ext cx="6475730" cy="0"/>
          </a:xfrm>
          <a:custGeom>
            <a:avLst/>
            <a:gdLst/>
            <a:ahLst/>
            <a:cxnLst/>
            <a:rect l="l" t="t" r="r" b="b"/>
            <a:pathLst>
              <a:path w="6475730">
                <a:moveTo>
                  <a:pt x="0" y="0"/>
                </a:moveTo>
                <a:lnTo>
                  <a:pt x="64752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51821" y="24464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08350" y="2984023"/>
            <a:ext cx="6424930" cy="0"/>
          </a:xfrm>
          <a:custGeom>
            <a:avLst/>
            <a:gdLst/>
            <a:ahLst/>
            <a:cxnLst/>
            <a:rect l="l" t="t" r="r" b="b"/>
            <a:pathLst>
              <a:path w="6424930">
                <a:moveTo>
                  <a:pt x="0" y="0"/>
                </a:moveTo>
                <a:lnTo>
                  <a:pt x="64244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4700" y="24714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08350" y="2458720"/>
            <a:ext cx="6424930" cy="12700"/>
          </a:xfrm>
          <a:custGeom>
            <a:avLst/>
            <a:gdLst/>
            <a:ahLst/>
            <a:cxnLst/>
            <a:rect l="l" t="t" r="r" b="b"/>
            <a:pathLst>
              <a:path w="6424930" h="12700">
                <a:moveTo>
                  <a:pt x="0" y="12700"/>
                </a:moveTo>
                <a:lnTo>
                  <a:pt x="6424422" y="12700"/>
                </a:lnTo>
                <a:lnTo>
                  <a:pt x="64244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26421" y="24718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6700" y="2986087"/>
            <a:ext cx="6932930" cy="533400"/>
          </a:xfrm>
          <a:custGeom>
            <a:avLst/>
            <a:gdLst/>
            <a:ahLst/>
            <a:cxnLst/>
            <a:rect l="l" t="t" r="r" b="b"/>
            <a:pathLst>
              <a:path w="6932930" h="533400">
                <a:moveTo>
                  <a:pt x="0" y="533400"/>
                </a:moveTo>
                <a:lnTo>
                  <a:pt x="6932422" y="533400"/>
                </a:lnTo>
                <a:lnTo>
                  <a:pt x="69324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94000" y="29794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7650" y="2973070"/>
            <a:ext cx="6971030" cy="0"/>
          </a:xfrm>
          <a:custGeom>
            <a:avLst/>
            <a:gdLst/>
            <a:ahLst/>
            <a:cxnLst/>
            <a:rect l="l" t="t" r="r" b="b"/>
            <a:pathLst>
              <a:path w="6971030">
                <a:moveTo>
                  <a:pt x="0" y="0"/>
                </a:moveTo>
                <a:lnTo>
                  <a:pt x="69705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51821" y="29798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13050" y="3517423"/>
            <a:ext cx="6920230" cy="0"/>
          </a:xfrm>
          <a:custGeom>
            <a:avLst/>
            <a:gdLst/>
            <a:ahLst/>
            <a:cxnLst/>
            <a:rect l="l" t="t" r="r" b="b"/>
            <a:pathLst>
              <a:path w="6920230">
                <a:moveTo>
                  <a:pt x="0" y="0"/>
                </a:moveTo>
                <a:lnTo>
                  <a:pt x="69197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19400" y="30048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3050" y="2992120"/>
            <a:ext cx="6920230" cy="12700"/>
          </a:xfrm>
          <a:custGeom>
            <a:avLst/>
            <a:gdLst/>
            <a:ahLst/>
            <a:cxnLst/>
            <a:rect l="l" t="t" r="r" b="b"/>
            <a:pathLst>
              <a:path w="6920230" h="12700">
                <a:moveTo>
                  <a:pt x="0" y="12700"/>
                </a:moveTo>
                <a:lnTo>
                  <a:pt x="6919722" y="12700"/>
                </a:lnTo>
                <a:lnTo>
                  <a:pt x="69197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26421" y="30052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11400" y="3519487"/>
            <a:ext cx="7428230" cy="533400"/>
          </a:xfrm>
          <a:custGeom>
            <a:avLst/>
            <a:gdLst/>
            <a:ahLst/>
            <a:cxnLst/>
            <a:rect l="l" t="t" r="r" b="b"/>
            <a:pathLst>
              <a:path w="7428230" h="533400">
                <a:moveTo>
                  <a:pt x="0" y="533400"/>
                </a:moveTo>
                <a:lnTo>
                  <a:pt x="7427722" y="533400"/>
                </a:lnTo>
                <a:lnTo>
                  <a:pt x="74277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98700" y="35128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92350" y="3506470"/>
            <a:ext cx="7466330" cy="0"/>
          </a:xfrm>
          <a:custGeom>
            <a:avLst/>
            <a:gdLst/>
            <a:ahLst/>
            <a:cxnLst/>
            <a:rect l="l" t="t" r="r" b="b"/>
            <a:pathLst>
              <a:path w="7466330">
                <a:moveTo>
                  <a:pt x="0" y="0"/>
                </a:moveTo>
                <a:lnTo>
                  <a:pt x="74658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51821" y="3513201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17750" y="4050823"/>
            <a:ext cx="7415530" cy="0"/>
          </a:xfrm>
          <a:custGeom>
            <a:avLst/>
            <a:gdLst/>
            <a:ahLst/>
            <a:cxnLst/>
            <a:rect l="l" t="t" r="r" b="b"/>
            <a:pathLst>
              <a:path w="7415530">
                <a:moveTo>
                  <a:pt x="0" y="0"/>
                </a:moveTo>
                <a:lnTo>
                  <a:pt x="74150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24100" y="35382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7750" y="3525520"/>
            <a:ext cx="7415530" cy="12700"/>
          </a:xfrm>
          <a:custGeom>
            <a:avLst/>
            <a:gdLst/>
            <a:ahLst/>
            <a:cxnLst/>
            <a:rect l="l" t="t" r="r" b="b"/>
            <a:pathLst>
              <a:path w="7415530" h="12700">
                <a:moveTo>
                  <a:pt x="0" y="12700"/>
                </a:moveTo>
                <a:lnTo>
                  <a:pt x="7415022" y="12700"/>
                </a:lnTo>
                <a:lnTo>
                  <a:pt x="74150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26421" y="353847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6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6100" y="4052887"/>
            <a:ext cx="7923530" cy="533400"/>
          </a:xfrm>
          <a:custGeom>
            <a:avLst/>
            <a:gdLst/>
            <a:ahLst/>
            <a:cxnLst/>
            <a:rect l="l" t="t" r="r" b="b"/>
            <a:pathLst>
              <a:path w="7923530" h="533400">
                <a:moveTo>
                  <a:pt x="0" y="533400"/>
                </a:moveTo>
                <a:lnTo>
                  <a:pt x="7923022" y="533400"/>
                </a:lnTo>
                <a:lnTo>
                  <a:pt x="792302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37471" y="461390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3400" y="40462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7050" y="4039870"/>
            <a:ext cx="7961630" cy="0"/>
          </a:xfrm>
          <a:custGeom>
            <a:avLst/>
            <a:gdLst/>
            <a:ahLst/>
            <a:cxnLst/>
            <a:rect l="l" t="t" r="r" b="b"/>
            <a:pathLst>
              <a:path w="7961630">
                <a:moveTo>
                  <a:pt x="0" y="0"/>
                </a:moveTo>
                <a:lnTo>
                  <a:pt x="79611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51821" y="40466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22450" y="4584223"/>
            <a:ext cx="7910830" cy="0"/>
          </a:xfrm>
          <a:custGeom>
            <a:avLst/>
            <a:gdLst/>
            <a:ahLst/>
            <a:cxnLst/>
            <a:rect l="l" t="t" r="r" b="b"/>
            <a:pathLst>
              <a:path w="7910830">
                <a:moveTo>
                  <a:pt x="0" y="0"/>
                </a:moveTo>
                <a:lnTo>
                  <a:pt x="7910322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28800" y="40716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2450" y="4058920"/>
            <a:ext cx="7910830" cy="12700"/>
          </a:xfrm>
          <a:custGeom>
            <a:avLst/>
            <a:gdLst/>
            <a:ahLst/>
            <a:cxnLst/>
            <a:rect l="l" t="t" r="r" b="b"/>
            <a:pathLst>
              <a:path w="7910830" h="12700">
                <a:moveTo>
                  <a:pt x="0" y="12699"/>
                </a:moveTo>
                <a:lnTo>
                  <a:pt x="7910322" y="12699"/>
                </a:lnTo>
                <a:lnTo>
                  <a:pt x="791032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26421" y="4071875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6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0802" y="4586287"/>
            <a:ext cx="8416925" cy="533400"/>
          </a:xfrm>
          <a:custGeom>
            <a:avLst/>
            <a:gdLst/>
            <a:ahLst/>
            <a:cxnLst/>
            <a:rect l="l" t="t" r="r" b="b"/>
            <a:pathLst>
              <a:path w="8416925" h="533400">
                <a:moveTo>
                  <a:pt x="0" y="533400"/>
                </a:moveTo>
                <a:lnTo>
                  <a:pt x="8416671" y="533400"/>
                </a:lnTo>
                <a:lnTo>
                  <a:pt x="8416671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8100" y="45796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01750" y="4573270"/>
            <a:ext cx="8455025" cy="0"/>
          </a:xfrm>
          <a:custGeom>
            <a:avLst/>
            <a:gdLst/>
            <a:ahLst/>
            <a:cxnLst/>
            <a:rect l="l" t="t" r="r" b="b"/>
            <a:pathLst>
              <a:path w="8455025">
                <a:moveTo>
                  <a:pt x="0" y="0"/>
                </a:moveTo>
                <a:lnTo>
                  <a:pt x="84547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750170" y="45800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27150" y="5117623"/>
            <a:ext cx="8404225" cy="0"/>
          </a:xfrm>
          <a:custGeom>
            <a:avLst/>
            <a:gdLst/>
            <a:ahLst/>
            <a:cxnLst/>
            <a:rect l="l" t="t" r="r" b="b"/>
            <a:pathLst>
              <a:path w="8404225">
                <a:moveTo>
                  <a:pt x="0" y="0"/>
                </a:moveTo>
                <a:lnTo>
                  <a:pt x="8403971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3500" y="46050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7150" y="4592320"/>
            <a:ext cx="8404225" cy="12700"/>
          </a:xfrm>
          <a:custGeom>
            <a:avLst/>
            <a:gdLst/>
            <a:ahLst/>
            <a:cxnLst/>
            <a:rect l="l" t="t" r="r" b="b"/>
            <a:pathLst>
              <a:path w="8404225" h="12700">
                <a:moveTo>
                  <a:pt x="0" y="12699"/>
                </a:moveTo>
                <a:lnTo>
                  <a:pt x="8403971" y="12699"/>
                </a:lnTo>
                <a:lnTo>
                  <a:pt x="84039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24770" y="46054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5501" y="5119687"/>
            <a:ext cx="8912225" cy="533400"/>
          </a:xfrm>
          <a:custGeom>
            <a:avLst/>
            <a:gdLst/>
            <a:ahLst/>
            <a:cxnLst/>
            <a:rect l="l" t="t" r="r" b="b"/>
            <a:pathLst>
              <a:path w="8912225" h="533400">
                <a:moveTo>
                  <a:pt x="0" y="533400"/>
                </a:moveTo>
                <a:lnTo>
                  <a:pt x="8911971" y="533400"/>
                </a:lnTo>
                <a:lnTo>
                  <a:pt x="8911971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2800" y="511302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40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6450" y="5106670"/>
            <a:ext cx="8950325" cy="0"/>
          </a:xfrm>
          <a:custGeom>
            <a:avLst/>
            <a:gdLst/>
            <a:ahLst/>
            <a:cxnLst/>
            <a:rect l="l" t="t" r="r" b="b"/>
            <a:pathLst>
              <a:path w="8950325">
                <a:moveTo>
                  <a:pt x="0" y="0"/>
                </a:moveTo>
                <a:lnTo>
                  <a:pt x="89500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50170" y="5113403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1850" y="5651023"/>
            <a:ext cx="8899525" cy="0"/>
          </a:xfrm>
          <a:custGeom>
            <a:avLst/>
            <a:gdLst/>
            <a:ahLst/>
            <a:cxnLst/>
            <a:rect l="l" t="t" r="r" b="b"/>
            <a:pathLst>
              <a:path w="8899525">
                <a:moveTo>
                  <a:pt x="0" y="0"/>
                </a:moveTo>
                <a:lnTo>
                  <a:pt x="8899271" y="0"/>
                </a:lnTo>
              </a:path>
            </a:pathLst>
          </a:custGeom>
          <a:ln w="4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8200" y="51384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1850" y="5125720"/>
            <a:ext cx="8899525" cy="12700"/>
          </a:xfrm>
          <a:custGeom>
            <a:avLst/>
            <a:gdLst/>
            <a:ahLst/>
            <a:cxnLst/>
            <a:rect l="l" t="t" r="r" b="b"/>
            <a:pathLst>
              <a:path w="8899525" h="12700">
                <a:moveTo>
                  <a:pt x="0" y="12699"/>
                </a:moveTo>
                <a:lnTo>
                  <a:pt x="8899271" y="12699"/>
                </a:lnTo>
                <a:lnTo>
                  <a:pt x="88992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24770" y="5138803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0202" y="5653089"/>
            <a:ext cx="9407525" cy="548005"/>
          </a:xfrm>
          <a:custGeom>
            <a:avLst/>
            <a:gdLst/>
            <a:ahLst/>
            <a:cxnLst/>
            <a:rect l="l" t="t" r="r" b="b"/>
            <a:pathLst>
              <a:path w="9407525" h="548004">
                <a:moveTo>
                  <a:pt x="0" y="547687"/>
                </a:moveTo>
                <a:lnTo>
                  <a:pt x="9407271" y="547687"/>
                </a:lnTo>
                <a:lnTo>
                  <a:pt x="9407271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50" y="6214109"/>
            <a:ext cx="9445625" cy="0"/>
          </a:xfrm>
          <a:custGeom>
            <a:avLst/>
            <a:gdLst/>
            <a:ahLst/>
            <a:cxnLst/>
            <a:rect l="l" t="t" r="r" b="b"/>
            <a:pathLst>
              <a:path w="9445625">
                <a:moveTo>
                  <a:pt x="0" y="0"/>
                </a:moveTo>
                <a:lnTo>
                  <a:pt x="94453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7500" y="5646420"/>
            <a:ext cx="0" cy="561340"/>
          </a:xfrm>
          <a:custGeom>
            <a:avLst/>
            <a:gdLst/>
            <a:ahLst/>
            <a:cxnLst/>
            <a:rect l="l" t="t" r="r" b="b"/>
            <a:pathLst>
              <a:path h="561339">
                <a:moveTo>
                  <a:pt x="0" y="0"/>
                </a:moveTo>
                <a:lnTo>
                  <a:pt x="0" y="5613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1150" y="5640070"/>
            <a:ext cx="9445625" cy="0"/>
          </a:xfrm>
          <a:custGeom>
            <a:avLst/>
            <a:gdLst/>
            <a:ahLst/>
            <a:cxnLst/>
            <a:rect l="l" t="t" r="r" b="b"/>
            <a:pathLst>
              <a:path w="9445625">
                <a:moveTo>
                  <a:pt x="0" y="0"/>
                </a:moveTo>
                <a:lnTo>
                  <a:pt x="94453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50170" y="5646739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6550" y="6182359"/>
            <a:ext cx="9394825" cy="12700"/>
          </a:xfrm>
          <a:custGeom>
            <a:avLst/>
            <a:gdLst/>
            <a:ahLst/>
            <a:cxnLst/>
            <a:rect l="l" t="t" r="r" b="b"/>
            <a:pathLst>
              <a:path w="9394825" h="12700">
                <a:moveTo>
                  <a:pt x="0" y="12699"/>
                </a:moveTo>
                <a:lnTo>
                  <a:pt x="9394571" y="12699"/>
                </a:lnTo>
                <a:lnTo>
                  <a:pt x="93945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2900" y="5671820"/>
            <a:ext cx="0" cy="510540"/>
          </a:xfrm>
          <a:custGeom>
            <a:avLst/>
            <a:gdLst/>
            <a:ahLst/>
            <a:cxnLst/>
            <a:rect l="l" t="t" r="r" b="b"/>
            <a:pathLst>
              <a:path h="510539">
                <a:moveTo>
                  <a:pt x="0" y="0"/>
                </a:moveTo>
                <a:lnTo>
                  <a:pt x="0" y="510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6550" y="5659120"/>
            <a:ext cx="9394825" cy="12700"/>
          </a:xfrm>
          <a:custGeom>
            <a:avLst/>
            <a:gdLst/>
            <a:ahLst/>
            <a:cxnLst/>
            <a:rect l="l" t="t" r="r" b="b"/>
            <a:pathLst>
              <a:path w="9394825" h="12700">
                <a:moveTo>
                  <a:pt x="0" y="12699"/>
                </a:moveTo>
                <a:lnTo>
                  <a:pt x="9394571" y="12699"/>
                </a:lnTo>
                <a:lnTo>
                  <a:pt x="939457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724770" y="5672139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87900" y="838265"/>
            <a:ext cx="4951730" cy="548005"/>
          </a:xfrm>
          <a:custGeom>
            <a:avLst/>
            <a:gdLst/>
            <a:ahLst/>
            <a:cxnLst/>
            <a:rect l="l" t="t" r="r" b="b"/>
            <a:pathLst>
              <a:path w="4951730" h="548005">
                <a:moveTo>
                  <a:pt x="0" y="547687"/>
                </a:moveTo>
                <a:lnTo>
                  <a:pt x="4951222" y="547687"/>
                </a:lnTo>
                <a:lnTo>
                  <a:pt x="495122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68850" y="1398269"/>
            <a:ext cx="4989830" cy="0"/>
          </a:xfrm>
          <a:custGeom>
            <a:avLst/>
            <a:gdLst/>
            <a:ahLst/>
            <a:cxnLst/>
            <a:rect l="l" t="t" r="r" b="b"/>
            <a:pathLst>
              <a:path w="4989830">
                <a:moveTo>
                  <a:pt x="0" y="0"/>
                </a:moveTo>
                <a:lnTo>
                  <a:pt x="49893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5200" y="8318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739122" y="825500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68850" y="825500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43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751821" y="831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94250" y="1366519"/>
            <a:ext cx="4939030" cy="12700"/>
          </a:xfrm>
          <a:custGeom>
            <a:avLst/>
            <a:gdLst/>
            <a:ahLst/>
            <a:cxnLst/>
            <a:rect l="l" t="t" r="r" b="b"/>
            <a:pathLst>
              <a:path w="4939030" h="12700">
                <a:moveTo>
                  <a:pt x="0" y="12700"/>
                </a:moveTo>
                <a:lnTo>
                  <a:pt x="4938522" y="12700"/>
                </a:lnTo>
                <a:lnTo>
                  <a:pt x="49385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00600" y="857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94250" y="844550"/>
            <a:ext cx="4939030" cy="12700"/>
          </a:xfrm>
          <a:custGeom>
            <a:avLst/>
            <a:gdLst/>
            <a:ahLst/>
            <a:cxnLst/>
            <a:rect l="l" t="t" r="r" b="b"/>
            <a:pathLst>
              <a:path w="4939030" h="12700">
                <a:moveTo>
                  <a:pt x="0" y="12700"/>
                </a:moveTo>
                <a:lnTo>
                  <a:pt x="4938522" y="12700"/>
                </a:lnTo>
                <a:lnTo>
                  <a:pt x="49385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726421" y="857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09143" y="820526"/>
            <a:ext cx="9216390" cy="5313506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4471035">
              <a:lnSpc>
                <a:spcPct val="100000"/>
              </a:lnSpc>
              <a:spcBef>
                <a:spcPts val="1170"/>
              </a:spcBef>
            </a:pPr>
            <a:r>
              <a:rPr sz="1800" b="1" i="1" spc="-5" dirty="0">
                <a:latin typeface="Arial"/>
                <a:cs typeface="Arial"/>
              </a:rPr>
              <a:t>10. Identificar as Arquiteturas de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Transição</a:t>
            </a:r>
            <a:endParaRPr sz="1800">
              <a:latin typeface="Arial"/>
              <a:cs typeface="Arial"/>
            </a:endParaRPr>
          </a:p>
          <a:p>
            <a:pPr marL="3975735">
              <a:lnSpc>
                <a:spcPct val="100000"/>
              </a:lnSpc>
              <a:spcBef>
                <a:spcPts val="1075"/>
              </a:spcBef>
            </a:pPr>
            <a:r>
              <a:rPr sz="1800" b="1" i="1" dirty="0">
                <a:latin typeface="Arial"/>
                <a:cs typeface="Arial"/>
              </a:rPr>
              <a:t>9. Identificar e agrupar os pacotes de</a:t>
            </a:r>
            <a:r>
              <a:rPr sz="1800" b="1" i="1" spc="-17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trabalho</a:t>
            </a:r>
            <a:endParaRPr sz="1800">
              <a:latin typeface="Arial"/>
              <a:cs typeface="Arial"/>
            </a:endParaRPr>
          </a:p>
          <a:p>
            <a:pPr marL="507365" algn="ctr">
              <a:lnSpc>
                <a:spcPts val="2100"/>
              </a:lnSpc>
            </a:pPr>
            <a:r>
              <a:rPr sz="1800" b="1" i="1" spc="-5" dirty="0">
                <a:latin typeface="Arial"/>
                <a:cs typeface="Arial"/>
              </a:rPr>
              <a:t>principais</a:t>
            </a:r>
            <a:endParaRPr sz="1800">
              <a:latin typeface="Arial"/>
              <a:cs typeface="Arial"/>
            </a:endParaRPr>
          </a:p>
          <a:p>
            <a:pPr marL="3825240" marR="874394" indent="-344805">
              <a:lnSpc>
                <a:spcPts val="2160"/>
              </a:lnSpc>
              <a:spcBef>
                <a:spcPts val="10"/>
              </a:spcBef>
            </a:pPr>
            <a:r>
              <a:rPr sz="1800" b="1" i="1" spc="-5" dirty="0">
                <a:latin typeface="Arial"/>
                <a:cs typeface="Arial"/>
              </a:rPr>
              <a:t>8. </a:t>
            </a:r>
            <a:r>
              <a:rPr sz="1800" b="1" i="1" dirty="0">
                <a:latin typeface="Arial"/>
                <a:cs typeface="Arial"/>
              </a:rPr>
              <a:t>Formular </a:t>
            </a:r>
            <a:r>
              <a:rPr sz="1800" b="1" i="1" spc="-5" dirty="0">
                <a:latin typeface="Arial"/>
                <a:cs typeface="Arial"/>
              </a:rPr>
              <a:t>a Estratégia de </a:t>
            </a:r>
            <a:r>
              <a:rPr sz="1800" b="1" i="1" dirty="0">
                <a:latin typeface="Arial"/>
                <a:cs typeface="Arial"/>
              </a:rPr>
              <a:t>Implementação </a:t>
            </a:r>
            <a:r>
              <a:rPr sz="1800" b="1" i="1" spc="-5" dirty="0">
                <a:latin typeface="Arial"/>
                <a:cs typeface="Arial"/>
              </a:rPr>
              <a:t>e  Migração</a:t>
            </a:r>
            <a:endParaRPr sz="1800">
              <a:latin typeface="Arial"/>
              <a:cs typeface="Arial"/>
            </a:endParaRPr>
          </a:p>
          <a:p>
            <a:pPr marL="2985135">
              <a:lnSpc>
                <a:spcPts val="1970"/>
              </a:lnSpc>
            </a:pPr>
            <a:r>
              <a:rPr sz="1800" b="1" i="1" spc="-5" dirty="0">
                <a:latin typeface="Arial"/>
                <a:cs typeface="Arial"/>
              </a:rPr>
              <a:t>7. Confirmar a prontidão e os riscos da transformação</a:t>
            </a:r>
            <a:r>
              <a:rPr sz="1800" b="1" i="1" spc="6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R="1669414" algn="ctr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2489200">
              <a:lnSpc>
                <a:spcPct val="100000"/>
              </a:lnSpc>
              <a:spcBef>
                <a:spcPts val="960"/>
              </a:spcBef>
            </a:pPr>
            <a:r>
              <a:rPr sz="1800" b="1" i="1" spc="-5" dirty="0">
                <a:latin typeface="Arial"/>
                <a:cs typeface="Arial"/>
              </a:rPr>
              <a:t>6. Refinar e validar as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dependências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1993900">
              <a:lnSpc>
                <a:spcPct val="100000"/>
              </a:lnSpc>
            </a:pPr>
            <a:r>
              <a:rPr sz="1700" b="1" i="1" spc="-10" dirty="0">
                <a:latin typeface="Arial"/>
                <a:cs typeface="Arial"/>
              </a:rPr>
              <a:t>5. Consolidar </a:t>
            </a:r>
            <a:r>
              <a:rPr sz="1700" b="1" i="1" dirty="0">
                <a:latin typeface="Arial"/>
                <a:cs typeface="Arial"/>
              </a:rPr>
              <a:t>e </a:t>
            </a:r>
            <a:r>
              <a:rPr sz="1700" b="1" i="1" spc="-10" dirty="0">
                <a:latin typeface="Arial"/>
                <a:cs typeface="Arial"/>
              </a:rPr>
              <a:t>reconciliar </a:t>
            </a:r>
            <a:r>
              <a:rPr sz="1700" b="1" i="1" spc="-5" dirty="0">
                <a:latin typeface="Arial"/>
                <a:cs typeface="Arial"/>
              </a:rPr>
              <a:t>os requisitos de</a:t>
            </a:r>
            <a:r>
              <a:rPr sz="1700" b="1" i="1" spc="180" dirty="0">
                <a:latin typeface="Arial"/>
                <a:cs typeface="Arial"/>
              </a:rPr>
              <a:t> </a:t>
            </a:r>
            <a:r>
              <a:rPr sz="1700" b="1" i="1" spc="-5" dirty="0">
                <a:latin typeface="Arial"/>
                <a:cs typeface="Arial"/>
              </a:rPr>
              <a:t>interoperabilidade</a:t>
            </a:r>
            <a:endParaRPr sz="1700">
              <a:latin typeface="Arial"/>
              <a:cs typeface="Arial"/>
            </a:endParaRPr>
          </a:p>
          <a:p>
            <a:pPr marL="554355" algn="ctr">
              <a:lnSpc>
                <a:spcPct val="100000"/>
              </a:lnSpc>
              <a:spcBef>
                <a:spcPts val="1019"/>
              </a:spcBef>
            </a:pPr>
            <a:r>
              <a:rPr sz="1800" b="1" i="1" dirty="0">
                <a:latin typeface="Arial"/>
                <a:cs typeface="Arial"/>
              </a:rPr>
              <a:t>4. Revisar os requisitos consolidados das funções de</a:t>
            </a:r>
            <a:r>
              <a:rPr sz="1800" b="1" i="1" spc="-225" dirty="0">
                <a:latin typeface="Arial"/>
                <a:cs typeface="Arial"/>
              </a:rPr>
              <a:t> </a:t>
            </a:r>
            <a:r>
              <a:rPr sz="1800" b="1" i="1" spc="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1843405">
              <a:lnSpc>
                <a:spcPts val="2100"/>
              </a:lnSpc>
            </a:pPr>
            <a:r>
              <a:rPr sz="1800" b="1" i="1" spc="-5" dirty="0">
                <a:latin typeface="Arial"/>
                <a:cs typeface="Arial"/>
              </a:rPr>
              <a:t>relacionadas</a:t>
            </a:r>
            <a:endParaRPr sz="1800">
              <a:latin typeface="Arial"/>
              <a:cs typeface="Arial"/>
            </a:endParaRPr>
          </a:p>
          <a:p>
            <a:pPr marL="1003300">
              <a:lnSpc>
                <a:spcPts val="2100"/>
              </a:lnSpc>
            </a:pPr>
            <a:r>
              <a:rPr sz="1800" b="1" i="1" spc="-5" dirty="0">
                <a:latin typeface="Arial"/>
                <a:cs typeface="Arial"/>
              </a:rPr>
              <a:t>3. Revisar e consolidar os resultados das análises de diferenças das</a:t>
            </a:r>
            <a:r>
              <a:rPr sz="1800" b="1" i="1" spc="16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Fases</a:t>
            </a:r>
            <a:endParaRPr sz="1800">
              <a:latin typeface="Arial"/>
              <a:cs typeface="Arial"/>
            </a:endParaRPr>
          </a:p>
          <a:p>
            <a:pPr marL="134747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B, C 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507365">
              <a:lnSpc>
                <a:spcPct val="100000"/>
              </a:lnSpc>
              <a:spcBef>
                <a:spcPts val="960"/>
              </a:spcBef>
            </a:pPr>
            <a:r>
              <a:rPr sz="1800" b="1" i="1" spc="-5" dirty="0">
                <a:latin typeface="Arial"/>
                <a:cs typeface="Arial"/>
              </a:rPr>
              <a:t>2. Determinar as restrições de </a:t>
            </a:r>
            <a:r>
              <a:rPr sz="1800" b="1" i="1" dirty="0">
                <a:latin typeface="Arial"/>
                <a:cs typeface="Arial"/>
              </a:rPr>
              <a:t>negócio </a:t>
            </a:r>
            <a:r>
              <a:rPr sz="1800" b="1" i="1" spc="-5" dirty="0">
                <a:latin typeface="Arial"/>
                <a:cs typeface="Arial"/>
              </a:rPr>
              <a:t>para</a:t>
            </a:r>
            <a:r>
              <a:rPr sz="1800" b="1" i="1" spc="-10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implementação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1800" b="1" i="1" spc="-5" dirty="0">
                <a:latin typeface="Arial"/>
                <a:cs typeface="Arial"/>
              </a:rPr>
              <a:t>1.	Determinar os atributos corporativos para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mudanças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283200" y="304865"/>
            <a:ext cx="4456430" cy="548005"/>
          </a:xfrm>
          <a:custGeom>
            <a:avLst/>
            <a:gdLst/>
            <a:ahLst/>
            <a:cxnLst/>
            <a:rect l="l" t="t" r="r" b="b"/>
            <a:pathLst>
              <a:path w="4456430" h="548005">
                <a:moveTo>
                  <a:pt x="0" y="547687"/>
                </a:moveTo>
                <a:lnTo>
                  <a:pt x="4455922" y="547687"/>
                </a:lnTo>
                <a:lnTo>
                  <a:pt x="445592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64150" y="864869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0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70500" y="2984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64150" y="292100"/>
            <a:ext cx="4494530" cy="0"/>
          </a:xfrm>
          <a:custGeom>
            <a:avLst/>
            <a:gdLst/>
            <a:ahLst/>
            <a:cxnLst/>
            <a:rect l="l" t="t" r="r" b="b"/>
            <a:pathLst>
              <a:path w="4494530">
                <a:moveTo>
                  <a:pt x="0" y="0"/>
                </a:moveTo>
                <a:lnTo>
                  <a:pt x="44940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751821" y="298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89550" y="833119"/>
            <a:ext cx="4443730" cy="12700"/>
          </a:xfrm>
          <a:custGeom>
            <a:avLst/>
            <a:gdLst/>
            <a:ahLst/>
            <a:cxnLst/>
            <a:rect l="l" t="t" r="r" b="b"/>
            <a:pathLst>
              <a:path w="4443730" h="12700">
                <a:moveTo>
                  <a:pt x="0" y="12700"/>
                </a:moveTo>
                <a:lnTo>
                  <a:pt x="4443222" y="12700"/>
                </a:lnTo>
                <a:lnTo>
                  <a:pt x="44432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95900" y="323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89550" y="311150"/>
            <a:ext cx="4443730" cy="12700"/>
          </a:xfrm>
          <a:custGeom>
            <a:avLst/>
            <a:gdLst/>
            <a:ahLst/>
            <a:cxnLst/>
            <a:rect l="l" t="t" r="r" b="b"/>
            <a:pathLst>
              <a:path w="4443730" h="12700">
                <a:moveTo>
                  <a:pt x="0" y="12700"/>
                </a:moveTo>
                <a:lnTo>
                  <a:pt x="4443222" y="12700"/>
                </a:lnTo>
                <a:lnTo>
                  <a:pt x="444322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726421" y="323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363716" y="316231"/>
            <a:ext cx="3869691" cy="5065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-45" dirty="0">
                <a:latin typeface="Arial"/>
                <a:cs typeface="Arial"/>
              </a:rPr>
              <a:t>11. </a:t>
            </a:r>
            <a:r>
              <a:rPr sz="1600" b="1" i="1" spc="-5" dirty="0">
                <a:latin typeface="Arial"/>
                <a:cs typeface="Arial"/>
              </a:rPr>
              <a:t>Criar </a:t>
            </a:r>
            <a:r>
              <a:rPr sz="1600" b="1" i="1" dirty="0">
                <a:latin typeface="Arial"/>
                <a:cs typeface="Arial"/>
              </a:rPr>
              <a:t>o Roadmap de Arquitetura e</a:t>
            </a:r>
            <a:r>
              <a:rPr sz="1600" b="1" i="1" spc="-10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latin typeface="Arial"/>
                <a:cs typeface="Arial"/>
              </a:rPr>
              <a:t>Plano </a:t>
            </a:r>
            <a:r>
              <a:rPr sz="1600" b="1" i="1" spc="0" dirty="0">
                <a:latin typeface="Arial"/>
                <a:cs typeface="Arial"/>
              </a:rPr>
              <a:t>de </a:t>
            </a:r>
            <a:r>
              <a:rPr sz="1600" b="1" i="1" spc="-5" dirty="0">
                <a:latin typeface="Arial"/>
                <a:cs typeface="Arial"/>
              </a:rPr>
              <a:t>Implementação </a:t>
            </a:r>
            <a:r>
              <a:rPr sz="1600" b="1" i="1" spc="0" dirty="0">
                <a:latin typeface="Arial"/>
                <a:cs typeface="Arial"/>
              </a:rPr>
              <a:t>e</a:t>
            </a:r>
            <a:r>
              <a:rPr sz="1600" b="1" i="1" spc="-5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Migração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50837" y="549150"/>
            <a:ext cx="2184146" cy="2681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720" y="331675"/>
            <a:ext cx="74923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Por quê </a:t>
            </a:r>
            <a:r>
              <a:rPr sz="4000" i="0" dirty="0">
                <a:latin typeface="Arial"/>
                <a:cs typeface="Arial"/>
              </a:rPr>
              <a:t>Arquitetura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509"/>
            <a:ext cx="9107170" cy="3622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59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gestão </a:t>
            </a:r>
            <a:r>
              <a:rPr sz="2400" spc="0" dirty="0">
                <a:latin typeface="Arial"/>
                <a:cs typeface="Arial"/>
              </a:rPr>
              <a:t>eficaz </a:t>
            </a:r>
            <a:r>
              <a:rPr sz="2400" dirty="0">
                <a:latin typeface="Arial"/>
                <a:cs typeface="Arial"/>
              </a:rPr>
              <a:t>e a </a:t>
            </a:r>
            <a:r>
              <a:rPr sz="2400" spc="-5" dirty="0">
                <a:latin typeface="Arial"/>
                <a:cs typeface="Arial"/>
              </a:rPr>
              <a:t>exploração </a:t>
            </a:r>
            <a:r>
              <a:rPr sz="2400" dirty="0">
                <a:latin typeface="Arial"/>
                <a:cs typeface="Arial"/>
              </a:rPr>
              <a:t>da informação </a:t>
            </a:r>
            <a:r>
              <a:rPr sz="2400" spc="-5" dirty="0">
                <a:latin typeface="Arial"/>
                <a:cs typeface="Arial"/>
              </a:rPr>
              <a:t>através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0" dirty="0">
                <a:latin typeface="Arial"/>
                <a:cs typeface="Arial"/>
              </a:rPr>
              <a:t>TI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0"/>
              </a:lnSpc>
            </a:pPr>
            <a:r>
              <a:rPr sz="2400" spc="-5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chave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sucesso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Boa </a:t>
            </a:r>
            <a:r>
              <a:rPr sz="2400" spc="-5" dirty="0">
                <a:latin typeface="Arial"/>
                <a:cs typeface="Arial"/>
              </a:rPr>
              <a:t>gestão </a:t>
            </a:r>
            <a:r>
              <a:rPr sz="2400" dirty="0">
                <a:latin typeface="Arial"/>
                <a:cs typeface="Arial"/>
              </a:rPr>
              <a:t>da informação = </a:t>
            </a:r>
            <a:r>
              <a:rPr sz="2400" spc="-5" dirty="0">
                <a:latin typeface="Arial"/>
                <a:cs typeface="Arial"/>
              </a:rPr>
              <a:t>vantagem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competitiva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ts val="2595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Atuais sistemas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spc="-5" dirty="0">
                <a:latin typeface="Arial"/>
                <a:cs typeface="Arial"/>
              </a:rPr>
              <a:t>realmente não </a:t>
            </a:r>
            <a:r>
              <a:rPr sz="2400" dirty="0">
                <a:latin typeface="Arial"/>
                <a:cs typeface="Arial"/>
              </a:rPr>
              <a:t>atendem </a:t>
            </a:r>
            <a:r>
              <a:rPr sz="2400" spc="-5" dirty="0">
                <a:latin typeface="Arial"/>
                <a:cs typeface="Arial"/>
              </a:rPr>
              <a:t>às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necessidades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Fragmentados,</a:t>
            </a:r>
            <a:r>
              <a:rPr sz="2000" spc="-10" dirty="0">
                <a:latin typeface="Arial"/>
                <a:cs typeface="Arial"/>
              </a:rPr>
              <a:t> duplicados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Mal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compreendidos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39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Não responsivos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mudanças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87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Investimento </a:t>
            </a:r>
            <a:r>
              <a:rPr sz="2400" dirty="0">
                <a:latin typeface="Arial"/>
                <a:cs typeface="Arial"/>
              </a:rPr>
              <a:t>em Tecnologia da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Informação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Centrada </a:t>
            </a:r>
            <a:r>
              <a:rPr sz="2000" spc="-5" dirty="0">
                <a:latin typeface="Arial"/>
                <a:cs typeface="Arial"/>
              </a:rPr>
              <a:t>na manutenção do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sistema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Desenvolvimentos táticos em vez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 plano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estratégico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745614" marR="5080" indent="-84518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1: Determinar os</a:t>
            </a:r>
            <a:r>
              <a:rPr sz="4000" i="0" spc="-11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Atributos  Corporativos para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Mudanças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708" y="1340114"/>
            <a:ext cx="8999855" cy="33747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26364" indent="-457200">
              <a:lnSpc>
                <a:spcPct val="110100"/>
              </a:lnSpc>
              <a:spcBef>
                <a:spcPts val="9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Criar </a:t>
            </a:r>
            <a:r>
              <a:rPr sz="2800" spc="-5" dirty="0">
                <a:latin typeface="Arial"/>
                <a:cs typeface="Arial"/>
              </a:rPr>
              <a:t>uma </a:t>
            </a:r>
            <a:r>
              <a:rPr sz="2800" dirty="0">
                <a:latin typeface="Arial"/>
                <a:cs typeface="Arial"/>
              </a:rPr>
              <a:t>Matriz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Avaliação </a:t>
            </a:r>
            <a:r>
              <a:rPr sz="2800" spc="0" dirty="0">
                <a:latin typeface="Arial"/>
                <a:cs typeface="Arial"/>
              </a:rPr>
              <a:t>e </a:t>
            </a:r>
            <a:r>
              <a:rPr sz="2800" dirty="0">
                <a:latin typeface="Arial"/>
                <a:cs typeface="Arial"/>
              </a:rPr>
              <a:t>Dedução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Fatores 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Implementação</a:t>
            </a:r>
            <a:endParaRPr sz="2800">
              <a:latin typeface="Arial"/>
              <a:cs typeface="Arial"/>
            </a:endParaRPr>
          </a:p>
          <a:p>
            <a:pPr marL="469900" marR="1947545" indent="-457200">
              <a:lnSpc>
                <a:spcPct val="110000"/>
              </a:lnSpc>
              <a:spcBef>
                <a:spcPts val="202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Avaliar </a:t>
            </a:r>
            <a:r>
              <a:rPr sz="2800" dirty="0">
                <a:latin typeface="Arial"/>
                <a:cs typeface="Arial"/>
              </a:rPr>
              <a:t>as Capacidades de Transição das  Organizações </a:t>
            </a:r>
            <a:r>
              <a:rPr sz="2800" spc="-5" dirty="0">
                <a:latin typeface="Arial"/>
                <a:cs typeface="Arial"/>
              </a:rPr>
              <a:t>Corporativas 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Parceiras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35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Avaliar </a:t>
            </a:r>
            <a:r>
              <a:rPr sz="2800" dirty="0">
                <a:latin typeface="Arial"/>
                <a:cs typeface="Arial"/>
              </a:rPr>
              <a:t>as Capacidades de Transição da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Organização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Corporativa </a:t>
            </a:r>
            <a:r>
              <a:rPr sz="2800" spc="0" dirty="0">
                <a:latin typeface="Arial"/>
                <a:cs typeface="Arial"/>
              </a:rPr>
              <a:t>e de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TI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534795" marR="5080" indent="-118300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2: Determinar as Restrições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Negócio </a:t>
            </a:r>
            <a:r>
              <a:rPr sz="4000" i="0" dirty="0">
                <a:latin typeface="Arial"/>
                <a:cs typeface="Arial"/>
              </a:rPr>
              <a:t>da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Implementação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708" y="2107133"/>
            <a:ext cx="9172575" cy="2844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Revisar </a:t>
            </a:r>
            <a:r>
              <a:rPr sz="2800" spc="0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Plano </a:t>
            </a:r>
            <a:r>
              <a:rPr sz="2800" spc="0" dirty="0">
                <a:latin typeface="Arial"/>
                <a:cs typeface="Arial"/>
              </a:rPr>
              <a:t>Estratégico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Corporativo</a:t>
            </a:r>
            <a:endParaRPr sz="2800">
              <a:latin typeface="Arial"/>
              <a:cs typeface="Arial"/>
            </a:endParaRPr>
          </a:p>
          <a:p>
            <a:pPr marL="469900" marR="5080" indent="-457200">
              <a:lnSpc>
                <a:spcPct val="110100"/>
              </a:lnSpc>
              <a:spcBef>
                <a:spcPts val="2014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Revisar </a:t>
            </a:r>
            <a:r>
              <a:rPr sz="2800" spc="0" dirty="0">
                <a:latin typeface="Arial"/>
                <a:cs typeface="Arial"/>
              </a:rPr>
              <a:t>os </a:t>
            </a:r>
            <a:r>
              <a:rPr sz="2800" dirty="0">
                <a:latin typeface="Arial"/>
                <a:cs typeface="Arial"/>
              </a:rPr>
              <a:t>Planos </a:t>
            </a:r>
            <a:r>
              <a:rPr sz="2800" spc="0" dirty="0">
                <a:latin typeface="Arial"/>
                <a:cs typeface="Arial"/>
              </a:rPr>
              <a:t>Estratégicos </a:t>
            </a:r>
            <a:r>
              <a:rPr sz="2800" spc="-5" dirty="0">
                <a:latin typeface="Arial"/>
                <a:cs typeface="Arial"/>
              </a:rPr>
              <a:t>Corporativos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Linhas 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Negócio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35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Revisar </a:t>
            </a:r>
            <a:r>
              <a:rPr sz="2800" spc="0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Avaliação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Maturidade </a:t>
            </a:r>
            <a:r>
              <a:rPr sz="2800" spc="0" dirty="0">
                <a:latin typeface="Arial"/>
                <a:cs typeface="Arial"/>
              </a:rPr>
              <a:t>da </a:t>
            </a:r>
            <a:r>
              <a:rPr sz="2800" dirty="0">
                <a:latin typeface="Arial"/>
                <a:cs typeface="Arial"/>
              </a:rPr>
              <a:t>Arquitetura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latin typeface="Arial"/>
                <a:cs typeface="Arial"/>
              </a:rPr>
              <a:t>Corporativa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286" y="0"/>
            <a:ext cx="7650481" cy="18607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3: Revisar </a:t>
            </a:r>
            <a:r>
              <a:rPr sz="4000" i="0" spc="0" dirty="0">
                <a:latin typeface="Arial"/>
                <a:cs typeface="Arial"/>
              </a:rPr>
              <a:t>e </a:t>
            </a:r>
            <a:r>
              <a:rPr sz="4000" i="0" dirty="0">
                <a:latin typeface="Arial"/>
                <a:cs typeface="Arial"/>
              </a:rPr>
              <a:t>Consolidar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os</a:t>
            </a:r>
          </a:p>
          <a:p>
            <a:pPr marL="664845" marR="5080" indent="353060">
              <a:lnSpc>
                <a:spcPct val="100000"/>
              </a:lnSpc>
            </a:pPr>
            <a:r>
              <a:rPr sz="4000" i="0" dirty="0">
                <a:latin typeface="Arial"/>
                <a:cs typeface="Arial"/>
              </a:rPr>
              <a:t>Resultados das Análises de  Diferenças das </a:t>
            </a:r>
            <a:r>
              <a:rPr sz="4000" i="0" spc="0" dirty="0">
                <a:latin typeface="Arial"/>
                <a:cs typeface="Arial"/>
              </a:rPr>
              <a:t>Fases </a:t>
            </a:r>
            <a:r>
              <a:rPr sz="4000" i="0" dirty="0">
                <a:latin typeface="Arial"/>
                <a:cs typeface="Arial"/>
              </a:rPr>
              <a:t>B, </a:t>
            </a:r>
            <a:r>
              <a:rPr sz="4000" i="0" spc="0" dirty="0">
                <a:latin typeface="Arial"/>
                <a:cs typeface="Arial"/>
              </a:rPr>
              <a:t>C </a:t>
            </a:r>
            <a:r>
              <a:rPr sz="4000" i="0" dirty="0">
                <a:latin typeface="Arial"/>
                <a:cs typeface="Arial"/>
              </a:rPr>
              <a:t>e</a:t>
            </a:r>
            <a:r>
              <a:rPr sz="4000" i="0" spc="-18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784" y="2110882"/>
            <a:ext cx="8993505" cy="323151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7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Criar </a:t>
            </a:r>
            <a:r>
              <a:rPr sz="2800" spc="-5" dirty="0">
                <a:latin typeface="Arial"/>
                <a:cs typeface="Arial"/>
              </a:rPr>
              <a:t>uma </a:t>
            </a:r>
            <a:r>
              <a:rPr sz="2800" dirty="0">
                <a:latin typeface="Arial"/>
                <a:cs typeface="Arial"/>
              </a:rPr>
              <a:t>Matriz Consolidada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Diferenças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(gaps),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Arial"/>
                <a:cs typeface="Arial"/>
              </a:rPr>
              <a:t>Soluções 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Dependências</a:t>
            </a:r>
            <a:endParaRPr sz="2800">
              <a:latin typeface="Arial"/>
              <a:cs typeface="Arial"/>
            </a:endParaRPr>
          </a:p>
          <a:p>
            <a:pPr marL="469900" marR="5080" indent="-457200">
              <a:lnSpc>
                <a:spcPct val="120100"/>
              </a:lnSpc>
              <a:spcBef>
                <a:spcPts val="67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Revisar </a:t>
            </a:r>
            <a:r>
              <a:rPr sz="2800" dirty="0">
                <a:latin typeface="Arial"/>
                <a:cs typeface="Arial"/>
              </a:rPr>
              <a:t>os resultados das Análises de Diferenças das  Fases B, </a:t>
            </a:r>
            <a:r>
              <a:rPr sz="2800" spc="0" dirty="0">
                <a:latin typeface="Arial"/>
                <a:cs typeface="Arial"/>
              </a:rPr>
              <a:t>C 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469900" marR="808355" indent="-457200">
              <a:lnSpc>
                <a:spcPct val="120100"/>
              </a:lnSpc>
              <a:spcBef>
                <a:spcPts val="33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Racionalizar </a:t>
            </a:r>
            <a:r>
              <a:rPr sz="2800" spc="0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Matriz Consolidada </a:t>
            </a:r>
            <a:r>
              <a:rPr sz="2800" spc="0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Diferenças  (gaps), </a:t>
            </a:r>
            <a:r>
              <a:rPr sz="2800" spc="0" dirty="0">
                <a:latin typeface="Arial"/>
                <a:cs typeface="Arial"/>
              </a:rPr>
              <a:t>Soluções 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Dependências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99" y="421971"/>
            <a:ext cx="92360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0605" marR="5080" indent="-101854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4: </a:t>
            </a:r>
            <a:r>
              <a:rPr sz="3600" i="0" spc="-5" dirty="0">
                <a:latin typeface="Arial"/>
                <a:cs typeface="Arial"/>
              </a:rPr>
              <a:t>Revisar </a:t>
            </a:r>
            <a:r>
              <a:rPr sz="3600" i="0" spc="-10" dirty="0">
                <a:latin typeface="Arial"/>
                <a:cs typeface="Arial"/>
              </a:rPr>
              <a:t>os Requisitos </a:t>
            </a:r>
            <a:r>
              <a:rPr sz="3600" i="0" spc="-15" dirty="0">
                <a:latin typeface="Arial"/>
                <a:cs typeface="Arial"/>
              </a:rPr>
              <a:t>Consolidados  </a:t>
            </a:r>
            <a:r>
              <a:rPr sz="3600" i="0" spc="-10" dirty="0">
                <a:latin typeface="Arial"/>
                <a:cs typeface="Arial"/>
              </a:rPr>
              <a:t>das Funções de Negócio</a:t>
            </a:r>
            <a:r>
              <a:rPr sz="3600" i="0" spc="80" dirty="0">
                <a:latin typeface="Arial"/>
                <a:cs typeface="Arial"/>
              </a:rPr>
              <a:t> </a:t>
            </a:r>
            <a:r>
              <a:rPr sz="3600" i="0" spc="-15" dirty="0">
                <a:latin typeface="Arial"/>
                <a:cs typeface="Arial"/>
              </a:rPr>
              <a:t>Relacionadas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2301318"/>
            <a:ext cx="895794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Avaliar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requisitos, </a:t>
            </a:r>
            <a:r>
              <a:rPr sz="2400" dirty="0">
                <a:latin typeface="Arial"/>
                <a:cs typeface="Arial"/>
              </a:rPr>
              <a:t>diferenças, soluções e fatores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se  identificar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conjunto </a:t>
            </a:r>
            <a:r>
              <a:rPr sz="2400" spc="-5" dirty="0">
                <a:latin typeface="Arial"/>
                <a:cs typeface="Arial"/>
              </a:rPr>
              <a:t>mínimo de requisitos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criar </a:t>
            </a:r>
            <a:r>
              <a:rPr sz="2400" dirty="0">
                <a:latin typeface="Arial"/>
                <a:cs typeface="Arial"/>
              </a:rPr>
              <a:t>pacotes 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trabalho</a:t>
            </a:r>
            <a:endParaRPr sz="2400">
              <a:latin typeface="Arial"/>
              <a:cs typeface="Arial"/>
            </a:endParaRPr>
          </a:p>
          <a:p>
            <a:pPr marL="469900" marR="282575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Essa </a:t>
            </a:r>
            <a:r>
              <a:rPr sz="2400" spc="-5" dirty="0">
                <a:latin typeface="Arial"/>
                <a:cs typeface="Arial"/>
              </a:rPr>
              <a:t>perspectiva </a:t>
            </a:r>
            <a:r>
              <a:rPr sz="2400" dirty="0">
                <a:latin typeface="Arial"/>
                <a:cs typeface="Arial"/>
              </a:rPr>
              <a:t>funcional </a:t>
            </a:r>
            <a:r>
              <a:rPr sz="2400" spc="-10" dirty="0">
                <a:latin typeface="Arial"/>
                <a:cs typeface="Arial"/>
              </a:rPr>
              <a:t>leva </a:t>
            </a:r>
            <a:r>
              <a:rPr sz="2400" spc="-5" dirty="0">
                <a:latin typeface="Arial"/>
                <a:cs typeface="Arial"/>
              </a:rPr>
              <a:t>à </a:t>
            </a:r>
            <a:r>
              <a:rPr sz="2400" dirty="0">
                <a:latin typeface="Arial"/>
                <a:cs typeface="Arial"/>
              </a:rPr>
              <a:t>satisfação </a:t>
            </a:r>
            <a:r>
              <a:rPr sz="2400" spc="-5" dirty="0">
                <a:latin typeface="Arial"/>
                <a:cs typeface="Arial"/>
              </a:rPr>
              <a:t>de requisitos  </a:t>
            </a:r>
            <a:r>
              <a:rPr sz="2400" dirty="0">
                <a:latin typeface="Arial"/>
                <a:cs typeface="Arial"/>
              </a:rPr>
              <a:t>múltiplos </a:t>
            </a:r>
            <a:r>
              <a:rPr sz="2400" spc="-5" dirty="0">
                <a:latin typeface="Arial"/>
                <a:cs typeface="Arial"/>
              </a:rPr>
              <a:t>através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provisionamento </a:t>
            </a:r>
            <a:r>
              <a:rPr sz="2400" dirty="0">
                <a:latin typeface="Arial"/>
                <a:cs typeface="Arial"/>
              </a:rPr>
              <a:t>de soluções e </a:t>
            </a:r>
            <a:r>
              <a:rPr sz="2400" spc="-5" dirty="0">
                <a:latin typeface="Arial"/>
                <a:cs typeface="Arial"/>
              </a:rPr>
              <a:t>serviços  compartilhados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6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63980" marR="5080" indent="-884555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5: Consolidar e Reconciliar</a:t>
            </a:r>
            <a:r>
              <a:rPr sz="3600" i="0" spc="-15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os  Requisitos de</a:t>
            </a:r>
            <a:r>
              <a:rPr sz="3600" i="0" spc="-7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Interoperabilidade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1582041"/>
            <a:ext cx="9165590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Consolidar os Requisitos </a:t>
            </a:r>
            <a:r>
              <a:rPr sz="2400" dirty="0">
                <a:latin typeface="Arial"/>
                <a:cs typeface="Arial"/>
              </a:rPr>
              <a:t>de Interoperabilidade identificados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0" dirty="0">
                <a:latin typeface="Arial"/>
                <a:cs typeface="Arial"/>
              </a:rPr>
              <a:t>fases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anteriores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restrições </a:t>
            </a:r>
            <a:r>
              <a:rPr sz="2400" dirty="0">
                <a:latin typeface="Arial"/>
                <a:cs typeface="Arial"/>
              </a:rPr>
              <a:t>sobre </a:t>
            </a:r>
            <a:r>
              <a:rPr sz="2400" spc="-5" dirty="0">
                <a:latin typeface="Arial"/>
                <a:cs typeface="Arial"/>
              </a:rPr>
              <a:t>a interoperabilidade </a:t>
            </a:r>
            <a:r>
              <a:rPr sz="2400" dirty="0">
                <a:latin typeface="Arial"/>
                <a:cs typeface="Arial"/>
              </a:rPr>
              <a:t>impostas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pelo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conjunto potencial de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702" y="365202"/>
            <a:ext cx="89820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6: </a:t>
            </a:r>
            <a:r>
              <a:rPr sz="3600" i="0" spc="-5" dirty="0">
                <a:latin typeface="Arial"/>
                <a:cs typeface="Arial"/>
              </a:rPr>
              <a:t>Refinar </a:t>
            </a:r>
            <a:r>
              <a:rPr sz="3600" i="0" dirty="0">
                <a:latin typeface="Arial"/>
                <a:cs typeface="Arial"/>
              </a:rPr>
              <a:t>e </a:t>
            </a:r>
            <a:r>
              <a:rPr sz="3600" i="0" spc="-10" dirty="0">
                <a:latin typeface="Arial"/>
                <a:cs typeface="Arial"/>
              </a:rPr>
              <a:t>Validar as</a:t>
            </a:r>
            <a:r>
              <a:rPr sz="3600" i="0" spc="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Dependências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09" y="1283335"/>
            <a:ext cx="9363710" cy="43508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69900" marR="212090" indent="-457200">
              <a:lnSpc>
                <a:spcPts val="2590"/>
              </a:lnSpc>
              <a:spcBef>
                <a:spcPts val="42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Refinar </a:t>
            </a:r>
            <a:r>
              <a:rPr sz="2400" spc="-5" dirty="0">
                <a:latin typeface="Arial"/>
                <a:cs typeface="Arial"/>
              </a:rPr>
              <a:t>as dependências iniciais, assegurando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quaisquer  restrições sobre </a:t>
            </a:r>
            <a:r>
              <a:rPr sz="2400" dirty="0">
                <a:latin typeface="Arial"/>
                <a:cs typeface="Arial"/>
              </a:rPr>
              <a:t>os Planos de Implementação e </a:t>
            </a:r>
            <a:r>
              <a:rPr sz="2400" spc="-5" dirty="0">
                <a:latin typeface="Arial"/>
                <a:cs typeface="Arial"/>
              </a:rPr>
              <a:t>Migração </a:t>
            </a:r>
            <a:r>
              <a:rPr sz="2400" dirty="0">
                <a:latin typeface="Arial"/>
                <a:cs typeface="Arial"/>
              </a:rPr>
              <a:t>sejam  identificadas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6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dependências </a:t>
            </a:r>
            <a:r>
              <a:rPr sz="2400" spc="-5" dirty="0">
                <a:latin typeface="Arial"/>
                <a:cs typeface="Arial"/>
              </a:rPr>
              <a:t>chave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incluem: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54"/>
              </a:spcBef>
              <a:buChar char="–"/>
              <a:tabLst>
                <a:tab pos="850265" algn="l"/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Implementações </a:t>
            </a:r>
            <a:r>
              <a:rPr sz="2000" spc="-10" dirty="0">
                <a:latin typeface="Arial"/>
                <a:cs typeface="Arial"/>
              </a:rPr>
              <a:t>existentes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45"/>
              </a:spcBef>
              <a:buChar char="–"/>
              <a:tabLst>
                <a:tab pos="850265" algn="l"/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Implementações existentes de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Sistemas da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Informação</a:t>
            </a:r>
            <a:endParaRPr sz="2000">
              <a:latin typeface="Arial"/>
              <a:cs typeface="Arial"/>
            </a:endParaRPr>
          </a:p>
          <a:p>
            <a:pPr marL="469900" marR="786765" indent="-457200">
              <a:lnSpc>
                <a:spcPts val="259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dependências </a:t>
            </a:r>
            <a:r>
              <a:rPr sz="2400" spc="-10" dirty="0">
                <a:latin typeface="Arial"/>
                <a:cs typeface="Arial"/>
              </a:rPr>
              <a:t>devem </a:t>
            </a:r>
            <a:r>
              <a:rPr sz="2400" spc="-5" dirty="0">
                <a:latin typeface="Arial"/>
                <a:cs typeface="Arial"/>
              </a:rPr>
              <a:t>ser utilizadas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a  ordem da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e a coordenação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necessária</a:t>
            </a:r>
            <a:endParaRPr sz="2400">
              <a:latin typeface="Arial"/>
              <a:cs typeface="Arial"/>
            </a:endParaRPr>
          </a:p>
          <a:p>
            <a:pPr marL="469900" marR="228600" indent="-457200">
              <a:lnSpc>
                <a:spcPts val="259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Isto </a:t>
            </a:r>
            <a:r>
              <a:rPr sz="2400" spc="-5" dirty="0">
                <a:latin typeface="Arial"/>
                <a:cs typeface="Arial"/>
              </a:rPr>
              <a:t>pode ser utilizado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identificar incrementos </a:t>
            </a:r>
            <a:r>
              <a:rPr sz="2400" spc="-5" dirty="0">
                <a:latin typeface="Arial"/>
                <a:cs typeface="Arial"/>
              </a:rPr>
              <a:t>lógicos de  entregáveis e o </a:t>
            </a:r>
            <a:r>
              <a:rPr sz="2400" dirty="0">
                <a:latin typeface="Arial"/>
                <a:cs typeface="Arial"/>
              </a:rPr>
              <a:t>momento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 </a:t>
            </a:r>
            <a:r>
              <a:rPr sz="2400" spc="-5" dirty="0">
                <a:latin typeface="Arial"/>
                <a:cs typeface="Arial"/>
              </a:rPr>
              <a:t>ser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entregues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ts val="2735"/>
              </a:lnSpc>
              <a:spcBef>
                <a:spcPts val="259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vez </a:t>
            </a:r>
            <a:r>
              <a:rPr sz="2400" spc="-5" dirty="0">
                <a:latin typeface="Arial"/>
                <a:cs typeface="Arial"/>
              </a:rPr>
              <a:t>finalizado, </a:t>
            </a:r>
            <a:r>
              <a:rPr sz="2400" dirty="0">
                <a:latin typeface="Arial"/>
                <a:cs typeface="Arial"/>
              </a:rPr>
              <a:t>documentar como </a:t>
            </a:r>
            <a:r>
              <a:rPr sz="2400" spc="-5" dirty="0">
                <a:latin typeface="Arial"/>
                <a:cs typeface="Arial"/>
              </a:rPr>
              <a:t>parte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Roadmap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 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quaisquer Arquiteturas de </a:t>
            </a:r>
            <a:r>
              <a:rPr sz="2400" dirty="0">
                <a:latin typeface="Arial"/>
                <a:cs typeface="Arial"/>
              </a:rPr>
              <a:t>Transição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960" y="92334"/>
            <a:ext cx="8214995" cy="167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8250" marR="5080" indent="-1226185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7: Confirmar a Prontidão e</a:t>
            </a:r>
            <a:r>
              <a:rPr sz="3600" i="0" spc="-14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os  </a:t>
            </a:r>
            <a:r>
              <a:rPr sz="3600" i="0" spc="0" dirty="0">
                <a:latin typeface="Arial"/>
                <a:cs typeface="Arial"/>
              </a:rPr>
              <a:t>Riscos </a:t>
            </a:r>
            <a:r>
              <a:rPr sz="3600" i="0" dirty="0">
                <a:latin typeface="Arial"/>
                <a:cs typeface="Arial"/>
              </a:rPr>
              <a:t>da Transformação</a:t>
            </a:r>
            <a:r>
              <a:rPr sz="3600" i="0" spc="-9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de</a:t>
            </a:r>
          </a:p>
          <a:p>
            <a:pPr marL="765810" algn="ctr">
              <a:lnSpc>
                <a:spcPct val="100000"/>
              </a:lnSpc>
              <a:spcBef>
                <a:spcPts val="5"/>
              </a:spcBef>
            </a:pPr>
            <a:r>
              <a:rPr sz="3600" i="0" spc="0" dirty="0">
                <a:latin typeface="Arial"/>
                <a:cs typeface="Arial"/>
              </a:rPr>
              <a:t>Negócio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2071243"/>
            <a:ext cx="8890000" cy="3189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Revisar a Avaliação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Prontidão para a </a:t>
            </a:r>
            <a:r>
              <a:rPr sz="2400" dirty="0">
                <a:latin typeface="Arial"/>
                <a:cs typeface="Arial"/>
              </a:rPr>
              <a:t>Transformação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Negócio conduzida previamente </a:t>
            </a:r>
            <a:r>
              <a:rPr sz="2400" dirty="0">
                <a:latin typeface="Arial"/>
                <a:cs typeface="Arial"/>
              </a:rPr>
              <a:t>na Fase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o impacto sobre 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Arquitetura 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Estratégia </a:t>
            </a:r>
            <a:r>
              <a:rPr sz="2400" dirty="0">
                <a:latin typeface="Arial"/>
                <a:cs typeface="Arial"/>
              </a:rPr>
              <a:t>de Implementação 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É importante identificar, classificar </a:t>
            </a:r>
            <a:r>
              <a:rPr sz="2400" spc="-5" dirty="0">
                <a:latin typeface="Arial"/>
                <a:cs typeface="Arial"/>
              </a:rPr>
              <a:t>e mitigar os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riscos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associados com o esforço de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transformação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riscos devem ser </a:t>
            </a:r>
            <a:r>
              <a:rPr sz="2400" dirty="0">
                <a:latin typeface="Arial"/>
                <a:cs typeface="Arial"/>
              </a:rPr>
              <a:t>documentados </a:t>
            </a:r>
            <a:r>
              <a:rPr sz="2400" spc="-5" dirty="0">
                <a:latin typeface="Arial"/>
                <a:cs typeface="Arial"/>
              </a:rPr>
              <a:t>na Matriz Consolidada de 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10" dirty="0">
                <a:latin typeface="Arial"/>
                <a:cs typeface="Arial"/>
              </a:rPr>
              <a:t>(gaps), </a:t>
            </a:r>
            <a:r>
              <a:rPr sz="2400" dirty="0">
                <a:latin typeface="Arial"/>
                <a:cs typeface="Arial"/>
              </a:rPr>
              <a:t>Soluções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Dependências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943100" marR="5080" indent="-116776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8: Formular a Estratégia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Implementação e</a:t>
            </a:r>
            <a:r>
              <a:rPr sz="4000" i="0" spc="-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Migração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1508886"/>
            <a:ext cx="8834120" cy="45940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5175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Determinar uma </a:t>
            </a:r>
            <a:r>
              <a:rPr sz="2400" spc="-5" dirty="0">
                <a:latin typeface="Arial"/>
                <a:cs typeface="Arial"/>
              </a:rPr>
              <a:t>abordagem estratégica genérica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a 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soluções e/ou </a:t>
            </a:r>
            <a:r>
              <a:rPr sz="2400" spc="-5" dirty="0">
                <a:latin typeface="Arial"/>
                <a:cs typeface="Arial"/>
              </a:rPr>
              <a:t>a exploração </a:t>
            </a:r>
            <a:r>
              <a:rPr sz="2400" dirty="0">
                <a:latin typeface="Arial"/>
                <a:cs typeface="Arial"/>
              </a:rPr>
              <a:t>de  oportunidades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“</a:t>
            </a:r>
            <a:r>
              <a:rPr sz="2000" i="1" spc="-10" dirty="0">
                <a:latin typeface="Arial"/>
                <a:cs typeface="Arial"/>
              </a:rPr>
              <a:t>Greenfield</a:t>
            </a:r>
            <a:r>
              <a:rPr sz="2000" spc="-10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Revolucionária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Evolucionária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6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Determinar uma </a:t>
            </a:r>
            <a:r>
              <a:rPr sz="2400" spc="-5" dirty="0">
                <a:latin typeface="Arial"/>
                <a:cs typeface="Arial"/>
              </a:rPr>
              <a:t>Abordagem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850900" algn="l"/>
                <a:tab pos="851535" algn="l"/>
              </a:tabLst>
            </a:pPr>
            <a:r>
              <a:rPr sz="2000" i="1" spc="-10" dirty="0">
                <a:latin typeface="Arial"/>
                <a:cs typeface="Arial"/>
              </a:rPr>
              <a:t>Quick wins </a:t>
            </a:r>
            <a:r>
              <a:rPr sz="2000" spc="-5" dirty="0">
                <a:latin typeface="Arial"/>
                <a:cs typeface="Arial"/>
              </a:rPr>
              <a:t>- </a:t>
            </a:r>
            <a:r>
              <a:rPr sz="2000" spc="-10" dirty="0">
                <a:latin typeface="Arial"/>
                <a:cs typeface="Arial"/>
              </a:rPr>
              <a:t>Ganhos rápidos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i="1" spc="-5" dirty="0">
                <a:latin typeface="Arial"/>
                <a:cs typeface="Arial"/>
              </a:rPr>
              <a:t>snapshots</a:t>
            </a:r>
            <a:r>
              <a:rPr sz="2000" spc="-5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Alvos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alcançáveis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Método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Cadeia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Valor (ver metodologia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NASCIO)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6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Essas </a:t>
            </a:r>
            <a:r>
              <a:rPr sz="2400" spc="-5" dirty="0">
                <a:latin typeface="Arial"/>
                <a:cs typeface="Arial"/>
              </a:rPr>
              <a:t>abordagens </a:t>
            </a:r>
            <a:r>
              <a:rPr sz="2400" dirty="0">
                <a:latin typeface="Arial"/>
                <a:cs typeface="Arial"/>
              </a:rPr>
              <a:t>e as dependências identificadas </a:t>
            </a:r>
            <a:r>
              <a:rPr sz="2400" spc="-5" dirty="0">
                <a:latin typeface="Arial"/>
                <a:cs typeface="Arial"/>
              </a:rPr>
              <a:t>devem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  </a:t>
            </a:r>
            <a:r>
              <a:rPr sz="2400" spc="-5" dirty="0">
                <a:latin typeface="Arial"/>
                <a:cs typeface="Arial"/>
              </a:rPr>
              <a:t>tornar </a:t>
            </a:r>
            <a:r>
              <a:rPr sz="2400" dirty="0">
                <a:latin typeface="Arial"/>
                <a:cs typeface="Arial"/>
              </a:rPr>
              <a:t>a base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de pacotes 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trabalhos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495425" marR="5080" indent="-55245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9: Identificar e Agrupar os  Pacotes de Trabalho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Principais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1554607"/>
            <a:ext cx="9154160" cy="425283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69900" marR="52705" indent="-457200">
              <a:lnSpc>
                <a:spcPts val="2160"/>
              </a:lnSpc>
              <a:spcBef>
                <a:spcPts val="36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5" dirty="0">
                <a:latin typeface="Arial"/>
                <a:cs typeface="Arial"/>
              </a:rPr>
              <a:t>Utilizar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i="1" spc="-15" dirty="0">
                <a:latin typeface="Arial"/>
                <a:cs typeface="Arial"/>
              </a:rPr>
              <a:t>Matriz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5" dirty="0">
                <a:latin typeface="Arial"/>
                <a:cs typeface="Arial"/>
              </a:rPr>
              <a:t>Matriz </a:t>
            </a:r>
            <a:r>
              <a:rPr sz="2000" i="1" spc="-10" dirty="0">
                <a:latin typeface="Arial"/>
                <a:cs typeface="Arial"/>
              </a:rPr>
              <a:t>Consolidada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Diferenças (gaps), Soluções </a:t>
            </a:r>
            <a:r>
              <a:rPr sz="2000" i="1" spc="-5" dirty="0">
                <a:latin typeface="Arial"/>
                <a:cs typeface="Arial"/>
              </a:rPr>
              <a:t>e  </a:t>
            </a:r>
            <a:r>
              <a:rPr sz="2000" i="1" spc="-10" dirty="0">
                <a:latin typeface="Arial"/>
                <a:cs typeface="Arial"/>
              </a:rPr>
              <a:t>Dependências </a:t>
            </a:r>
            <a:r>
              <a:rPr sz="2000" spc="-5" dirty="0">
                <a:latin typeface="Arial"/>
                <a:cs typeface="Arial"/>
              </a:rPr>
              <a:t>junto </a:t>
            </a: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i="1" spc="-15" dirty="0">
                <a:latin typeface="Arial"/>
                <a:cs typeface="Arial"/>
              </a:rPr>
              <a:t>Matriz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Avaliação </a:t>
            </a:r>
            <a:r>
              <a:rPr sz="2000" i="1" spc="-5" dirty="0">
                <a:latin typeface="Arial"/>
                <a:cs typeface="Arial"/>
              </a:rPr>
              <a:t>e </a:t>
            </a:r>
            <a:r>
              <a:rPr sz="2000" i="1" spc="-10" dirty="0">
                <a:latin typeface="Arial"/>
                <a:cs typeface="Arial"/>
              </a:rPr>
              <a:t>Dedução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Fatores </a:t>
            </a:r>
            <a:r>
              <a:rPr sz="2000" i="1" spc="-5" dirty="0">
                <a:latin typeface="Arial"/>
                <a:cs typeface="Arial"/>
              </a:rPr>
              <a:t>de  </a:t>
            </a:r>
            <a:r>
              <a:rPr sz="2000" i="1" spc="-10" dirty="0">
                <a:latin typeface="Arial"/>
                <a:cs typeface="Arial"/>
              </a:rPr>
              <a:t>Implementação </a:t>
            </a:r>
            <a:r>
              <a:rPr sz="2000" spc="-10" dirty="0">
                <a:latin typeface="Arial"/>
                <a:cs typeface="Arial"/>
              </a:rPr>
              <a:t>para agrupar logicamente </a:t>
            </a:r>
            <a:r>
              <a:rPr sz="2000" spc="-15" dirty="0">
                <a:latin typeface="Arial"/>
                <a:cs typeface="Arial"/>
              </a:rPr>
              <a:t>atividades </a:t>
            </a:r>
            <a:r>
              <a:rPr sz="2000" spc="-10" dirty="0">
                <a:latin typeface="Arial"/>
                <a:cs typeface="Arial"/>
              </a:rPr>
              <a:t>em pacotes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4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trabalho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ts val="2280"/>
              </a:lnSpc>
              <a:spcBef>
                <a:spcPts val="209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Preencher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coluna “Solução” na </a:t>
            </a:r>
            <a:r>
              <a:rPr sz="2000" i="1" spc="-15" dirty="0">
                <a:latin typeface="Arial"/>
                <a:cs typeface="Arial"/>
              </a:rPr>
              <a:t>Matriz </a:t>
            </a:r>
            <a:r>
              <a:rPr sz="2000" i="1" spc="-10" dirty="0">
                <a:latin typeface="Arial"/>
                <a:cs typeface="Arial"/>
              </a:rPr>
              <a:t>Consolidada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Diferenças</a:t>
            </a:r>
            <a:r>
              <a:rPr sz="2000" i="1" spc="45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(gaps),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280"/>
              </a:lnSpc>
            </a:pPr>
            <a:r>
              <a:rPr sz="2000" i="1" spc="-10" dirty="0">
                <a:latin typeface="Arial"/>
                <a:cs typeface="Arial"/>
              </a:rPr>
              <a:t>Soluções </a:t>
            </a:r>
            <a:r>
              <a:rPr sz="2000" i="1" spc="-5" dirty="0">
                <a:latin typeface="Arial"/>
                <a:cs typeface="Arial"/>
              </a:rPr>
              <a:t>e </a:t>
            </a:r>
            <a:r>
              <a:rPr sz="2000" i="1" spc="-10" dirty="0">
                <a:latin typeface="Arial"/>
                <a:cs typeface="Arial"/>
              </a:rPr>
              <a:t>Dependências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se recomendar a </a:t>
            </a:r>
            <a:r>
              <a:rPr sz="2000" spc="-10" dirty="0">
                <a:latin typeface="Arial"/>
                <a:cs typeface="Arial"/>
              </a:rPr>
              <a:t>solução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proposta</a:t>
            </a:r>
            <a:endParaRPr sz="2000">
              <a:latin typeface="Arial"/>
              <a:cs typeface="Arial"/>
            </a:endParaRPr>
          </a:p>
          <a:p>
            <a:pPr marL="469900" marR="233679" indent="-457200">
              <a:lnSpc>
                <a:spcPct val="90000"/>
              </a:lnSpc>
              <a:spcBef>
                <a:spcPts val="48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Indicar, para cada diferença/atividade, </a:t>
            </a:r>
            <a:r>
              <a:rPr sz="2000" spc="-5" dirty="0">
                <a:latin typeface="Arial"/>
                <a:cs typeface="Arial"/>
              </a:rPr>
              <a:t>se a </a:t>
            </a:r>
            <a:r>
              <a:rPr sz="2000" spc="-10" dirty="0">
                <a:latin typeface="Arial"/>
                <a:cs typeface="Arial"/>
              </a:rPr>
              <a:t>solução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15" dirty="0">
                <a:latin typeface="Arial"/>
                <a:cs typeface="Arial"/>
              </a:rPr>
              <a:t>novo  </a:t>
            </a: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baseada num produto </a:t>
            </a:r>
            <a:r>
              <a:rPr sz="2000" spc="-5" dirty="0">
                <a:latin typeface="Arial"/>
                <a:cs typeface="Arial"/>
              </a:rPr>
              <a:t>existente </a:t>
            </a:r>
            <a:r>
              <a:rPr sz="2000" spc="-10" dirty="0">
                <a:latin typeface="Arial"/>
                <a:cs typeface="Arial"/>
              </a:rPr>
              <a:t>e/ou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solução que 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adquirida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Classificar cada </a:t>
            </a:r>
            <a:r>
              <a:rPr sz="2000" spc="-5" dirty="0">
                <a:latin typeface="Arial"/>
                <a:cs typeface="Arial"/>
              </a:rPr>
              <a:t>sistema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atual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2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Sistemas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principais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1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Sistemas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conter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20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Sistemas 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substituir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2280"/>
              </a:lnSpc>
              <a:spcBef>
                <a:spcPts val="229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Analisar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Pacotes </a:t>
            </a:r>
            <a:r>
              <a:rPr sz="2000" spc="-5" dirty="0">
                <a:latin typeface="Arial"/>
                <a:cs typeface="Arial"/>
              </a:rPr>
              <a:t>de Trabalho </a:t>
            </a:r>
            <a:r>
              <a:rPr sz="2000" spc="-10" dirty="0">
                <a:latin typeface="Arial"/>
                <a:cs typeface="Arial"/>
              </a:rPr>
              <a:t>com relação </a:t>
            </a:r>
            <a:r>
              <a:rPr sz="2000" spc="-5" dirty="0">
                <a:latin typeface="Arial"/>
                <a:cs typeface="Arial"/>
              </a:rPr>
              <a:t>à Transformação de </a:t>
            </a:r>
            <a:r>
              <a:rPr sz="2000" spc="-10" dirty="0">
                <a:latin typeface="Arial"/>
                <a:cs typeface="Arial"/>
              </a:rPr>
              <a:t>Negócio</a:t>
            </a:r>
            <a:r>
              <a:rPr sz="2000" spc="25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agrupá-los </a:t>
            </a:r>
            <a:r>
              <a:rPr sz="2000" spc="-5" dirty="0">
                <a:latin typeface="Arial"/>
                <a:cs typeface="Arial"/>
              </a:rPr>
              <a:t>em </a:t>
            </a:r>
            <a:r>
              <a:rPr sz="2000" spc="-10" dirty="0">
                <a:latin typeface="Arial"/>
                <a:cs typeface="Arial"/>
              </a:rPr>
              <a:t>portfólios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326" y="26926"/>
            <a:ext cx="8892540" cy="1245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10: Identificar as Arquiteturas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</a:t>
            </a:r>
          </a:p>
          <a:p>
            <a:pPr marL="3710940">
              <a:lnSpc>
                <a:spcPct val="100000"/>
              </a:lnSpc>
              <a:spcBef>
                <a:spcPts val="5"/>
              </a:spcBef>
            </a:pPr>
            <a:r>
              <a:rPr sz="4000" i="0" dirty="0">
                <a:latin typeface="Arial"/>
                <a:cs typeface="Arial"/>
              </a:rPr>
              <a:t>Transição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3" y="1582040"/>
            <a:ext cx="9116695" cy="3484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Aplicável quando o escopo de </a:t>
            </a:r>
            <a:r>
              <a:rPr sz="2400" dirty="0">
                <a:latin typeface="Arial"/>
                <a:cs typeface="Arial"/>
              </a:rPr>
              <a:t>mudança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implementar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Alvo </a:t>
            </a:r>
            <a:r>
              <a:rPr sz="2400" spc="-5" dirty="0">
                <a:latin typeface="Arial"/>
                <a:cs typeface="Arial"/>
              </a:rPr>
              <a:t>requer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abordagem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incremental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uma </a:t>
            </a:r>
            <a:r>
              <a:rPr sz="2400" spc="-5" dirty="0">
                <a:latin typeface="Arial"/>
                <a:cs typeface="Arial"/>
              </a:rPr>
              <a:t>ou </a:t>
            </a:r>
            <a:r>
              <a:rPr sz="2400" dirty="0">
                <a:latin typeface="Arial"/>
                <a:cs typeface="Arial"/>
              </a:rPr>
              <a:t>mais metas </a:t>
            </a:r>
            <a:r>
              <a:rPr sz="2400" spc="-5" dirty="0">
                <a:latin typeface="Arial"/>
                <a:cs typeface="Arial"/>
              </a:rPr>
              <a:t>claras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longo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spc="-10" dirty="0">
                <a:latin typeface="Arial"/>
                <a:cs typeface="Arial"/>
              </a:rPr>
              <a:t>roadmap</a:t>
            </a:r>
            <a:r>
              <a:rPr sz="2400" i="1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realizar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</a:t>
            </a:r>
            <a:endParaRPr sz="2400">
              <a:latin typeface="Arial"/>
              <a:cs typeface="Arial"/>
            </a:endParaRPr>
          </a:p>
          <a:p>
            <a:pPr marL="469900" marR="107314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baseado </a:t>
            </a:r>
            <a:r>
              <a:rPr sz="2400" spc="-5" dirty="0">
                <a:latin typeface="Arial"/>
                <a:cs typeface="Arial"/>
              </a:rPr>
              <a:t>na abordagem de  </a:t>
            </a:r>
            <a:r>
              <a:rPr sz="2400" dirty="0">
                <a:latin typeface="Arial"/>
                <a:cs typeface="Arial"/>
              </a:rPr>
              <a:t>implementação preferida, </a:t>
            </a:r>
            <a:r>
              <a:rPr sz="2400" spc="-5" dirty="0">
                <a:latin typeface="Arial"/>
                <a:cs typeface="Arial"/>
              </a:rPr>
              <a:t>na Matriz Consolidada de </a:t>
            </a:r>
            <a:r>
              <a:rPr sz="2400" dirty="0">
                <a:latin typeface="Arial"/>
                <a:cs typeface="Arial"/>
              </a:rPr>
              <a:t>Diferenças  </a:t>
            </a:r>
            <a:r>
              <a:rPr sz="2400" spc="-5" dirty="0">
                <a:latin typeface="Arial"/>
                <a:cs typeface="Arial"/>
              </a:rPr>
              <a:t>(gaps), </a:t>
            </a:r>
            <a:r>
              <a:rPr sz="2400" dirty="0">
                <a:latin typeface="Arial"/>
                <a:cs typeface="Arial"/>
              </a:rPr>
              <a:t>Soluções e Dependências, na </a:t>
            </a:r>
            <a:r>
              <a:rPr sz="2400" spc="-5" dirty="0">
                <a:latin typeface="Arial"/>
                <a:cs typeface="Arial"/>
              </a:rPr>
              <a:t>lista </a:t>
            </a:r>
            <a:r>
              <a:rPr sz="2400" dirty="0">
                <a:latin typeface="Arial"/>
                <a:cs typeface="Arial"/>
              </a:rPr>
              <a:t>de projetos e  portfólios </a:t>
            </a:r>
            <a:r>
              <a:rPr sz="2400" spc="-5" dirty="0">
                <a:latin typeface="Arial"/>
                <a:cs typeface="Arial"/>
              </a:rPr>
              <a:t>assim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na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da </a:t>
            </a:r>
            <a:r>
              <a:rPr sz="2400" dirty="0">
                <a:latin typeface="Arial"/>
                <a:cs typeface="Arial"/>
              </a:rPr>
              <a:t>empresa </a:t>
            </a:r>
            <a:r>
              <a:rPr sz="2400" spc="-5" dirty="0">
                <a:latin typeface="Arial"/>
                <a:cs typeface="Arial"/>
              </a:rPr>
              <a:t>para criar e  absorver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720" y="331675"/>
            <a:ext cx="74923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Por que </a:t>
            </a:r>
            <a:r>
              <a:rPr sz="4000" i="0" dirty="0">
                <a:latin typeface="Arial"/>
                <a:cs typeface="Arial"/>
              </a:rPr>
              <a:t>Arquitetura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27124"/>
            <a:ext cx="8912225" cy="2152513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6870" marR="5080" indent="-344170">
              <a:lnSpc>
                <a:spcPts val="3070"/>
              </a:lnSpc>
              <a:spcBef>
                <a:spcPts val="83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Arial"/>
                <a:cs typeface="Arial"/>
              </a:rPr>
              <a:t>Duas principais razões por que você precisa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  uma arquitetura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corporativa: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Fundamental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sobrevivência </a:t>
            </a:r>
            <a:r>
              <a:rPr sz="2400" dirty="0">
                <a:latin typeface="Arial"/>
                <a:cs typeface="Arial"/>
              </a:rPr>
              <a:t>e sucesso do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Permite a inovação gerenciada </a:t>
            </a:r>
            <a:r>
              <a:rPr sz="2400" dirty="0">
                <a:latin typeface="Arial"/>
                <a:cs typeface="Arial"/>
              </a:rPr>
              <a:t>dentro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531059"/>
          </a:xfrm>
          <a:prstGeom prst="rect">
            <a:avLst/>
          </a:prstGeom>
        </p:spPr>
        <p:txBody>
          <a:bodyPr vert="horz" wrap="square" lIns="0" tIns="418972" rIns="0" bIns="0" rtlCol="0">
            <a:spAutoFit/>
          </a:bodyPr>
          <a:lstStyle/>
          <a:p>
            <a:pPr marL="1104900" marR="5080" indent="-91821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Passo 11</a:t>
            </a:r>
            <a:r>
              <a:rPr sz="3600" i="0" spc="-5" dirty="0" smtClean="0">
                <a:latin typeface="Arial"/>
                <a:cs typeface="Arial"/>
              </a:rPr>
              <a:t>:</a:t>
            </a:r>
            <a:r>
              <a:rPr lang="pt-BR" sz="3600" i="0" spc="-5" dirty="0" smtClean="0">
                <a:latin typeface="Arial"/>
                <a:cs typeface="Arial"/>
              </a:rPr>
              <a:t> </a:t>
            </a:r>
            <a:r>
              <a:rPr sz="3600" i="0" spc="-5" dirty="0" smtClean="0">
                <a:latin typeface="Arial"/>
                <a:cs typeface="Arial"/>
              </a:rPr>
              <a:t>Criar </a:t>
            </a:r>
            <a:r>
              <a:rPr sz="3600" i="0" dirty="0">
                <a:latin typeface="Arial"/>
                <a:cs typeface="Arial"/>
              </a:rPr>
              <a:t>o </a:t>
            </a:r>
            <a:r>
              <a:rPr sz="3600" i="0" spc="-10" dirty="0">
                <a:latin typeface="Arial"/>
                <a:cs typeface="Arial"/>
              </a:rPr>
              <a:t>Roadmap de </a:t>
            </a:r>
            <a:r>
              <a:rPr sz="3600" i="0" spc="-5" dirty="0">
                <a:latin typeface="Arial"/>
                <a:cs typeface="Arial"/>
              </a:rPr>
              <a:t>Arquitetura </a:t>
            </a:r>
            <a:r>
              <a:rPr sz="3600" i="0" dirty="0">
                <a:latin typeface="Arial"/>
                <a:cs typeface="Arial"/>
              </a:rPr>
              <a:t>e  o </a:t>
            </a:r>
            <a:r>
              <a:rPr sz="3600" i="0" spc="-10" dirty="0">
                <a:latin typeface="Arial"/>
                <a:cs typeface="Arial"/>
              </a:rPr>
              <a:t>Plano de Implementação </a:t>
            </a:r>
            <a:r>
              <a:rPr sz="3600" i="0" dirty="0">
                <a:latin typeface="Arial"/>
                <a:cs typeface="Arial"/>
              </a:rPr>
              <a:t>e</a:t>
            </a:r>
            <a:r>
              <a:rPr sz="3600" i="0" spc="5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Migração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203" y="1820114"/>
            <a:ext cx="8952865" cy="4088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735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Consolidar os pacotes de trabalho e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Transição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no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Arquitetura, Versão 0.1</a:t>
            </a:r>
            <a:endParaRPr sz="2400">
              <a:latin typeface="Arial"/>
              <a:cs typeface="Arial"/>
            </a:endParaRPr>
          </a:p>
          <a:p>
            <a:pPr marL="850900" marR="447040" indent="-381635">
              <a:lnSpc>
                <a:spcPts val="2160"/>
              </a:lnSpc>
              <a:spcBef>
                <a:spcPts val="530"/>
              </a:spcBef>
              <a:tabLst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O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demonstrar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seleção </a:t>
            </a:r>
            <a:r>
              <a:rPr sz="2000" spc="-5" dirty="0">
                <a:latin typeface="Arial"/>
                <a:cs typeface="Arial"/>
              </a:rPr>
              <a:t>e o  cronograma </a:t>
            </a:r>
            <a:r>
              <a:rPr sz="2000" spc="-10" dirty="0">
                <a:latin typeface="Arial"/>
                <a:cs typeface="Arial"/>
              </a:rPr>
              <a:t>das Arquiteturas </a:t>
            </a:r>
            <a:r>
              <a:rPr sz="2000" spc="-5" dirty="0">
                <a:latin typeface="Arial"/>
                <a:cs typeface="Arial"/>
              </a:rPr>
              <a:t>de Transição e os </a:t>
            </a:r>
            <a:r>
              <a:rPr sz="2000" spc="-10" dirty="0">
                <a:latin typeface="Arial"/>
                <a:cs typeface="Arial"/>
              </a:rPr>
              <a:t>pacotes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trabalho  </a:t>
            </a:r>
            <a:r>
              <a:rPr sz="2000" spc="-15" dirty="0">
                <a:latin typeface="Arial"/>
                <a:cs typeface="Arial"/>
              </a:rPr>
              <a:t>realizam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Alvo</a:t>
            </a:r>
            <a:endParaRPr sz="2000">
              <a:latin typeface="Arial"/>
              <a:cs typeface="Arial"/>
            </a:endParaRPr>
          </a:p>
          <a:p>
            <a:pPr marL="469900" marR="165735" indent="-457200">
              <a:lnSpc>
                <a:spcPct val="90000"/>
              </a:lnSpc>
              <a:spcBef>
                <a:spcPts val="53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Plano de Implementação e </a:t>
            </a:r>
            <a:r>
              <a:rPr sz="2400" spc="-5" dirty="0">
                <a:latin typeface="Arial"/>
                <a:cs typeface="Arial"/>
              </a:rPr>
              <a:t>Migração, </a:t>
            </a:r>
            <a:r>
              <a:rPr sz="2400" dirty="0">
                <a:latin typeface="Arial"/>
                <a:cs typeface="Arial"/>
              </a:rPr>
              <a:t>Versão 0.1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 </a:t>
            </a:r>
            <a:r>
              <a:rPr sz="2400" spc="-5" dirty="0">
                <a:latin typeface="Arial"/>
                <a:cs typeface="Arial"/>
              </a:rPr>
              <a:t>alinhado com 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 Arquitetura e ser </a:t>
            </a:r>
            <a:r>
              <a:rPr sz="2400" dirty="0">
                <a:latin typeface="Arial"/>
                <a:cs typeface="Arial"/>
              </a:rPr>
              <a:t>suficiente </a:t>
            </a:r>
            <a:r>
              <a:rPr sz="2400" spc="-5" dirty="0">
                <a:latin typeface="Arial"/>
                <a:cs typeface="Arial"/>
              </a:rPr>
              <a:t>para  </a:t>
            </a:r>
            <a:r>
              <a:rPr sz="2400" dirty="0">
                <a:latin typeface="Arial"/>
                <a:cs typeface="Arial"/>
              </a:rPr>
              <a:t>identificar os projetos e </a:t>
            </a:r>
            <a:r>
              <a:rPr sz="2400" spc="-5" dirty="0">
                <a:latin typeface="Arial"/>
                <a:cs typeface="Arial"/>
              </a:rPr>
              <a:t>recursos </a:t>
            </a:r>
            <a:r>
              <a:rPr sz="2400" dirty="0">
                <a:latin typeface="Arial"/>
                <a:cs typeface="Arial"/>
              </a:rPr>
              <a:t>necessários </a:t>
            </a:r>
            <a:r>
              <a:rPr sz="2400" spc="-5" dirty="0">
                <a:latin typeface="Arial"/>
                <a:cs typeface="Arial"/>
              </a:rPr>
              <a:t>para realizar </a:t>
            </a:r>
            <a:r>
              <a:rPr sz="2400" dirty="0">
                <a:latin typeface="Arial"/>
                <a:cs typeface="Arial"/>
              </a:rPr>
              <a:t>o  </a:t>
            </a:r>
            <a:r>
              <a:rPr sz="2400" i="1" spc="-10" dirty="0">
                <a:latin typeface="Arial"/>
                <a:cs typeface="Arial"/>
              </a:rPr>
              <a:t>roadmap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90000"/>
              </a:lnSpc>
              <a:spcBef>
                <a:spcPts val="58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Atualizar </a:t>
            </a:r>
            <a:r>
              <a:rPr sz="2400" dirty="0">
                <a:latin typeface="Arial"/>
                <a:cs typeface="Arial"/>
              </a:rPr>
              <a:t>a Visão da </a:t>
            </a:r>
            <a:r>
              <a:rPr sz="2400" spc="-5" dirty="0">
                <a:latin typeface="Arial"/>
                <a:cs typeface="Arial"/>
              </a:rPr>
              <a:t>Arquitetura, </a:t>
            </a:r>
            <a:r>
              <a:rPr sz="2400" dirty="0">
                <a:latin typeface="Arial"/>
                <a:cs typeface="Arial"/>
              </a:rPr>
              <a:t>o Documento de Definição da  </a:t>
            </a:r>
            <a:r>
              <a:rPr sz="2400" spc="-5" dirty="0">
                <a:latin typeface="Arial"/>
                <a:cs typeface="Arial"/>
              </a:rPr>
              <a:t>Arquitetura e a </a:t>
            </a:r>
            <a:r>
              <a:rPr sz="2400" dirty="0">
                <a:latin typeface="Arial"/>
                <a:cs typeface="Arial"/>
              </a:rPr>
              <a:t>Especificação </a:t>
            </a:r>
            <a:r>
              <a:rPr sz="2400" spc="-5" dirty="0">
                <a:latin typeface="Arial"/>
                <a:cs typeface="Arial"/>
              </a:rPr>
              <a:t>de Requisitos da Arquitetura, se  necessário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254" y="331675"/>
            <a:ext cx="406590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Saídas </a:t>
            </a:r>
            <a:r>
              <a:rPr sz="4000" i="0" spc="0" dirty="0">
                <a:latin typeface="Arial"/>
                <a:cs typeface="Arial"/>
              </a:rPr>
              <a:t>da Fase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627708"/>
            <a:ext cx="4423410" cy="44805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do Documento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Arquitetura,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Arquiteturas de Transição,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existirem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7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Rascunho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Especificação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Arquitetura,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756285" marR="106743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Avaliação consolidada de  </a:t>
            </a:r>
            <a:r>
              <a:rPr sz="1800" dirty="0">
                <a:latin typeface="Arial"/>
                <a:cs typeface="Arial"/>
              </a:rPr>
              <a:t>Diferenças, Soluções </a:t>
            </a:r>
            <a:r>
              <a:rPr sz="1800" spc="-5" dirty="0">
                <a:latin typeface="Arial"/>
                <a:cs typeface="Arial"/>
              </a:rPr>
              <a:t>e  </a:t>
            </a:r>
            <a:r>
              <a:rPr sz="1800" dirty="0">
                <a:latin typeface="Arial"/>
                <a:cs typeface="Arial"/>
              </a:rPr>
              <a:t>Dependências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R="288925" algn="r">
              <a:lnSpc>
                <a:spcPct val="100000"/>
              </a:lnSpc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nt</a:t>
            </a:r>
            <a:r>
              <a:rPr sz="1800" spc="5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</a:t>
            </a: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7" y="1196975"/>
            <a:ext cx="3847211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254" y="331675"/>
            <a:ext cx="406590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Saídas </a:t>
            </a:r>
            <a:r>
              <a:rPr sz="4000" i="0" spc="0" dirty="0">
                <a:latin typeface="Arial"/>
                <a:cs typeface="Arial"/>
              </a:rPr>
              <a:t>da Fase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35" y="1152857"/>
            <a:ext cx="4431665" cy="3891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Capacidade,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Avaliação </a:t>
            </a:r>
            <a:r>
              <a:rPr sz="1800" dirty="0">
                <a:latin typeface="Arial"/>
                <a:cs typeface="Arial"/>
              </a:rPr>
              <a:t>da Capacidade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Avaliação </a:t>
            </a:r>
            <a:r>
              <a:rPr sz="1800" dirty="0">
                <a:latin typeface="Arial"/>
                <a:cs typeface="Arial"/>
              </a:rPr>
              <a:t>da Capacidade de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TI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Arquitetura,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incluindo: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Portfólio de Pacotes de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Trabalho</a:t>
            </a:r>
            <a:endParaRPr sz="1800">
              <a:latin typeface="Arial"/>
              <a:cs typeface="Arial"/>
            </a:endParaRPr>
          </a:p>
          <a:p>
            <a:pPr marL="756285" marR="45529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Identificação de Arquiteturas de  Transição, </a:t>
            </a:r>
            <a:r>
              <a:rPr sz="1800" dirty="0">
                <a:latin typeface="Arial"/>
                <a:cs typeface="Arial"/>
              </a:rPr>
              <a:t>se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houver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Recomendações de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Implementação</a:t>
            </a:r>
            <a:endParaRPr sz="1800">
              <a:latin typeface="Arial"/>
              <a:cs typeface="Arial"/>
            </a:endParaRPr>
          </a:p>
          <a:p>
            <a:pPr marL="356870" marR="1049655" indent="-344170">
              <a:lnSpc>
                <a:spcPct val="100000"/>
              </a:lnSpc>
              <a:spcBef>
                <a:spcPts val="4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Implementação e  </a:t>
            </a:r>
            <a:r>
              <a:rPr sz="2000" spc="-10" dirty="0">
                <a:latin typeface="Arial"/>
                <a:cs typeface="Arial"/>
              </a:rPr>
              <a:t>Migração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(esboço)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7" y="1196975"/>
            <a:ext cx="3847211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2569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4662"/>
            <a:ext cx="4361180" cy="3116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Fase E é a </a:t>
            </a:r>
            <a:r>
              <a:rPr sz="2400" spc="-5" dirty="0">
                <a:latin typeface="Arial"/>
                <a:cs typeface="Arial"/>
              </a:rPr>
              <a:t>primeira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fase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relacionada </a:t>
            </a:r>
            <a:r>
              <a:rPr sz="2400" spc="-5" dirty="0">
                <a:latin typeface="Arial"/>
                <a:cs typeface="Arial"/>
              </a:rPr>
              <a:t>à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 marR="202565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Ela identifica os parâmetros  de mudanças, as </a:t>
            </a:r>
            <a:r>
              <a:rPr sz="2400" spc="0" dirty="0">
                <a:latin typeface="Arial"/>
                <a:cs typeface="Arial"/>
              </a:rPr>
              <a:t>fases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  </a:t>
            </a:r>
            <a:r>
              <a:rPr sz="2400" spc="-5" dirty="0">
                <a:latin typeface="Arial"/>
                <a:cs typeface="Arial"/>
              </a:rPr>
              <a:t>projetos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necessários</a:t>
            </a:r>
            <a:endParaRPr sz="2400">
              <a:latin typeface="Arial"/>
              <a:cs typeface="Arial"/>
            </a:endParaRPr>
          </a:p>
          <a:p>
            <a:pPr marL="356870" marR="44069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Seus resultados formam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base do </a:t>
            </a: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7" y="1196975"/>
            <a:ext cx="3847211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703322"/>
            <a:ext cx="5457825" cy="167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045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25  Fase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Planejamento da</a:t>
            </a:r>
            <a:r>
              <a:rPr sz="360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Migração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7298055" cy="222945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F, Planejamento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isto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são as entradas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necessárias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</a:t>
            </a:r>
            <a:r>
              <a:rPr sz="2400" spc="-5" dirty="0">
                <a:latin typeface="Arial"/>
                <a:cs typeface="Arial"/>
              </a:rPr>
              <a:t>são as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5222" y="331675"/>
            <a:ext cx="45739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da Fase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472262"/>
            <a:ext cx="9155430" cy="348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Finalizar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o Plano 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 de Migração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suporta</a:t>
            </a:r>
            <a:endParaRPr sz="2400">
              <a:latin typeface="Arial"/>
              <a:cs typeface="Arial"/>
            </a:endParaRPr>
          </a:p>
          <a:p>
            <a:pPr marL="356870" marR="73977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 Plano de Implementação e </a:t>
            </a:r>
            <a:r>
              <a:rPr sz="2400" spc="-5" dirty="0">
                <a:latin typeface="Arial"/>
                <a:cs typeface="Arial"/>
              </a:rPr>
              <a:t>Migração </a:t>
            </a:r>
            <a:r>
              <a:rPr sz="2400" dirty="0">
                <a:latin typeface="Arial"/>
                <a:cs typeface="Arial"/>
              </a:rPr>
              <a:t>seja  </a:t>
            </a:r>
            <a:r>
              <a:rPr sz="2400" spc="-5" dirty="0">
                <a:latin typeface="Arial"/>
                <a:cs typeface="Arial"/>
              </a:rPr>
              <a:t>coordenado com a abordagem corporativa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gerenciar e  </a:t>
            </a:r>
            <a:r>
              <a:rPr sz="2400" dirty="0">
                <a:latin typeface="Arial"/>
                <a:cs typeface="Arial"/>
              </a:rPr>
              <a:t>implementar mudanças no portfólio </a:t>
            </a:r>
            <a:r>
              <a:rPr sz="2400" spc="-5" dirty="0">
                <a:latin typeface="Arial"/>
                <a:cs typeface="Arial"/>
              </a:rPr>
              <a:t>global </a:t>
            </a:r>
            <a:r>
              <a:rPr sz="2400" dirty="0">
                <a:latin typeface="Arial"/>
                <a:cs typeface="Arial"/>
              </a:rPr>
              <a:t>de mudanças da 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 marR="57340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valor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e o custo dos pacotes de  trabalho e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Transição </a:t>
            </a:r>
            <a:r>
              <a:rPr sz="2400" dirty="0">
                <a:latin typeface="Arial"/>
                <a:cs typeface="Arial"/>
              </a:rPr>
              <a:t>sejam entendidos pelas  </a:t>
            </a:r>
            <a:r>
              <a:rPr sz="2400" spc="-5" dirty="0">
                <a:latin typeface="Arial"/>
                <a:cs typeface="Arial"/>
              </a:rPr>
              <a:t>principais partes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interessadas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29305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8806815" cy="229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4610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0" dirty="0">
                <a:latin typeface="Arial"/>
                <a:cs typeface="Arial"/>
              </a:rPr>
              <a:t>foco </a:t>
            </a:r>
            <a:r>
              <a:rPr sz="2400" dirty="0">
                <a:latin typeface="Arial"/>
                <a:cs typeface="Arial"/>
              </a:rPr>
              <a:t>da é 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de um Plano de Implementação e  </a:t>
            </a:r>
            <a:r>
              <a:rPr sz="2400" spc="-5" dirty="0">
                <a:latin typeface="Arial"/>
                <a:cs typeface="Arial"/>
              </a:rPr>
              <a:t>Migração em cooperação com os gerentes de </a:t>
            </a:r>
            <a:r>
              <a:rPr sz="2400" dirty="0">
                <a:latin typeface="Arial"/>
                <a:cs typeface="Arial"/>
              </a:rPr>
              <a:t>projeto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de  portfolio</a:t>
            </a:r>
            <a:endParaRPr sz="2400">
              <a:latin typeface="Arial"/>
              <a:cs typeface="Arial"/>
            </a:endParaRPr>
          </a:p>
          <a:p>
            <a:pPr marL="356870" marR="5080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atividades </a:t>
            </a:r>
            <a:r>
              <a:rPr sz="2400" dirty="0">
                <a:latin typeface="Arial"/>
                <a:cs typeface="Arial"/>
              </a:rPr>
              <a:t>incluem </a:t>
            </a:r>
            <a:r>
              <a:rPr sz="2400" spc="-5" dirty="0">
                <a:latin typeface="Arial"/>
                <a:cs typeface="Arial"/>
              </a:rPr>
              <a:t>a avaliação </a:t>
            </a:r>
            <a:r>
              <a:rPr sz="2400" dirty="0">
                <a:latin typeface="Arial"/>
                <a:cs typeface="Arial"/>
              </a:rPr>
              <a:t>das </a:t>
            </a:r>
            <a:r>
              <a:rPr sz="2400" spc="-5" dirty="0">
                <a:latin typeface="Arial"/>
                <a:cs typeface="Arial"/>
              </a:rPr>
              <a:t>dependências, </a:t>
            </a:r>
            <a:r>
              <a:rPr sz="2400" dirty="0">
                <a:latin typeface="Arial"/>
                <a:cs typeface="Arial"/>
              </a:rPr>
              <a:t>custos </a:t>
            </a:r>
            <a:r>
              <a:rPr sz="2400" spc="-5" dirty="0">
                <a:latin typeface="Arial"/>
                <a:cs typeface="Arial"/>
              </a:rPr>
              <a:t>e  </a:t>
            </a:r>
            <a:r>
              <a:rPr sz="2400" dirty="0">
                <a:latin typeface="Arial"/>
                <a:cs typeface="Arial"/>
              </a:rPr>
              <a:t>benefícios </a:t>
            </a:r>
            <a:r>
              <a:rPr sz="2400" spc="-5" dirty="0">
                <a:latin typeface="Arial"/>
                <a:cs typeface="Arial"/>
              </a:rPr>
              <a:t>dos </a:t>
            </a:r>
            <a:r>
              <a:rPr sz="2400" spc="-10" dirty="0">
                <a:latin typeface="Arial"/>
                <a:cs typeface="Arial"/>
              </a:rPr>
              <a:t>vários </a:t>
            </a:r>
            <a:r>
              <a:rPr sz="2400" spc="-5" dirty="0">
                <a:latin typeface="Arial"/>
                <a:cs typeface="Arial"/>
              </a:rPr>
              <a:t>projetos de migração dentro do contexto  </a:t>
            </a:r>
            <a:r>
              <a:rPr sz="2400" dirty="0">
                <a:latin typeface="Arial"/>
                <a:cs typeface="Arial"/>
              </a:rPr>
              <a:t>das outras </a:t>
            </a:r>
            <a:r>
              <a:rPr sz="2400" spc="-5" dirty="0">
                <a:latin typeface="Arial"/>
                <a:cs typeface="Arial"/>
              </a:rPr>
              <a:t>atividades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310" y="300898"/>
            <a:ext cx="463169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F:</a:t>
            </a:r>
            <a:r>
              <a:rPr i="0" spc="-12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92734"/>
            <a:ext cx="4424680" cy="48204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trabalho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Comunicação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 para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i="1" spc="-5" dirty="0">
                <a:latin typeface="Arial"/>
                <a:cs typeface="Arial"/>
              </a:rPr>
              <a:t>Frameworks</a:t>
            </a:r>
            <a:r>
              <a:rPr sz="2000" i="1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Governança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adaptado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R="524510" algn="r">
              <a:lnSpc>
                <a:spcPct val="100000"/>
              </a:lnSpc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nt</a:t>
            </a:r>
            <a:r>
              <a:rPr sz="1800" spc="5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</a:t>
            </a: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8" y="1125602"/>
            <a:ext cx="3965829" cy="486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310" y="300898"/>
            <a:ext cx="4326889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F:</a:t>
            </a:r>
            <a:r>
              <a:rPr i="0" spc="-12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35" y="1268427"/>
            <a:ext cx="4363085" cy="395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ts val="205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Rascunho de Documento de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Definição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sz="1800" spc="-5" dirty="0">
                <a:latin typeface="Arial"/>
                <a:cs typeface="Arial"/>
              </a:rPr>
              <a:t>de Arquitetura,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8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Arquiteturas de Transição, </a:t>
            </a:r>
            <a:r>
              <a:rPr sz="1400" spc="-5" dirty="0">
                <a:latin typeface="Arial"/>
                <a:cs typeface="Arial"/>
              </a:rPr>
              <a:t>se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houver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Rascunho de </a:t>
            </a:r>
            <a:r>
              <a:rPr sz="1800" spc="-5" dirty="0">
                <a:latin typeface="Arial"/>
                <a:cs typeface="Arial"/>
              </a:rPr>
              <a:t>Especificação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2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Solicitações de </a:t>
            </a:r>
            <a:r>
              <a:rPr sz="1800" spc="-5" dirty="0">
                <a:latin typeface="Arial"/>
                <a:cs typeface="Arial"/>
              </a:rPr>
              <a:t>Mudança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para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programas </a:t>
            </a:r>
            <a:r>
              <a:rPr sz="1800" spc="-5" dirty="0">
                <a:latin typeface="Arial"/>
                <a:cs typeface="Arial"/>
              </a:rPr>
              <a:t>e projetos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existentes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i="1" spc="-5" dirty="0">
                <a:latin typeface="Arial"/>
                <a:cs typeface="Arial"/>
              </a:rPr>
              <a:t>Roadmap </a:t>
            </a:r>
            <a:r>
              <a:rPr sz="1800" spc="-5" dirty="0">
                <a:latin typeface="Arial"/>
                <a:cs typeface="Arial"/>
              </a:rPr>
              <a:t>de Arquitetura,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Identificação de </a:t>
            </a:r>
            <a:r>
              <a:rPr sz="1400" spc="-15" dirty="0">
                <a:latin typeface="Arial"/>
                <a:cs typeface="Arial"/>
              </a:rPr>
              <a:t>pacotes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1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trabalho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Identificação de Arquiteturas de</a:t>
            </a:r>
            <a:r>
              <a:rPr sz="1400" spc="1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Transição</a:t>
            </a:r>
            <a:endParaRPr sz="1400">
              <a:latin typeface="Arial"/>
              <a:cs typeface="Arial"/>
            </a:endParaRPr>
          </a:p>
          <a:p>
            <a:pPr marL="756285" marR="5080" lvl="1" indent="-286385">
              <a:lnSpc>
                <a:spcPts val="1510"/>
              </a:lnSpc>
              <a:spcBef>
                <a:spcPts val="36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5" dirty="0">
                <a:latin typeface="Arial"/>
                <a:cs typeface="Arial"/>
              </a:rPr>
              <a:t>Matriz </a:t>
            </a:r>
            <a:r>
              <a:rPr sz="1400" spc="-10" dirty="0">
                <a:latin typeface="Arial"/>
                <a:cs typeface="Arial"/>
              </a:rPr>
              <a:t>de Avaliação </a:t>
            </a:r>
            <a:r>
              <a:rPr sz="1400" spc="-5" dirty="0">
                <a:latin typeface="Arial"/>
                <a:cs typeface="Arial"/>
              </a:rPr>
              <a:t>e </a:t>
            </a:r>
            <a:r>
              <a:rPr sz="1400" spc="-15" dirty="0">
                <a:latin typeface="Arial"/>
                <a:cs typeface="Arial"/>
              </a:rPr>
              <a:t>Dedução </a:t>
            </a:r>
            <a:r>
              <a:rPr sz="1400" spc="-10" dirty="0">
                <a:latin typeface="Arial"/>
                <a:cs typeface="Arial"/>
              </a:rPr>
              <a:t>de </a:t>
            </a:r>
            <a:r>
              <a:rPr sz="1400" spc="-15" dirty="0">
                <a:latin typeface="Arial"/>
                <a:cs typeface="Arial"/>
              </a:rPr>
              <a:t>Fatores </a:t>
            </a:r>
            <a:r>
              <a:rPr sz="1400" spc="-10" dirty="0">
                <a:latin typeface="Arial"/>
                <a:cs typeface="Arial"/>
              </a:rPr>
              <a:t>de  Implementação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8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Avaliação de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Capacidades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0"/>
              </a:lnSpc>
              <a:spcBef>
                <a:spcPts val="2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Plano de Implementação 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Migração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(esboço)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8" y="1125602"/>
            <a:ext cx="3965829" cy="486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773" y="331675"/>
            <a:ext cx="412305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Informações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Úteis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7"/>
            <a:ext cx="2640965" cy="178638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Horários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Material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Didático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i="1" dirty="0">
                <a:latin typeface="Arial"/>
                <a:cs typeface="Arial"/>
              </a:rPr>
              <a:t>Coffee-Break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Celulares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000885" marR="5080" indent="-1396365">
              <a:lnSpc>
                <a:spcPct val="100000"/>
              </a:lnSpc>
              <a:spcBef>
                <a:spcPts val="105"/>
              </a:spcBef>
            </a:pPr>
            <a:r>
              <a:rPr i="0" spc="0" dirty="0">
                <a:latin typeface="Arial"/>
                <a:cs typeface="Arial"/>
              </a:rPr>
              <a:t>Pressões </a:t>
            </a:r>
            <a:r>
              <a:rPr i="0" dirty="0">
                <a:latin typeface="Arial"/>
                <a:cs typeface="Arial"/>
              </a:rPr>
              <a:t>para se Desenvolver</a:t>
            </a:r>
            <a:r>
              <a:rPr i="0" spc="-114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uma  Arquitetura</a:t>
            </a:r>
            <a:r>
              <a:rPr i="0" spc="-2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344" y="1359935"/>
            <a:ext cx="7819390" cy="43726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Leis 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regulamentações</a:t>
            </a:r>
            <a:endParaRPr sz="2400">
              <a:latin typeface="Arial"/>
              <a:cs typeface="Arial"/>
            </a:endParaRPr>
          </a:p>
          <a:p>
            <a:pPr marL="756285" marR="208915" lvl="1" indent="-286385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i="1" spc="-10" dirty="0">
                <a:latin typeface="Arial"/>
                <a:cs typeface="Arial"/>
              </a:rPr>
              <a:t>Clinger-Cohen Act </a:t>
            </a:r>
            <a:r>
              <a:rPr sz="2000" i="1" spc="-5" dirty="0">
                <a:latin typeface="Arial"/>
                <a:cs typeface="Arial"/>
              </a:rPr>
              <a:t>(US </a:t>
            </a:r>
            <a:r>
              <a:rPr sz="2000" i="1" spc="-10" dirty="0">
                <a:latin typeface="Arial"/>
                <a:cs typeface="Arial"/>
              </a:rPr>
              <a:t>Information Technology </a:t>
            </a:r>
            <a:r>
              <a:rPr sz="2000" i="1" spc="-15" dirty="0">
                <a:latin typeface="Arial"/>
                <a:cs typeface="Arial"/>
              </a:rPr>
              <a:t>Management  </a:t>
            </a:r>
            <a:r>
              <a:rPr sz="2000" i="1" spc="-10" dirty="0">
                <a:latin typeface="Arial"/>
                <a:cs typeface="Arial"/>
              </a:rPr>
              <a:t>Reform Act</a:t>
            </a:r>
            <a:r>
              <a:rPr sz="2000" i="1" spc="1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1996)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Diretivas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União Europeia sobre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Adjudicação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Contratos  Públicos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Sarbanes-Oxley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Extensibilidade </a:t>
            </a:r>
            <a:r>
              <a:rPr sz="2400" dirty="0">
                <a:latin typeface="Arial"/>
                <a:cs typeface="Arial"/>
              </a:rPr>
              <a:t>das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Operações 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mais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cooperativas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Maior </a:t>
            </a:r>
            <a:r>
              <a:rPr sz="2400" spc="-10" dirty="0">
                <a:latin typeface="Arial"/>
                <a:cs typeface="Arial"/>
              </a:rPr>
              <a:t>divulgação </a:t>
            </a:r>
            <a:r>
              <a:rPr sz="2400" spc="-5" dirty="0">
                <a:latin typeface="Arial"/>
                <a:cs typeface="Arial"/>
              </a:rPr>
              <a:t>às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falhas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Aumento no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contencioso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auditoria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25251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/>
          <p:nvPr/>
        </p:nvSpPr>
        <p:spPr>
          <a:xfrm>
            <a:off x="4375150" y="20574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2450" y="20510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56101" y="2044700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4">
                <a:moveTo>
                  <a:pt x="0" y="0"/>
                </a:moveTo>
                <a:lnTo>
                  <a:pt x="5161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6721" y="2051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1500" y="25882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7850" y="2076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500" y="20637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61321" y="2076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9850" y="25908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400"/>
                </a:moveTo>
                <a:lnTo>
                  <a:pt x="5694172" y="533400"/>
                </a:lnTo>
                <a:lnTo>
                  <a:pt x="56941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72244" y="31508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7150" y="2584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800" y="25781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86721" y="2584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6200" y="3121691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2550" y="2609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200" y="25971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321" y="2609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2771" y="3124263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273"/>
                </a:moveTo>
                <a:lnTo>
                  <a:pt x="6189472" y="533273"/>
                </a:lnTo>
                <a:lnTo>
                  <a:pt x="61894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0071" y="31178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3721" y="31115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6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85070" y="3117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121" y="36550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899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5471" y="3143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89121" y="31305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899" y="12700"/>
                </a:lnTo>
                <a:lnTo>
                  <a:pt x="617689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59670" y="3143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9250" y="3657536"/>
            <a:ext cx="6685280" cy="533400"/>
          </a:xfrm>
          <a:custGeom>
            <a:avLst/>
            <a:gdLst/>
            <a:ahLst/>
            <a:cxnLst/>
            <a:rect l="l" t="t" r="r" b="b"/>
            <a:pathLst>
              <a:path w="6685280" h="533400">
                <a:moveTo>
                  <a:pt x="0" y="533400"/>
                </a:moveTo>
                <a:lnTo>
                  <a:pt x="6684772" y="533400"/>
                </a:lnTo>
                <a:lnTo>
                  <a:pt x="66847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6550" y="3651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0200" y="36449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6721" y="3651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95600" y="4188428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1950" y="3676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95600" y="36639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61321" y="3676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3950" y="4190938"/>
            <a:ext cx="7180580" cy="534035"/>
          </a:xfrm>
          <a:custGeom>
            <a:avLst/>
            <a:gdLst/>
            <a:ahLst/>
            <a:cxnLst/>
            <a:rect l="l" t="t" r="r" b="b"/>
            <a:pathLst>
              <a:path w="7180580" h="534035">
                <a:moveTo>
                  <a:pt x="0" y="533526"/>
                </a:moveTo>
                <a:lnTo>
                  <a:pt x="7180072" y="533526"/>
                </a:lnTo>
                <a:lnTo>
                  <a:pt x="71800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81250" y="41846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0" y="41783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86721" y="4184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4721891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6650" y="4210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1973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61321" y="4210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98650" y="4724465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9600" y="52844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85950" y="47180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79600" y="47117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86721" y="4718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05000" y="52527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11350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5000" y="47307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61321" y="4743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72228" y="1509714"/>
            <a:ext cx="4704080" cy="548005"/>
          </a:xfrm>
          <a:custGeom>
            <a:avLst/>
            <a:gdLst/>
            <a:ahLst/>
            <a:cxnLst/>
            <a:rect l="l" t="t" r="r" b="b"/>
            <a:pathLst>
              <a:path w="4704080" h="548005">
                <a:moveTo>
                  <a:pt x="0" y="547687"/>
                </a:moveTo>
                <a:lnTo>
                  <a:pt x="4703572" y="547687"/>
                </a:lnTo>
                <a:lnTo>
                  <a:pt x="47035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53179" y="207010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59528" y="150368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53179" y="149733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88500" y="1503427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8579" y="203835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84928" y="152908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78579" y="151638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563100" y="15288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977899" y="1555243"/>
            <a:ext cx="7481570" cy="372794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31210" marR="5080" indent="-344805">
              <a:lnSpc>
                <a:spcPct val="100000"/>
              </a:lnSpc>
              <a:spcBef>
                <a:spcPts val="90"/>
              </a:spcBef>
            </a:pPr>
            <a:r>
              <a:rPr sz="1400" i="1" spc="-10" dirty="0">
                <a:latin typeface="Arial"/>
                <a:cs typeface="Arial"/>
              </a:rPr>
              <a:t>7. </a:t>
            </a:r>
            <a:r>
              <a:rPr sz="1400" i="1" spc="-15" dirty="0">
                <a:latin typeface="Arial"/>
                <a:cs typeface="Arial"/>
              </a:rPr>
              <a:t>Completar </a:t>
            </a:r>
            <a:r>
              <a:rPr sz="1400" i="1" spc="-5" dirty="0">
                <a:latin typeface="Arial"/>
                <a:cs typeface="Arial"/>
              </a:rPr>
              <a:t>o ciclo </a:t>
            </a:r>
            <a:r>
              <a:rPr sz="1400" i="1" spc="-10" dirty="0">
                <a:latin typeface="Arial"/>
                <a:cs typeface="Arial"/>
              </a:rPr>
              <a:t>de </a:t>
            </a:r>
            <a:r>
              <a:rPr sz="1400" i="1" spc="-15" dirty="0">
                <a:latin typeface="Arial"/>
                <a:cs typeface="Arial"/>
              </a:rPr>
              <a:t>desenvolvimento </a:t>
            </a:r>
            <a:r>
              <a:rPr sz="1400" i="1" spc="-10" dirty="0">
                <a:latin typeface="Arial"/>
                <a:cs typeface="Arial"/>
              </a:rPr>
              <a:t>da arquitetura </a:t>
            </a:r>
            <a:r>
              <a:rPr sz="1400" i="1" spc="-5" dirty="0">
                <a:latin typeface="Arial"/>
                <a:cs typeface="Arial"/>
              </a:rPr>
              <a:t>e  </a:t>
            </a:r>
            <a:r>
              <a:rPr sz="1400" i="1" spc="-15" dirty="0">
                <a:latin typeface="Arial"/>
                <a:cs typeface="Arial"/>
              </a:rPr>
              <a:t>documentar </a:t>
            </a:r>
            <a:r>
              <a:rPr sz="1400" i="1" spc="-10" dirty="0">
                <a:latin typeface="Arial"/>
                <a:cs typeface="Arial"/>
              </a:rPr>
              <a:t>lições</a:t>
            </a:r>
            <a:r>
              <a:rPr sz="1400" i="1" spc="100" dirty="0">
                <a:latin typeface="Arial"/>
                <a:cs typeface="Arial"/>
              </a:rPr>
              <a:t> </a:t>
            </a:r>
            <a:r>
              <a:rPr sz="1400" i="1" spc="-15" dirty="0">
                <a:latin typeface="Arial"/>
                <a:cs typeface="Arial"/>
              </a:rPr>
              <a:t>aprendidas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2489835">
              <a:lnSpc>
                <a:spcPct val="100000"/>
              </a:lnSpc>
              <a:spcBef>
                <a:spcPts val="5"/>
              </a:spcBef>
            </a:pPr>
            <a:r>
              <a:rPr sz="1400" i="1" spc="-10" dirty="0">
                <a:latin typeface="Arial"/>
                <a:cs typeface="Arial"/>
              </a:rPr>
              <a:t>6. </a:t>
            </a:r>
            <a:r>
              <a:rPr sz="1400" i="1" spc="-15" dirty="0">
                <a:latin typeface="Arial"/>
                <a:cs typeface="Arial"/>
              </a:rPr>
              <a:t>Gerar </a:t>
            </a:r>
            <a:r>
              <a:rPr sz="1400" i="1" spc="-5" dirty="0">
                <a:latin typeface="Arial"/>
                <a:cs typeface="Arial"/>
              </a:rPr>
              <a:t>o </a:t>
            </a:r>
            <a:r>
              <a:rPr sz="1400" i="1" spc="-10" dirty="0">
                <a:latin typeface="Arial"/>
                <a:cs typeface="Arial"/>
              </a:rPr>
              <a:t>Plano de </a:t>
            </a:r>
            <a:r>
              <a:rPr sz="1400" i="1" spc="-15" dirty="0">
                <a:latin typeface="Arial"/>
                <a:cs typeface="Arial"/>
              </a:rPr>
              <a:t>Implementação </a:t>
            </a:r>
            <a:r>
              <a:rPr sz="1400" i="1" spc="-5" dirty="0">
                <a:latin typeface="Arial"/>
                <a:cs typeface="Arial"/>
              </a:rPr>
              <a:t>e</a:t>
            </a:r>
            <a:r>
              <a:rPr sz="1400" i="1" spc="-185" dirty="0">
                <a:latin typeface="Arial"/>
                <a:cs typeface="Arial"/>
              </a:rPr>
              <a:t> </a:t>
            </a:r>
            <a:r>
              <a:rPr sz="1400" i="1" spc="-15" dirty="0">
                <a:latin typeface="Arial"/>
                <a:cs typeface="Arial"/>
              </a:rPr>
              <a:t>Migração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94535">
              <a:lnSpc>
                <a:spcPct val="100000"/>
              </a:lnSpc>
              <a:spcBef>
                <a:spcPts val="5"/>
              </a:spcBef>
            </a:pPr>
            <a:r>
              <a:rPr sz="1400" i="1" spc="-10" dirty="0">
                <a:latin typeface="Arial"/>
                <a:cs typeface="Arial"/>
              </a:rPr>
              <a:t>5. </a:t>
            </a:r>
            <a:r>
              <a:rPr sz="1400" i="1" spc="-15" dirty="0">
                <a:latin typeface="Arial"/>
                <a:cs typeface="Arial"/>
              </a:rPr>
              <a:t>Confirmar </a:t>
            </a:r>
            <a:r>
              <a:rPr sz="1400" i="1" spc="-5" dirty="0">
                <a:latin typeface="Arial"/>
                <a:cs typeface="Arial"/>
              </a:rPr>
              <a:t>o </a:t>
            </a:r>
            <a:r>
              <a:rPr sz="1400" i="1" spc="-15" dirty="0">
                <a:latin typeface="Arial"/>
                <a:cs typeface="Arial"/>
              </a:rPr>
              <a:t>Roadmap </a:t>
            </a:r>
            <a:r>
              <a:rPr sz="1400" i="1" spc="-10" dirty="0">
                <a:latin typeface="Arial"/>
                <a:cs typeface="Arial"/>
              </a:rPr>
              <a:t>de Arquitetura </a:t>
            </a:r>
            <a:r>
              <a:rPr sz="1400" i="1" spc="-5" dirty="0">
                <a:latin typeface="Arial"/>
                <a:cs typeface="Arial"/>
              </a:rPr>
              <a:t>e </a:t>
            </a:r>
            <a:r>
              <a:rPr sz="1400" i="1" spc="-15" dirty="0">
                <a:latin typeface="Arial"/>
                <a:cs typeface="Arial"/>
              </a:rPr>
              <a:t>atualizar </a:t>
            </a:r>
            <a:r>
              <a:rPr sz="1400" i="1" spc="-5" dirty="0">
                <a:latin typeface="Arial"/>
                <a:cs typeface="Arial"/>
              </a:rPr>
              <a:t>o </a:t>
            </a:r>
            <a:r>
              <a:rPr sz="1400" i="1" spc="-15" dirty="0">
                <a:latin typeface="Arial"/>
                <a:cs typeface="Arial"/>
              </a:rPr>
              <a:t>Documento </a:t>
            </a:r>
            <a:r>
              <a:rPr sz="1400" i="1" spc="-1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1994535">
              <a:lnSpc>
                <a:spcPct val="100000"/>
              </a:lnSpc>
            </a:pPr>
            <a:r>
              <a:rPr sz="1400" i="1" spc="-10" dirty="0">
                <a:latin typeface="Arial"/>
                <a:cs typeface="Arial"/>
              </a:rPr>
              <a:t>Definição de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Arquitetura,</a:t>
            </a:r>
            <a:endParaRPr sz="1400">
              <a:latin typeface="Arial"/>
              <a:cs typeface="Arial"/>
            </a:endParaRPr>
          </a:p>
          <a:p>
            <a:pPr marL="1497330">
              <a:lnSpc>
                <a:spcPct val="100000"/>
              </a:lnSpc>
              <a:spcBef>
                <a:spcPts val="840"/>
              </a:spcBef>
            </a:pPr>
            <a:r>
              <a:rPr sz="1400" i="1" spc="-10" dirty="0">
                <a:latin typeface="Arial"/>
                <a:cs typeface="Arial"/>
              </a:rPr>
              <a:t>4. </a:t>
            </a:r>
            <a:r>
              <a:rPr sz="1400" i="1" spc="-15" dirty="0">
                <a:latin typeface="Arial"/>
                <a:cs typeface="Arial"/>
              </a:rPr>
              <a:t>Priorizar </a:t>
            </a:r>
            <a:r>
              <a:rPr sz="1400" i="1" spc="-10" dirty="0">
                <a:latin typeface="Arial"/>
                <a:cs typeface="Arial"/>
              </a:rPr>
              <a:t>os projetos de </a:t>
            </a:r>
            <a:r>
              <a:rPr sz="1400" i="1" spc="-15" dirty="0">
                <a:latin typeface="Arial"/>
                <a:cs typeface="Arial"/>
              </a:rPr>
              <a:t>migração através </a:t>
            </a:r>
            <a:r>
              <a:rPr sz="1400" i="1" spc="-10" dirty="0">
                <a:latin typeface="Arial"/>
                <a:cs typeface="Arial"/>
              </a:rPr>
              <a:t>da </a:t>
            </a:r>
            <a:r>
              <a:rPr sz="1400" i="1" spc="-15" dirty="0">
                <a:latin typeface="Arial"/>
                <a:cs typeface="Arial"/>
              </a:rPr>
              <a:t>realização </a:t>
            </a:r>
            <a:r>
              <a:rPr sz="1400" i="1" spc="-10" dirty="0">
                <a:latin typeface="Arial"/>
                <a:cs typeface="Arial"/>
              </a:rPr>
              <a:t>de </a:t>
            </a:r>
            <a:r>
              <a:rPr sz="1400" i="1" spc="-25" dirty="0">
                <a:latin typeface="Arial"/>
                <a:cs typeface="Arial"/>
              </a:rPr>
              <a:t>uma</a:t>
            </a:r>
            <a:r>
              <a:rPr sz="1400" i="1" spc="13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avaliação</a:t>
            </a:r>
            <a:endParaRPr sz="1400">
              <a:latin typeface="Arial"/>
              <a:cs typeface="Arial"/>
            </a:endParaRPr>
          </a:p>
          <a:p>
            <a:pPr marL="1497330">
              <a:lnSpc>
                <a:spcPct val="100000"/>
              </a:lnSpc>
            </a:pPr>
            <a:r>
              <a:rPr sz="1400" i="1" spc="-10" dirty="0">
                <a:latin typeface="Arial"/>
                <a:cs typeface="Arial"/>
              </a:rPr>
              <a:t>de custo/benefício </a:t>
            </a:r>
            <a:r>
              <a:rPr sz="1400" i="1" spc="-5" dirty="0">
                <a:latin typeface="Arial"/>
                <a:cs typeface="Arial"/>
              </a:rPr>
              <a:t>e </a:t>
            </a:r>
            <a:r>
              <a:rPr sz="1400" i="1" spc="-10" dirty="0">
                <a:latin typeface="Arial"/>
                <a:cs typeface="Arial"/>
              </a:rPr>
              <a:t>validação de</a:t>
            </a:r>
            <a:r>
              <a:rPr sz="1400" i="1" spc="1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risco</a:t>
            </a:r>
            <a:endParaRPr sz="1400">
              <a:latin typeface="Arial"/>
              <a:cs typeface="Arial"/>
            </a:endParaRPr>
          </a:p>
          <a:p>
            <a:pPr marL="1003300" marR="289560">
              <a:lnSpc>
                <a:spcPct val="100000"/>
              </a:lnSpc>
              <a:spcBef>
                <a:spcPts val="840"/>
              </a:spcBef>
              <a:tabLst>
                <a:tab pos="5882005" algn="l"/>
              </a:tabLst>
            </a:pPr>
            <a:r>
              <a:rPr sz="1400" i="1" spc="-10" dirty="0">
                <a:latin typeface="Arial"/>
                <a:cs typeface="Arial"/>
              </a:rPr>
              <a:t>3. </a:t>
            </a:r>
            <a:r>
              <a:rPr sz="1400" i="1" spc="-15" dirty="0">
                <a:latin typeface="Arial"/>
                <a:cs typeface="Arial"/>
              </a:rPr>
              <a:t>Estimar </a:t>
            </a:r>
            <a:r>
              <a:rPr sz="1400" i="1" spc="-10" dirty="0">
                <a:latin typeface="Arial"/>
                <a:cs typeface="Arial"/>
              </a:rPr>
              <a:t>os Requisitos de Recursos, </a:t>
            </a:r>
            <a:r>
              <a:rPr sz="1400" i="1" spc="-40" dirty="0">
                <a:latin typeface="Arial"/>
                <a:cs typeface="Arial"/>
              </a:rPr>
              <a:t>Tempos </a:t>
            </a:r>
            <a:r>
              <a:rPr sz="1400" i="1" spc="-10" dirty="0">
                <a:latin typeface="Arial"/>
                <a:cs typeface="Arial"/>
              </a:rPr>
              <a:t>de </a:t>
            </a:r>
            <a:r>
              <a:rPr sz="1400" i="1" spc="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Projeto</a:t>
            </a:r>
            <a:r>
              <a:rPr sz="1400" i="1" spc="4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	</a:t>
            </a:r>
            <a:r>
              <a:rPr sz="1400" i="1" spc="-10" dirty="0">
                <a:latin typeface="Arial"/>
                <a:cs typeface="Arial"/>
              </a:rPr>
              <a:t>Disponibilidade </a:t>
            </a:r>
            <a:r>
              <a:rPr sz="1400" i="1" spc="-5" dirty="0">
                <a:latin typeface="Arial"/>
                <a:cs typeface="Arial"/>
              </a:rPr>
              <a:t>/  </a:t>
            </a:r>
            <a:r>
              <a:rPr sz="1400" i="1" spc="-15" dirty="0">
                <a:latin typeface="Arial"/>
                <a:cs typeface="Arial"/>
              </a:rPr>
              <a:t>Veículo </a:t>
            </a:r>
            <a:r>
              <a:rPr sz="1400" i="1" spc="-10" dirty="0">
                <a:latin typeface="Arial"/>
                <a:cs typeface="Arial"/>
              </a:rPr>
              <a:t>de</a:t>
            </a:r>
            <a:r>
              <a:rPr sz="1400" i="1" spc="25" dirty="0">
                <a:latin typeface="Arial"/>
                <a:cs typeface="Arial"/>
              </a:rPr>
              <a:t> </a:t>
            </a:r>
            <a:r>
              <a:rPr sz="1400" i="1" spc="-15" dirty="0">
                <a:latin typeface="Arial"/>
                <a:cs typeface="Arial"/>
              </a:rPr>
              <a:t>Entrega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</a:pPr>
            <a:r>
              <a:rPr sz="1400" i="1" spc="-10" dirty="0">
                <a:latin typeface="Arial"/>
                <a:cs typeface="Arial"/>
              </a:rPr>
              <a:t>2. Atribuir </a:t>
            </a:r>
            <a:r>
              <a:rPr sz="1400" i="1" spc="-15" dirty="0">
                <a:latin typeface="Arial"/>
                <a:cs typeface="Arial"/>
              </a:rPr>
              <a:t>um </a:t>
            </a:r>
            <a:r>
              <a:rPr sz="1400" i="1" spc="-10" dirty="0">
                <a:latin typeface="Arial"/>
                <a:cs typeface="Arial"/>
              </a:rPr>
              <a:t>valor de negócio </a:t>
            </a:r>
            <a:r>
              <a:rPr sz="1400" i="1" spc="-15" dirty="0">
                <a:latin typeface="Arial"/>
                <a:cs typeface="Arial"/>
              </a:rPr>
              <a:t>para </a:t>
            </a:r>
            <a:r>
              <a:rPr sz="1400" i="1" spc="-10" dirty="0">
                <a:latin typeface="Arial"/>
                <a:cs typeface="Arial"/>
              </a:rPr>
              <a:t>cada pacote de</a:t>
            </a:r>
            <a:r>
              <a:rPr sz="1400" i="1" spc="175" dirty="0">
                <a:latin typeface="Arial"/>
                <a:cs typeface="Arial"/>
              </a:rPr>
              <a:t> </a:t>
            </a:r>
            <a:r>
              <a:rPr sz="1400" i="1" spc="-15" dirty="0">
                <a:latin typeface="Arial"/>
                <a:cs typeface="Arial"/>
              </a:rPr>
              <a:t>trabalho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1400" i="1" spc="-10" dirty="0">
                <a:latin typeface="Arial"/>
                <a:cs typeface="Arial"/>
              </a:rPr>
              <a:t>1.	</a:t>
            </a:r>
            <a:r>
              <a:rPr sz="1400" i="1" spc="-15" dirty="0">
                <a:latin typeface="Arial"/>
                <a:cs typeface="Arial"/>
              </a:rPr>
              <a:t>Confirmar </a:t>
            </a:r>
            <a:r>
              <a:rPr sz="1400" i="1" spc="-10" dirty="0">
                <a:latin typeface="Arial"/>
                <a:cs typeface="Arial"/>
              </a:rPr>
              <a:t>as Interações dos </a:t>
            </a:r>
            <a:r>
              <a:rPr sz="1400" i="1" spc="-20" dirty="0">
                <a:latin typeface="Arial"/>
                <a:cs typeface="Arial"/>
              </a:rPr>
              <a:t>Frameworks </a:t>
            </a:r>
            <a:r>
              <a:rPr sz="1400" i="1" spc="-10" dirty="0">
                <a:latin typeface="Arial"/>
                <a:cs typeface="Arial"/>
              </a:rPr>
              <a:t>de </a:t>
            </a:r>
            <a:r>
              <a:rPr sz="1400" i="1" spc="-15" dirty="0">
                <a:latin typeface="Arial"/>
                <a:cs typeface="Arial"/>
              </a:rPr>
              <a:t>Gerenciamento para </a:t>
            </a:r>
            <a:r>
              <a:rPr sz="1400" i="1" spc="-5" dirty="0">
                <a:latin typeface="Arial"/>
                <a:cs typeface="Arial"/>
              </a:rPr>
              <a:t>o </a:t>
            </a:r>
            <a:r>
              <a:rPr sz="1400" i="1" spc="-10" dirty="0">
                <a:latin typeface="Arial"/>
                <a:cs typeface="Arial"/>
              </a:rPr>
              <a:t>Plano</a:t>
            </a:r>
            <a:r>
              <a:rPr sz="1400" i="1" spc="-254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400" i="1" spc="-15" dirty="0">
                <a:latin typeface="Arial"/>
                <a:cs typeface="Arial"/>
              </a:rPr>
              <a:t>Implementação </a:t>
            </a:r>
            <a:r>
              <a:rPr sz="1400" i="1" spc="-5" dirty="0">
                <a:latin typeface="Arial"/>
                <a:cs typeface="Arial"/>
              </a:rPr>
              <a:t>e</a:t>
            </a:r>
            <a:r>
              <a:rPr sz="1400" i="1" spc="-240" dirty="0">
                <a:latin typeface="Arial"/>
                <a:cs typeface="Arial"/>
              </a:rPr>
              <a:t> </a:t>
            </a:r>
            <a:r>
              <a:rPr sz="1400" i="1" spc="-15" dirty="0">
                <a:latin typeface="Arial"/>
                <a:cs typeface="Arial"/>
              </a:rPr>
              <a:t>Migração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8231" y="476125"/>
            <a:ext cx="2385314" cy="2929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159" y="1"/>
            <a:ext cx="8602345" cy="875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i="0" dirty="0">
                <a:latin typeface="Arial"/>
                <a:cs typeface="Arial"/>
              </a:rPr>
              <a:t>Passo 1: Confirmar as Interações dos </a:t>
            </a:r>
            <a:r>
              <a:rPr sz="2800" i="0" spc="-5" dirty="0">
                <a:latin typeface="Arial"/>
                <a:cs typeface="Arial"/>
              </a:rPr>
              <a:t>Frameworks</a:t>
            </a:r>
            <a:r>
              <a:rPr sz="2800" i="0" spc="-30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de</a:t>
            </a:r>
            <a:endParaRPr sz="2800">
              <a:latin typeface="Arial"/>
              <a:cs typeface="Arial"/>
            </a:endParaRPr>
          </a:p>
          <a:p>
            <a:pPr marL="707390">
              <a:lnSpc>
                <a:spcPct val="100000"/>
              </a:lnSpc>
              <a:spcBef>
                <a:spcPts val="5"/>
              </a:spcBef>
            </a:pPr>
            <a:r>
              <a:rPr sz="2800" i="0" dirty="0">
                <a:latin typeface="Arial"/>
                <a:cs typeface="Arial"/>
              </a:rPr>
              <a:t>Gerenciamento para </a:t>
            </a:r>
            <a:r>
              <a:rPr sz="2800" i="0" spc="0" dirty="0">
                <a:latin typeface="Arial"/>
                <a:cs typeface="Arial"/>
              </a:rPr>
              <a:t>o </a:t>
            </a:r>
            <a:r>
              <a:rPr sz="2800" i="0" dirty="0">
                <a:latin typeface="Arial"/>
                <a:cs typeface="Arial"/>
              </a:rPr>
              <a:t>Plano </a:t>
            </a:r>
            <a:r>
              <a:rPr sz="2800" i="0" spc="0" dirty="0">
                <a:latin typeface="Arial"/>
                <a:cs typeface="Arial"/>
              </a:rPr>
              <a:t>de </a:t>
            </a:r>
            <a:r>
              <a:rPr sz="2800" i="0" dirty="0">
                <a:latin typeface="Arial"/>
                <a:cs typeface="Arial"/>
              </a:rPr>
              <a:t>Implementação</a:t>
            </a:r>
            <a:r>
              <a:rPr sz="2800" i="0" spc="-60" dirty="0">
                <a:latin typeface="Arial"/>
                <a:cs typeface="Arial"/>
              </a:rPr>
              <a:t> </a:t>
            </a:r>
            <a:r>
              <a:rPr sz="2800" i="0" spc="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709" y="743042"/>
            <a:ext cx="9159875" cy="482981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40360" algn="ctr">
              <a:lnSpc>
                <a:spcPct val="100000"/>
              </a:lnSpc>
              <a:spcBef>
                <a:spcPts val="97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Migração</a:t>
            </a:r>
          </a:p>
          <a:p>
            <a:pPr marL="469900" indent="-457200">
              <a:lnSpc>
                <a:spcPct val="100000"/>
              </a:lnSpc>
              <a:spcBef>
                <a:spcPts val="74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Coordene </a:t>
            </a:r>
            <a:r>
              <a:rPr sz="2400" dirty="0">
                <a:latin typeface="Arial"/>
                <a:cs typeface="Arial"/>
              </a:rPr>
              <a:t>o Plano de Implementação e </a:t>
            </a:r>
            <a:r>
              <a:rPr sz="2400" spc="-5" dirty="0">
                <a:latin typeface="Arial"/>
                <a:cs typeface="Arial"/>
              </a:rPr>
              <a:t>Migração </a:t>
            </a:r>
            <a:r>
              <a:rPr sz="2400" dirty="0">
                <a:latin typeface="Arial"/>
                <a:cs typeface="Arial"/>
              </a:rPr>
              <a:t>com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</a:t>
            </a:r>
          </a:p>
          <a:p>
            <a:pPr marL="469900">
              <a:lnSpc>
                <a:spcPct val="100000"/>
              </a:lnSpc>
            </a:pPr>
            <a:r>
              <a:rPr sz="2400" i="1" spc="-5" dirty="0">
                <a:latin typeface="Arial"/>
                <a:cs typeface="Arial"/>
              </a:rPr>
              <a:t>frameworks </a:t>
            </a:r>
            <a:r>
              <a:rPr sz="2400" spc="-5" dirty="0">
                <a:latin typeface="Arial"/>
                <a:cs typeface="Arial"/>
              </a:rPr>
              <a:t>de gerenciamento em uso pela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 dirty="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Char char="–"/>
              <a:tabLst>
                <a:tab pos="850265" algn="l"/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Planejamento 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 dirty="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265" algn="l"/>
                <a:tab pos="850900" algn="l"/>
              </a:tabLst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 dirty="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265" algn="l"/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Gerenciamento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Portfolio/Projeto</a:t>
            </a:r>
            <a:endParaRPr sz="2000" dirty="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265" algn="l"/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Gerenciamento 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Operações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200" dirty="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149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resultado deste passo pode ser o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 Plano de  Implementação </a:t>
            </a:r>
            <a:r>
              <a:rPr sz="2400" spc="-5" dirty="0">
                <a:latin typeface="Arial"/>
                <a:cs typeface="Arial"/>
              </a:rPr>
              <a:t>e Migração se </a:t>
            </a:r>
            <a:r>
              <a:rPr sz="2400" dirty="0">
                <a:latin typeface="Arial"/>
                <a:cs typeface="Arial"/>
              </a:rPr>
              <a:t>torne </a:t>
            </a:r>
            <a:r>
              <a:rPr sz="2400" spc="-5" dirty="0">
                <a:latin typeface="Arial"/>
                <a:cs typeface="Arial"/>
              </a:rPr>
              <a:t>parte de um </a:t>
            </a:r>
            <a:r>
              <a:rPr sz="2400" dirty="0">
                <a:latin typeface="Arial"/>
                <a:cs typeface="Arial"/>
              </a:rPr>
              <a:t>plano diferente  </a:t>
            </a:r>
            <a:r>
              <a:rPr sz="2400" spc="-5" dirty="0">
                <a:latin typeface="Arial"/>
                <a:cs typeface="Arial"/>
              </a:rPr>
              <a:t>produzido </a:t>
            </a:r>
            <a:r>
              <a:rPr sz="2400" dirty="0">
                <a:latin typeface="Arial"/>
                <a:cs typeface="Arial"/>
              </a:rPr>
              <a:t>por outro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com a </a:t>
            </a:r>
            <a:r>
              <a:rPr sz="2400" spc="-5" dirty="0">
                <a:latin typeface="Arial"/>
                <a:cs typeface="Arial"/>
              </a:rPr>
              <a:t>participação </a:t>
            </a:r>
            <a:r>
              <a:rPr sz="2400" dirty="0">
                <a:latin typeface="Arial"/>
                <a:cs typeface="Arial"/>
              </a:rPr>
              <a:t>da 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6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24610" marR="5080" indent="-1058545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2: . Atribuir </a:t>
            </a:r>
            <a:r>
              <a:rPr sz="3600" i="0" spc="0" dirty="0">
                <a:latin typeface="Arial"/>
                <a:cs typeface="Arial"/>
              </a:rPr>
              <a:t>um </a:t>
            </a:r>
            <a:r>
              <a:rPr sz="3600" i="0" spc="-5" dirty="0">
                <a:latin typeface="Arial"/>
                <a:cs typeface="Arial"/>
              </a:rPr>
              <a:t>valor </a:t>
            </a:r>
            <a:r>
              <a:rPr sz="3600" i="0" dirty="0">
                <a:latin typeface="Arial"/>
                <a:cs typeface="Arial"/>
              </a:rPr>
              <a:t>de</a:t>
            </a:r>
            <a:r>
              <a:rPr sz="3600" i="0" spc="-90" dirty="0">
                <a:latin typeface="Arial"/>
                <a:cs typeface="Arial"/>
              </a:rPr>
              <a:t> </a:t>
            </a:r>
            <a:r>
              <a:rPr sz="3600" i="0" spc="0" dirty="0">
                <a:latin typeface="Arial"/>
                <a:cs typeface="Arial"/>
              </a:rPr>
              <a:t>negócio  </a:t>
            </a:r>
            <a:r>
              <a:rPr sz="3600" i="0" dirty="0">
                <a:latin typeface="Arial"/>
                <a:cs typeface="Arial"/>
              </a:rPr>
              <a:t>para </a:t>
            </a:r>
            <a:r>
              <a:rPr sz="3600" i="0" spc="0" dirty="0">
                <a:latin typeface="Arial"/>
                <a:cs typeface="Arial"/>
              </a:rPr>
              <a:t>cada pacote </a:t>
            </a:r>
            <a:r>
              <a:rPr sz="3600" i="0" dirty="0">
                <a:latin typeface="Arial"/>
                <a:cs typeface="Arial"/>
              </a:rPr>
              <a:t>de</a:t>
            </a:r>
            <a:r>
              <a:rPr sz="3600" i="0" spc="-1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trabalho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3" y="1378407"/>
            <a:ext cx="9153525" cy="45683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213995" indent="-457200">
              <a:lnSpc>
                <a:spcPct val="100000"/>
              </a:lnSpc>
              <a:spcBef>
                <a:spcPts val="9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Determinar o </a:t>
            </a:r>
            <a:r>
              <a:rPr sz="2000" spc="-10" dirty="0">
                <a:latin typeface="Arial"/>
                <a:cs typeface="Arial"/>
              </a:rPr>
              <a:t>que constitui valor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dentro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organização,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  </a:t>
            </a:r>
            <a:r>
              <a:rPr sz="2000" spc="-10" dirty="0">
                <a:latin typeface="Arial"/>
                <a:cs typeface="Arial"/>
              </a:rPr>
              <a:t>valor pode </a:t>
            </a:r>
            <a:r>
              <a:rPr sz="2000" spc="-5" dirty="0">
                <a:latin typeface="Arial"/>
                <a:cs typeface="Arial"/>
              </a:rPr>
              <a:t>ser medido, e </a:t>
            </a:r>
            <a:r>
              <a:rPr sz="2000" spc="-10" dirty="0">
                <a:latin typeface="Arial"/>
                <a:cs typeface="Arial"/>
              </a:rPr>
              <a:t>depois aplicar isso para cada </a:t>
            </a:r>
            <a:r>
              <a:rPr sz="2000" spc="-15" dirty="0">
                <a:latin typeface="Arial"/>
                <a:cs typeface="Arial"/>
              </a:rPr>
              <a:t>um </a:t>
            </a:r>
            <a:r>
              <a:rPr sz="2000" spc="-10" dirty="0">
                <a:latin typeface="Arial"/>
                <a:cs typeface="Arial"/>
              </a:rPr>
              <a:t>dos </a:t>
            </a:r>
            <a:r>
              <a:rPr sz="2000" spc="-5" dirty="0">
                <a:latin typeface="Arial"/>
                <a:cs typeface="Arial"/>
              </a:rPr>
              <a:t>projetos e  incrementos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-5" dirty="0">
                <a:latin typeface="Arial"/>
                <a:cs typeface="Arial"/>
              </a:rPr>
              <a:t> projetos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48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5" dirty="0">
                <a:latin typeface="Arial"/>
                <a:cs typeface="Arial"/>
              </a:rPr>
              <a:t>Se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planejamento baseado em capacidade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15" dirty="0">
                <a:latin typeface="Arial"/>
                <a:cs typeface="Arial"/>
              </a:rPr>
              <a:t>utilizado, </a:t>
            </a:r>
            <a:r>
              <a:rPr sz="2000" spc="-10" dirty="0">
                <a:latin typeface="Arial"/>
                <a:cs typeface="Arial"/>
              </a:rPr>
              <a:t>então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valores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 relacionados </a:t>
            </a:r>
            <a:r>
              <a:rPr sz="2000" spc="-5" dirty="0">
                <a:latin typeface="Arial"/>
                <a:cs typeface="Arial"/>
              </a:rPr>
              <a:t>às </a:t>
            </a:r>
            <a:r>
              <a:rPr sz="2000" spc="-10" dirty="0">
                <a:latin typeface="Arial"/>
                <a:cs typeface="Arial"/>
              </a:rPr>
              <a:t>capacidades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seus </a:t>
            </a:r>
            <a:r>
              <a:rPr sz="2000" spc="-5" dirty="0">
                <a:latin typeface="Arial"/>
                <a:cs typeface="Arial"/>
              </a:rPr>
              <a:t>incrementos </a:t>
            </a:r>
            <a:r>
              <a:rPr sz="2000" spc="-10" dirty="0">
                <a:latin typeface="Arial"/>
                <a:cs typeface="Arial"/>
              </a:rPr>
              <a:t>de capacidade  associados, </a:t>
            </a:r>
            <a:r>
              <a:rPr sz="2000" spc="-15" dirty="0">
                <a:latin typeface="Arial"/>
                <a:cs typeface="Arial"/>
              </a:rPr>
              <a:t>devem </a:t>
            </a:r>
            <a:r>
              <a:rPr sz="2000" spc="-10" dirty="0">
                <a:latin typeface="Arial"/>
                <a:cs typeface="Arial"/>
              </a:rPr>
              <a:t>ser usados para atribuir os </a:t>
            </a:r>
            <a:r>
              <a:rPr sz="2000" spc="-15" dirty="0">
                <a:latin typeface="Arial"/>
                <a:cs typeface="Arial"/>
              </a:rPr>
              <a:t>valores </a:t>
            </a:r>
            <a:r>
              <a:rPr sz="2000" spc="-10" dirty="0">
                <a:latin typeface="Arial"/>
                <a:cs typeface="Arial"/>
              </a:rPr>
              <a:t>de negócio para as  entregas.</a:t>
            </a:r>
            <a:endParaRPr sz="2000">
              <a:latin typeface="Arial"/>
              <a:cs typeface="Arial"/>
            </a:endParaRPr>
          </a:p>
          <a:p>
            <a:pPr marL="469900" marR="628015" indent="-457200">
              <a:lnSpc>
                <a:spcPct val="100000"/>
              </a:lnSpc>
              <a:spcBef>
                <a:spcPts val="484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Use </a:t>
            </a:r>
            <a:r>
              <a:rPr sz="2000" spc="-10" dirty="0">
                <a:latin typeface="Arial"/>
                <a:cs typeface="Arial"/>
              </a:rPr>
              <a:t>os pacotes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base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identificação </a:t>
            </a:r>
            <a:r>
              <a:rPr sz="2000" spc="-5" dirty="0">
                <a:latin typeface="Arial"/>
                <a:cs typeface="Arial"/>
              </a:rPr>
              <a:t>de projetos </a:t>
            </a:r>
            <a:r>
              <a:rPr sz="2000" spc="-10" dirty="0">
                <a:latin typeface="Arial"/>
                <a:cs typeface="Arial"/>
              </a:rPr>
              <a:t>que  </a:t>
            </a:r>
            <a:r>
              <a:rPr sz="2000" spc="-5" dirty="0">
                <a:latin typeface="Arial"/>
                <a:cs typeface="Arial"/>
              </a:rPr>
              <a:t>estarão no </a:t>
            </a: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Implementação 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Migração</a:t>
            </a:r>
            <a:endParaRPr sz="2000">
              <a:latin typeface="Arial"/>
              <a:cs typeface="Arial"/>
            </a:endParaRPr>
          </a:p>
          <a:p>
            <a:pPr marL="469900" marR="152400" indent="-457200">
              <a:lnSpc>
                <a:spcPct val="100000"/>
              </a:lnSpc>
              <a:spcBef>
                <a:spcPts val="484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riscos devem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atribuídos aos </a:t>
            </a:r>
            <a:r>
              <a:rPr sz="2000" spc="-5" dirty="0">
                <a:latin typeface="Arial"/>
                <a:cs typeface="Arial"/>
              </a:rPr>
              <a:t>projetos e incrementos de projetos  </a:t>
            </a:r>
            <a:r>
              <a:rPr sz="2000" spc="-10" dirty="0">
                <a:latin typeface="Arial"/>
                <a:cs typeface="Arial"/>
              </a:rPr>
              <a:t>agregando riscos identificados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spc="-10" dirty="0">
                <a:latin typeface="Arial"/>
                <a:cs typeface="Arial"/>
              </a:rPr>
              <a:t>Matriz Consolidada </a:t>
            </a:r>
            <a:r>
              <a:rPr sz="2000" spc="-5" dirty="0">
                <a:latin typeface="Arial"/>
                <a:cs typeface="Arial"/>
              </a:rPr>
              <a:t>de Diferenças </a:t>
            </a:r>
            <a:r>
              <a:rPr sz="2000" spc="-10" dirty="0">
                <a:latin typeface="Arial"/>
                <a:cs typeface="Arial"/>
              </a:rPr>
              <a:t>(gaps),  Soluções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Dependências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Estimar o </a:t>
            </a:r>
            <a:r>
              <a:rPr sz="2000" spc="-15" dirty="0">
                <a:latin typeface="Arial"/>
                <a:cs typeface="Arial"/>
              </a:rPr>
              <a:t>valor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para cada </a:t>
            </a:r>
            <a:r>
              <a:rPr sz="2000" spc="-5" dirty="0">
                <a:latin typeface="Arial"/>
                <a:cs typeface="Arial"/>
              </a:rPr>
              <a:t>projeto </a:t>
            </a:r>
            <a:r>
              <a:rPr sz="2000" spc="-10" dirty="0">
                <a:latin typeface="Arial"/>
                <a:cs typeface="Arial"/>
              </a:rPr>
              <a:t>usando </a:t>
            </a:r>
            <a:r>
              <a:rPr sz="2000" spc="-5" dirty="0">
                <a:latin typeface="Arial"/>
                <a:cs typeface="Arial"/>
              </a:rPr>
              <a:t>o Técnica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Avaliação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Valor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0"/>
            <a:ext cx="8909050" cy="1488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0"/>
              </a:spcBef>
            </a:pPr>
            <a:r>
              <a:rPr sz="3200" i="0" spc="-5" dirty="0">
                <a:latin typeface="Arial"/>
                <a:cs typeface="Arial"/>
              </a:rPr>
              <a:t>Passo 3: . Estimar os Requisitos de Recursos,  Tempos de Projeto e Disponibilidade / Veículo</a:t>
            </a:r>
            <a:r>
              <a:rPr sz="3200" i="0" spc="-4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de  Entrega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869" y="1509012"/>
            <a:ext cx="9113520" cy="25250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Determinar custos </a:t>
            </a:r>
            <a:r>
              <a:rPr sz="2400" spc="-5" dirty="0">
                <a:latin typeface="Arial"/>
                <a:cs typeface="Arial"/>
              </a:rPr>
              <a:t>para criar 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Determinar custos </a:t>
            </a:r>
            <a:r>
              <a:rPr sz="2400" spc="-5" dirty="0">
                <a:latin typeface="Arial"/>
                <a:cs typeface="Arial"/>
              </a:rPr>
              <a:t>para executar </a:t>
            </a:r>
            <a:r>
              <a:rPr sz="2400" dirty="0">
                <a:latin typeface="Arial"/>
                <a:cs typeface="Arial"/>
              </a:rPr>
              <a:t>e sustentar a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capacidade</a:t>
            </a:r>
            <a:endParaRPr sz="2400">
              <a:latin typeface="Arial"/>
              <a:cs typeface="Arial"/>
            </a:endParaRPr>
          </a:p>
          <a:p>
            <a:pPr marL="469900" marR="314325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oportunidades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compensar custos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desativando  </a:t>
            </a:r>
            <a:r>
              <a:rPr sz="2400" dirty="0">
                <a:latin typeface="Arial"/>
                <a:cs typeface="Arial"/>
              </a:rPr>
              <a:t>sistemas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existentes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Atribuir recursos para </a:t>
            </a:r>
            <a:r>
              <a:rPr sz="2400" dirty="0">
                <a:latin typeface="Arial"/>
                <a:cs typeface="Arial"/>
              </a:rPr>
              <a:t>cada </a:t>
            </a:r>
            <a:r>
              <a:rPr sz="2400" spc="-5" dirty="0">
                <a:latin typeface="Arial"/>
                <a:cs typeface="Arial"/>
              </a:rPr>
              <a:t>atividade </a:t>
            </a:r>
            <a:r>
              <a:rPr sz="2400" dirty="0">
                <a:latin typeface="Arial"/>
                <a:cs typeface="Arial"/>
              </a:rPr>
              <a:t>e agregá-los aos </a:t>
            </a:r>
            <a:r>
              <a:rPr sz="2400" spc="-10" dirty="0">
                <a:latin typeface="Arial"/>
                <a:cs typeface="Arial"/>
              </a:rPr>
              <a:t>níveis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incremento </a:t>
            </a:r>
            <a:r>
              <a:rPr sz="2400" spc="-5" dirty="0">
                <a:latin typeface="Arial"/>
                <a:cs typeface="Arial"/>
              </a:rPr>
              <a:t>de projeto e 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203" y="276809"/>
            <a:ext cx="9262745" cy="50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Passo 4: </a:t>
            </a:r>
            <a:r>
              <a:rPr sz="2400" spc="-5" dirty="0">
                <a:latin typeface="Arial"/>
                <a:cs typeface="Arial"/>
              </a:rPr>
              <a:t>Priorizar </a:t>
            </a:r>
            <a:r>
              <a:rPr sz="2400" dirty="0">
                <a:latin typeface="Arial"/>
                <a:cs typeface="Arial"/>
              </a:rPr>
              <a:t>os projetos de </a:t>
            </a:r>
            <a:r>
              <a:rPr sz="2400" spc="-5" dirty="0">
                <a:latin typeface="Arial"/>
                <a:cs typeface="Arial"/>
              </a:rPr>
              <a:t>migração através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realização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</a:p>
          <a:p>
            <a:pPr marL="87630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custo/benefício e validação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risco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Priorizar </a:t>
            </a:r>
            <a:r>
              <a:rPr sz="2400" spc="-5" dirty="0">
                <a:latin typeface="Arial"/>
                <a:cs typeface="Arial"/>
              </a:rPr>
              <a:t>os projetos verificando seu </a:t>
            </a:r>
            <a:r>
              <a:rPr sz="2400" spc="-10" dirty="0">
                <a:latin typeface="Arial"/>
                <a:cs typeface="Arial"/>
              </a:rPr>
              <a:t>valor </a:t>
            </a:r>
            <a:r>
              <a:rPr sz="2400" spc="-5" dirty="0">
                <a:latin typeface="Arial"/>
                <a:cs typeface="Arial"/>
              </a:rPr>
              <a:t>de negócio contra</a:t>
            </a:r>
            <a:r>
              <a:rPr sz="2400" spc="1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Arial"/>
                <a:cs typeface="Arial"/>
              </a:rPr>
              <a:t>custo 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entregá-los</a:t>
            </a:r>
          </a:p>
          <a:p>
            <a:pPr marL="469900" marR="746125" indent="-457200">
              <a:lnSpc>
                <a:spcPct val="110100"/>
              </a:lnSpc>
              <a:spcBef>
                <a:spcPts val="172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benefício </a:t>
            </a:r>
            <a:r>
              <a:rPr sz="2400" spc="-10" dirty="0">
                <a:latin typeface="Arial"/>
                <a:cs typeface="Arial"/>
              </a:rPr>
              <a:t>líquido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todos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BCSs </a:t>
            </a:r>
            <a:r>
              <a:rPr sz="2400" spc="-5" dirty="0">
                <a:latin typeface="Arial"/>
                <a:cs typeface="Arial"/>
              </a:rPr>
              <a:t>entregues  pelos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projetos</a:t>
            </a:r>
            <a:endParaRPr sz="2400" dirty="0">
              <a:latin typeface="Arial"/>
              <a:cs typeface="Arial"/>
            </a:endParaRPr>
          </a:p>
          <a:p>
            <a:pPr marL="469900" marR="1454785" indent="-457200">
              <a:lnSpc>
                <a:spcPct val="110100"/>
              </a:lnSpc>
              <a:spcBef>
                <a:spcPts val="172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Verificar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foram efetivamente </a:t>
            </a:r>
            <a:r>
              <a:rPr sz="2400" spc="-5" dirty="0">
                <a:latin typeface="Arial"/>
                <a:cs typeface="Arial"/>
              </a:rPr>
              <a:t>mitigados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  considerados</a:t>
            </a:r>
          </a:p>
          <a:p>
            <a:pPr marL="469900" marR="888365" indent="-457200">
              <a:lnSpc>
                <a:spcPct val="110100"/>
              </a:lnSpc>
              <a:spcBef>
                <a:spcPts val="172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Conseguir o </a:t>
            </a:r>
            <a:r>
              <a:rPr sz="2400" dirty="0">
                <a:latin typeface="Arial"/>
                <a:cs typeface="Arial"/>
              </a:rPr>
              <a:t>consenso </a:t>
            </a:r>
            <a:r>
              <a:rPr sz="2400" spc="-5" dirty="0">
                <a:latin typeface="Arial"/>
                <a:cs typeface="Arial"/>
              </a:rPr>
              <a:t>para criar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lista </a:t>
            </a:r>
            <a:r>
              <a:rPr sz="2400" spc="-10" dirty="0">
                <a:latin typeface="Arial"/>
                <a:cs typeface="Arial"/>
              </a:rPr>
              <a:t>priorizada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projetos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proverá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base para </a:t>
            </a:r>
            <a:r>
              <a:rPr sz="2400" dirty="0">
                <a:latin typeface="Arial"/>
                <a:cs typeface="Arial"/>
              </a:rPr>
              <a:t>alocação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recursos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134" y="212801"/>
            <a:ext cx="939355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0" spc="0" dirty="0">
                <a:latin typeface="Arial"/>
                <a:cs typeface="Arial"/>
              </a:rPr>
              <a:t>Passo </a:t>
            </a:r>
            <a:r>
              <a:rPr sz="2800" i="0" dirty="0">
                <a:latin typeface="Arial"/>
                <a:cs typeface="Arial"/>
              </a:rPr>
              <a:t>5: Confirmar </a:t>
            </a:r>
            <a:r>
              <a:rPr sz="2800" i="0" spc="0" dirty="0">
                <a:latin typeface="Arial"/>
                <a:cs typeface="Arial"/>
              </a:rPr>
              <a:t>o </a:t>
            </a:r>
            <a:r>
              <a:rPr sz="2800" dirty="0"/>
              <a:t>Roadmap </a:t>
            </a:r>
            <a:r>
              <a:rPr sz="2800" i="0" spc="0" dirty="0">
                <a:latin typeface="Arial"/>
                <a:cs typeface="Arial"/>
              </a:rPr>
              <a:t>de </a:t>
            </a:r>
            <a:r>
              <a:rPr sz="2800" i="0" dirty="0">
                <a:latin typeface="Arial"/>
                <a:cs typeface="Arial"/>
              </a:rPr>
              <a:t>Arquitetura </a:t>
            </a:r>
            <a:r>
              <a:rPr sz="2800" i="0" spc="0" dirty="0">
                <a:latin typeface="Arial"/>
                <a:cs typeface="Arial"/>
              </a:rPr>
              <a:t>e </a:t>
            </a:r>
            <a:r>
              <a:rPr sz="2800" i="0" dirty="0">
                <a:latin typeface="Arial"/>
                <a:cs typeface="Arial"/>
              </a:rPr>
              <a:t>atualizar</a:t>
            </a:r>
            <a:r>
              <a:rPr sz="2800" i="0" spc="-65" dirty="0">
                <a:latin typeface="Arial"/>
                <a:cs typeface="Arial"/>
              </a:rPr>
              <a:t> </a:t>
            </a:r>
            <a:r>
              <a:rPr sz="2800" i="0" spc="0" dirty="0"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  <a:p>
            <a:pPr marL="1957705">
              <a:lnSpc>
                <a:spcPct val="100000"/>
              </a:lnSpc>
            </a:pPr>
            <a:r>
              <a:rPr sz="2800" i="0" dirty="0">
                <a:latin typeface="Arial"/>
                <a:cs typeface="Arial"/>
              </a:rPr>
              <a:t>Documento de Definição de</a:t>
            </a:r>
            <a:r>
              <a:rPr sz="2800" i="0" spc="-40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Arquitetura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869" y="1329004"/>
            <a:ext cx="8997950" cy="4194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735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Atualizar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incluindo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quaisquer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Arquiteturas de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Transição</a:t>
            </a:r>
            <a:endParaRPr sz="2400">
              <a:latin typeface="Arial"/>
              <a:cs typeface="Arial"/>
            </a:endParaRPr>
          </a:p>
          <a:p>
            <a:pPr marL="868680" marR="5080" lvl="1" indent="-457200">
              <a:lnSpc>
                <a:spcPct val="90100"/>
              </a:lnSpc>
              <a:spcBef>
                <a:spcPts val="495"/>
              </a:spcBef>
              <a:buChar char="–"/>
              <a:tabLst>
                <a:tab pos="868680" algn="l"/>
                <a:tab pos="869315" algn="l"/>
              </a:tabLst>
            </a:pPr>
            <a:r>
              <a:rPr sz="2000" spc="-10" dirty="0">
                <a:latin typeface="Arial"/>
                <a:cs typeface="Arial"/>
              </a:rPr>
              <a:t>Rever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spc="-5" dirty="0">
                <a:latin typeface="Arial"/>
                <a:cs typeface="Arial"/>
              </a:rPr>
              <a:t>até o </a:t>
            </a:r>
            <a:r>
              <a:rPr sz="2000" dirty="0">
                <a:latin typeface="Arial"/>
                <a:cs typeface="Arial"/>
              </a:rPr>
              <a:t>momento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15" dirty="0">
                <a:latin typeface="Arial"/>
                <a:cs typeface="Arial"/>
              </a:rPr>
              <a:t>avaliar </a:t>
            </a:r>
            <a:r>
              <a:rPr sz="2000" spc="-10" dirty="0">
                <a:latin typeface="Arial"/>
                <a:cs typeface="Arial"/>
              </a:rPr>
              <a:t>qual </a:t>
            </a:r>
            <a:r>
              <a:rPr sz="2000" spc="-15" dirty="0">
                <a:latin typeface="Arial"/>
                <a:cs typeface="Arial"/>
              </a:rPr>
              <a:t>deve </a:t>
            </a:r>
            <a:r>
              <a:rPr sz="2000" spc="-5" dirty="0">
                <a:latin typeface="Arial"/>
                <a:cs typeface="Arial"/>
              </a:rPr>
              <a:t>ser o </a:t>
            </a:r>
            <a:r>
              <a:rPr sz="2000" spc="-10" dirty="0">
                <a:latin typeface="Arial"/>
                <a:cs typeface="Arial"/>
              </a:rPr>
              <a:t>período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dirty="0">
                <a:latin typeface="Arial"/>
                <a:cs typeface="Arial"/>
              </a:rPr>
              <a:t>tempo </a:t>
            </a:r>
            <a:r>
              <a:rPr sz="2000" spc="-10" dirty="0">
                <a:latin typeface="Arial"/>
                <a:cs typeface="Arial"/>
              </a:rPr>
              <a:t>entre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de Transição, </a:t>
            </a:r>
            <a:r>
              <a:rPr sz="2000" spc="-15" dirty="0">
                <a:latin typeface="Arial"/>
                <a:cs typeface="Arial"/>
              </a:rPr>
              <a:t>levando </a:t>
            </a:r>
            <a:r>
              <a:rPr sz="2000" spc="-10" dirty="0">
                <a:latin typeface="Arial"/>
                <a:cs typeface="Arial"/>
              </a:rPr>
              <a:t>em consideração </a:t>
            </a:r>
            <a:r>
              <a:rPr sz="2000" spc="-5" dirty="0">
                <a:latin typeface="Arial"/>
                <a:cs typeface="Arial"/>
              </a:rPr>
              <a:t>os  acréscimos no </a:t>
            </a:r>
            <a:r>
              <a:rPr sz="2000" spc="-10" dirty="0">
                <a:latin typeface="Arial"/>
                <a:cs typeface="Arial"/>
              </a:rPr>
              <a:t>valor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negócio, capacidade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outros </a:t>
            </a:r>
            <a:r>
              <a:rPr sz="2000" spc="-5" dirty="0">
                <a:latin typeface="Arial"/>
                <a:cs typeface="Arial"/>
              </a:rPr>
              <a:t>fatores,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  risco</a:t>
            </a:r>
            <a:endParaRPr sz="2000">
              <a:latin typeface="Arial"/>
              <a:cs typeface="Arial"/>
            </a:endParaRPr>
          </a:p>
          <a:p>
            <a:pPr marL="868680" lvl="1" indent="-457200">
              <a:lnSpc>
                <a:spcPts val="2280"/>
              </a:lnSpc>
              <a:spcBef>
                <a:spcPts val="240"/>
              </a:spcBef>
              <a:buChar char="–"/>
              <a:tabLst>
                <a:tab pos="868680" algn="l"/>
                <a:tab pos="869315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vez que </a:t>
            </a:r>
            <a:r>
              <a:rPr sz="2000" spc="-5" dirty="0">
                <a:latin typeface="Arial"/>
                <a:cs typeface="Arial"/>
              </a:rPr>
              <a:t>os incrementos de </a:t>
            </a:r>
            <a:r>
              <a:rPr sz="2000" spc="-10" dirty="0">
                <a:latin typeface="Arial"/>
                <a:cs typeface="Arial"/>
              </a:rPr>
              <a:t>capacidade </a:t>
            </a:r>
            <a:r>
              <a:rPr sz="2000" spc="-5" dirty="0">
                <a:latin typeface="Arial"/>
                <a:cs typeface="Arial"/>
              </a:rPr>
              <a:t>sejam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finalizados,</a:t>
            </a:r>
            <a:endParaRPr sz="2000">
              <a:latin typeface="Arial"/>
              <a:cs typeface="Arial"/>
            </a:endParaRPr>
          </a:p>
          <a:p>
            <a:pPr marL="86868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consolidar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entregáveis por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projeto</a:t>
            </a:r>
            <a:endParaRPr sz="2000">
              <a:latin typeface="Arial"/>
              <a:cs typeface="Arial"/>
            </a:endParaRPr>
          </a:p>
          <a:p>
            <a:pPr marL="868680" marR="226695" lvl="1" indent="-457200">
              <a:lnSpc>
                <a:spcPts val="2160"/>
              </a:lnSpc>
              <a:spcBef>
                <a:spcPts val="509"/>
              </a:spcBef>
              <a:buChar char="–"/>
              <a:tabLst>
                <a:tab pos="868680" algn="l"/>
                <a:tab pos="869315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Tabela de </a:t>
            </a:r>
            <a:r>
              <a:rPr sz="2000" spc="-10" dirty="0">
                <a:latin typeface="Arial"/>
                <a:cs typeface="Arial"/>
              </a:rPr>
              <a:t>Evolução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Estado </a:t>
            </a:r>
            <a:r>
              <a:rPr sz="2000" spc="-5" dirty="0">
                <a:latin typeface="Arial"/>
                <a:cs typeface="Arial"/>
              </a:rPr>
              <a:t>de Transição da </a:t>
            </a:r>
            <a:r>
              <a:rPr sz="2000" spc="-10" dirty="0">
                <a:latin typeface="Arial"/>
                <a:cs typeface="Arial"/>
              </a:rPr>
              <a:t>Arquitetura pode 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usada para </a:t>
            </a:r>
            <a:r>
              <a:rPr sz="2000" dirty="0">
                <a:latin typeface="Arial"/>
                <a:cs typeface="Arial"/>
              </a:rPr>
              <a:t>mostrar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estado </a:t>
            </a:r>
            <a:r>
              <a:rPr sz="2000" spc="-5" dirty="0">
                <a:latin typeface="Arial"/>
                <a:cs typeface="Arial"/>
              </a:rPr>
              <a:t>proposto </a:t>
            </a:r>
            <a:r>
              <a:rPr sz="2000" spc="-10" dirty="0">
                <a:latin typeface="Arial"/>
                <a:cs typeface="Arial"/>
              </a:rPr>
              <a:t>das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arquiteturas</a:t>
            </a:r>
            <a:endParaRPr sz="2000">
              <a:latin typeface="Arial"/>
              <a:cs typeface="Arial"/>
            </a:endParaRPr>
          </a:p>
          <a:p>
            <a:pPr marL="469900" marR="99695" indent="-457200" algn="just">
              <a:lnSpc>
                <a:spcPct val="90100"/>
              </a:lnSpc>
              <a:spcBef>
                <a:spcPts val="530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Se a </a:t>
            </a:r>
            <a:r>
              <a:rPr sz="2400" spc="-5" dirty="0">
                <a:latin typeface="Arial"/>
                <a:cs typeface="Arial"/>
              </a:rPr>
              <a:t>abordagem </a:t>
            </a:r>
            <a:r>
              <a:rPr sz="2400" dirty="0">
                <a:latin typeface="Arial"/>
                <a:cs typeface="Arial"/>
              </a:rPr>
              <a:t>de implementação mudou após confirmar os  incrementos de implementação, o Documento de Definição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atualizado.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943735" marR="5080" indent="-30480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6: Gerar o </a:t>
            </a:r>
            <a:r>
              <a:rPr sz="4000" i="0" spc="-5" dirty="0">
                <a:latin typeface="Arial"/>
                <a:cs typeface="Arial"/>
              </a:rPr>
              <a:t>Plano </a:t>
            </a:r>
            <a:r>
              <a:rPr sz="4000" i="0" dirty="0">
                <a:latin typeface="Arial"/>
                <a:cs typeface="Arial"/>
              </a:rPr>
              <a:t>de  Implementação e</a:t>
            </a:r>
            <a:r>
              <a:rPr sz="4000" i="0" spc="-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Migração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375360"/>
            <a:ext cx="8998585" cy="3486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Integrar </a:t>
            </a:r>
            <a:r>
              <a:rPr sz="2400" dirty="0">
                <a:latin typeface="Arial"/>
                <a:cs typeface="Arial"/>
              </a:rPr>
              <a:t>todos os projetos e </a:t>
            </a:r>
            <a:r>
              <a:rPr sz="2400" spc="-5" dirty="0">
                <a:latin typeface="Arial"/>
                <a:cs typeface="Arial"/>
              </a:rPr>
              <a:t>atividades, </a:t>
            </a:r>
            <a:r>
              <a:rPr sz="2400" dirty="0">
                <a:latin typeface="Arial"/>
                <a:cs typeface="Arial"/>
              </a:rPr>
              <a:t>bem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dependências e impacto de </a:t>
            </a:r>
            <a:r>
              <a:rPr sz="2400" dirty="0">
                <a:latin typeface="Arial"/>
                <a:cs typeface="Arial"/>
              </a:rPr>
              <a:t>mudanças </a:t>
            </a:r>
            <a:r>
              <a:rPr sz="2400" spc="-5" dirty="0">
                <a:latin typeface="Arial"/>
                <a:cs typeface="Arial"/>
              </a:rPr>
              <a:t>em um plano 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Quaisquer Arquiteturas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Transição atuarão </a:t>
            </a:r>
            <a:r>
              <a:rPr sz="2400" dirty="0">
                <a:latin typeface="Arial"/>
                <a:cs typeface="Arial"/>
              </a:rPr>
              <a:t>como marcos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portfolio</a:t>
            </a:r>
            <a:endParaRPr sz="2400">
              <a:latin typeface="Arial"/>
              <a:cs typeface="Arial"/>
            </a:endParaRPr>
          </a:p>
          <a:p>
            <a:pPr marL="469900" marR="68072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Todas as dependências </a:t>
            </a:r>
            <a:r>
              <a:rPr sz="2400" spc="-5" dirty="0">
                <a:latin typeface="Arial"/>
                <a:cs typeface="Arial"/>
              </a:rPr>
              <a:t>externas devem </a:t>
            </a:r>
            <a:r>
              <a:rPr sz="2400" dirty="0">
                <a:latin typeface="Arial"/>
                <a:cs typeface="Arial"/>
              </a:rPr>
              <a:t>ser capturadas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  </a:t>
            </a:r>
            <a:r>
              <a:rPr sz="2400" spc="-5" dirty="0">
                <a:latin typeface="Arial"/>
                <a:cs typeface="Arial"/>
              </a:rPr>
              <a:t>incluídas, </a:t>
            </a:r>
            <a:r>
              <a:rPr sz="2400" dirty="0">
                <a:latin typeface="Arial"/>
                <a:cs typeface="Arial"/>
              </a:rPr>
              <a:t>e a disponibilidade </a:t>
            </a:r>
            <a:r>
              <a:rPr sz="2400" spc="-10" dirty="0">
                <a:latin typeface="Arial"/>
                <a:cs typeface="Arial"/>
              </a:rPr>
              <a:t>geral </a:t>
            </a:r>
            <a:r>
              <a:rPr sz="2400" dirty="0">
                <a:latin typeface="Arial"/>
                <a:cs typeface="Arial"/>
              </a:rPr>
              <a:t>dos </a:t>
            </a:r>
            <a:r>
              <a:rPr sz="2400" spc="-5" dirty="0">
                <a:latin typeface="Arial"/>
                <a:cs typeface="Arial"/>
              </a:rPr>
              <a:t>recursos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ser  </a:t>
            </a:r>
            <a:r>
              <a:rPr sz="2400" spc="-5" dirty="0">
                <a:latin typeface="Arial"/>
                <a:cs typeface="Arial"/>
              </a:rPr>
              <a:t>avaliada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Planos de projetos podem ser </a:t>
            </a:r>
            <a:r>
              <a:rPr sz="2400" spc="-5" dirty="0">
                <a:latin typeface="Arial"/>
                <a:cs typeface="Arial"/>
              </a:rPr>
              <a:t>incluídos </a:t>
            </a:r>
            <a:r>
              <a:rPr sz="2400" dirty="0">
                <a:latin typeface="Arial"/>
                <a:cs typeface="Arial"/>
              </a:rPr>
              <a:t>no Plano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575" y="442418"/>
            <a:ext cx="873125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i="0" spc="-5" dirty="0">
                <a:latin typeface="Arial"/>
                <a:cs typeface="Arial"/>
              </a:rPr>
              <a:t>Passo 7: Completar o Ciclo de</a:t>
            </a:r>
            <a:r>
              <a:rPr sz="3200" i="0" spc="-3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Desenvolvimento</a:t>
            </a:r>
            <a:endParaRPr sz="3200">
              <a:latin typeface="Arial"/>
              <a:cs typeface="Arial"/>
            </a:endParaRPr>
          </a:p>
          <a:p>
            <a:pPr marL="36830">
              <a:lnSpc>
                <a:spcPct val="100000"/>
              </a:lnSpc>
            </a:pPr>
            <a:r>
              <a:rPr sz="3200" i="0" spc="-5" dirty="0">
                <a:latin typeface="Arial"/>
                <a:cs typeface="Arial"/>
              </a:rPr>
              <a:t>da Arquitetura e </a:t>
            </a:r>
            <a:r>
              <a:rPr sz="3200" i="0" spc="-10" dirty="0">
                <a:latin typeface="Arial"/>
                <a:cs typeface="Arial"/>
              </a:rPr>
              <a:t>Documentar </a:t>
            </a:r>
            <a:r>
              <a:rPr sz="3200" i="0" spc="-5" dirty="0">
                <a:latin typeface="Arial"/>
                <a:cs typeface="Arial"/>
              </a:rPr>
              <a:t>Lições</a:t>
            </a:r>
            <a:r>
              <a:rPr sz="3200" i="0" spc="1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Aprendidas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202" y="2085596"/>
            <a:ext cx="9005570" cy="2302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77215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Este </a:t>
            </a:r>
            <a:r>
              <a:rPr sz="2400" spc="-5" dirty="0">
                <a:latin typeface="Arial"/>
                <a:cs typeface="Arial"/>
              </a:rPr>
              <a:t>passo </a:t>
            </a:r>
            <a:r>
              <a:rPr sz="2400" dirty="0">
                <a:latin typeface="Arial"/>
                <a:cs typeface="Arial"/>
              </a:rPr>
              <a:t>transfere </a:t>
            </a:r>
            <a:r>
              <a:rPr sz="2400" spc="-5" dirty="0">
                <a:latin typeface="Arial"/>
                <a:cs typeface="Arial"/>
              </a:rPr>
              <a:t>a governança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desenvolvimento da  </a:t>
            </a:r>
            <a:r>
              <a:rPr sz="2400" i="1" dirty="0">
                <a:latin typeface="Arial"/>
                <a:cs typeface="Arial"/>
              </a:rPr>
              <a:t>arquitetura </a:t>
            </a:r>
            <a:r>
              <a:rPr sz="2400" spc="-5" dirty="0">
                <a:latin typeface="Arial"/>
                <a:cs typeface="Arial"/>
              </a:rPr>
              <a:t>para a </a:t>
            </a:r>
            <a:r>
              <a:rPr sz="2400" i="1" spc="-10" dirty="0">
                <a:latin typeface="Arial"/>
                <a:cs typeface="Arial"/>
              </a:rPr>
              <a:t>realização </a:t>
            </a:r>
            <a:r>
              <a:rPr sz="2400" i="1" spc="-5" dirty="0">
                <a:latin typeface="Arial"/>
                <a:cs typeface="Arial"/>
              </a:rPr>
              <a:t>da</a:t>
            </a:r>
            <a:r>
              <a:rPr sz="2400" i="1" spc="2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lições </a:t>
            </a:r>
            <a:r>
              <a:rPr sz="2400" dirty="0">
                <a:latin typeface="Arial"/>
                <a:cs typeface="Arial"/>
              </a:rPr>
              <a:t>aprendidas </a:t>
            </a:r>
            <a:r>
              <a:rPr sz="2400" spc="-5" dirty="0">
                <a:latin typeface="Arial"/>
                <a:cs typeface="Arial"/>
              </a:rPr>
              <a:t>durante o desenvolvimento da arquitetura  devem </a:t>
            </a:r>
            <a:r>
              <a:rPr sz="2400" dirty="0">
                <a:latin typeface="Arial"/>
                <a:cs typeface="Arial"/>
              </a:rPr>
              <a:t>ser documentadas e capturadas pelo processo de  </a:t>
            </a:r>
            <a:r>
              <a:rPr sz="2400" spc="-5" dirty="0">
                <a:latin typeface="Arial"/>
                <a:cs typeface="Arial"/>
              </a:rPr>
              <a:t>governança adequado na Fase H </a:t>
            </a:r>
            <a:r>
              <a:rPr sz="2400" dirty="0">
                <a:latin typeface="Arial"/>
                <a:cs typeface="Arial"/>
              </a:rPr>
              <a:t>como entradas </a:t>
            </a:r>
            <a:r>
              <a:rPr sz="2400" spc="-5" dirty="0">
                <a:latin typeface="Arial"/>
                <a:cs typeface="Arial"/>
              </a:rPr>
              <a:t>para a  gerenciar </a:t>
            </a:r>
            <a:r>
              <a:rPr sz="2400" dirty="0">
                <a:latin typeface="Arial"/>
                <a:cs typeface="Arial"/>
              </a:rPr>
              <a:t>a Capacidade da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446" y="331675"/>
            <a:ext cx="403732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Saídas </a:t>
            </a:r>
            <a:r>
              <a:rPr sz="4000" i="0" spc="0" dirty="0">
                <a:latin typeface="Arial"/>
                <a:cs typeface="Arial"/>
              </a:rPr>
              <a:t>da Fase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35" y="1152857"/>
            <a:ext cx="4372610" cy="48218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Plano de Implementação 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Migração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(detalhado)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Documento de Definição da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Finalizado,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marR="139700" indent="-287020">
              <a:lnSpc>
                <a:spcPct val="100000"/>
              </a:lnSpc>
              <a:spcBef>
                <a:spcPts val="390"/>
              </a:spcBef>
              <a:tabLst>
                <a:tab pos="756285" algn="l"/>
              </a:tabLst>
            </a:pPr>
            <a:r>
              <a:rPr sz="1600" dirty="0">
                <a:latin typeface="Arial"/>
                <a:cs typeface="Arial"/>
              </a:rPr>
              <a:t>–	</a:t>
            </a:r>
            <a:r>
              <a:rPr sz="1600" spc="-5" dirty="0">
                <a:latin typeface="Arial"/>
                <a:cs typeface="Arial"/>
              </a:rPr>
              <a:t>Arquiteturas de Transição Finalizadas, 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houver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Especificação de </a:t>
            </a:r>
            <a:r>
              <a:rPr sz="1800" dirty="0">
                <a:latin typeface="Arial"/>
                <a:cs typeface="Arial"/>
              </a:rPr>
              <a:t>Requisitos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Arquitetura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Finalizada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800" i="1" spc="-5" dirty="0">
                <a:latin typeface="Arial"/>
                <a:cs typeface="Arial"/>
              </a:rPr>
              <a:t>Roadmap </a:t>
            </a:r>
            <a:r>
              <a:rPr sz="1800" spc="-5" dirty="0">
                <a:latin typeface="Arial"/>
                <a:cs typeface="Arial"/>
              </a:rPr>
              <a:t>de Arquitetura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Finalizado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BCAs</a:t>
            </a:r>
            <a:r>
              <a:rPr sz="1800" spc="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Reusáveis</a:t>
            </a:r>
            <a:endParaRPr sz="1800">
              <a:latin typeface="Arial"/>
              <a:cs typeface="Arial"/>
            </a:endParaRPr>
          </a:p>
          <a:p>
            <a:pPr marL="356870" marR="11176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Requisições </a:t>
            </a:r>
            <a:r>
              <a:rPr sz="1800" spc="-5" dirty="0">
                <a:latin typeface="Arial"/>
                <a:cs typeface="Arial"/>
              </a:rPr>
              <a:t>para Trabalho de  </a:t>
            </a:r>
            <a:r>
              <a:rPr sz="1800" dirty="0">
                <a:latin typeface="Arial"/>
                <a:cs typeface="Arial"/>
              </a:rPr>
              <a:t>Arquitetura para uma </a:t>
            </a:r>
            <a:r>
              <a:rPr sz="1800" spc="-5" dirty="0">
                <a:latin typeface="Arial"/>
                <a:cs typeface="Arial"/>
              </a:rPr>
              <a:t>nova </a:t>
            </a:r>
            <a:r>
              <a:rPr sz="1800" dirty="0">
                <a:latin typeface="Arial"/>
                <a:cs typeface="Arial"/>
              </a:rPr>
              <a:t>iteração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  </a:t>
            </a:r>
            <a:r>
              <a:rPr sz="1800" spc="-5" dirty="0">
                <a:latin typeface="Arial"/>
                <a:cs typeface="Arial"/>
              </a:rPr>
              <a:t>ADM </a:t>
            </a:r>
            <a:r>
              <a:rPr sz="1800" dirty="0">
                <a:latin typeface="Arial"/>
                <a:cs typeface="Arial"/>
              </a:rPr>
              <a:t>(se</a:t>
            </a:r>
            <a:r>
              <a:rPr sz="1800" spc="-5" dirty="0">
                <a:latin typeface="Arial"/>
                <a:cs typeface="Arial"/>
              </a:rPr>
              <a:t> houver)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10" dirty="0">
                <a:latin typeface="Arial"/>
                <a:cs typeface="Arial"/>
              </a:rPr>
              <a:t>Modelo </a:t>
            </a:r>
            <a:r>
              <a:rPr sz="1800" spc="-5" dirty="0">
                <a:latin typeface="Arial"/>
                <a:cs typeface="Arial"/>
              </a:rPr>
              <a:t>de Governança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Implementação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Solicitações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Mudança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8" y="1125602"/>
            <a:ext cx="3965829" cy="486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1807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627709"/>
            <a:ext cx="4401820" cy="3829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A Fase F </a:t>
            </a:r>
            <a:r>
              <a:rPr sz="2000" spc="-10" dirty="0">
                <a:latin typeface="Arial"/>
                <a:cs typeface="Arial"/>
              </a:rPr>
              <a:t>atende </a:t>
            </a:r>
            <a:r>
              <a:rPr sz="2000" spc="-5" dirty="0">
                <a:latin typeface="Arial"/>
                <a:cs typeface="Arial"/>
              </a:rPr>
              <a:t>o planejamento da  migração –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mover da </a:t>
            </a:r>
            <a:r>
              <a:rPr sz="2000" spc="-15" dirty="0">
                <a:latin typeface="Arial"/>
                <a:cs typeface="Arial"/>
              </a:rPr>
              <a:t>Linha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Base para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Alvo</a:t>
            </a:r>
            <a:endParaRPr sz="2000">
              <a:latin typeface="Arial"/>
              <a:cs typeface="Arial"/>
            </a:endParaRPr>
          </a:p>
          <a:p>
            <a:pPr marL="356870" marR="15875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Isto </a:t>
            </a:r>
            <a:r>
              <a:rPr sz="2000" spc="-10" dirty="0">
                <a:latin typeface="Arial"/>
                <a:cs typeface="Arial"/>
              </a:rPr>
              <a:t>inclui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criação </a:t>
            </a:r>
            <a:r>
              <a:rPr sz="2000" spc="-5" dirty="0">
                <a:latin typeface="Arial"/>
                <a:cs typeface="Arial"/>
              </a:rPr>
              <a:t>do Documento  de </a:t>
            </a: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 </a:t>
            </a:r>
            <a:r>
              <a:rPr sz="2000" spc="-15" dirty="0">
                <a:latin typeface="Arial"/>
                <a:cs typeface="Arial"/>
              </a:rPr>
              <a:t>finalizados,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um Plano </a:t>
            </a:r>
            <a:r>
              <a:rPr sz="2000" spc="-5" dirty="0">
                <a:latin typeface="Arial"/>
                <a:cs typeface="Arial"/>
              </a:rPr>
              <a:t>de  Implementação e </a:t>
            </a:r>
            <a:r>
              <a:rPr sz="2000" spc="-10" dirty="0">
                <a:latin typeface="Arial"/>
                <a:cs typeface="Arial"/>
              </a:rPr>
              <a:t>Migração  detalhado</a:t>
            </a:r>
            <a:endParaRPr sz="2000">
              <a:latin typeface="Arial"/>
              <a:cs typeface="Arial"/>
            </a:endParaRPr>
          </a:p>
          <a:p>
            <a:pPr marL="356870" marR="158115" indent="-344170">
              <a:lnSpc>
                <a:spcPct val="100000"/>
              </a:lnSpc>
              <a:spcBef>
                <a:spcPts val="489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Ao </a:t>
            </a:r>
            <a:r>
              <a:rPr sz="2000" spc="-5" dirty="0">
                <a:latin typeface="Arial"/>
                <a:cs typeface="Arial"/>
              </a:rPr>
              <a:t>completar esta fase, a  preparação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Implementação  estará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completa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8" y="1125602"/>
            <a:ext cx="3965829" cy="486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26926"/>
            <a:ext cx="599249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8784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Benefícios de </a:t>
            </a:r>
            <a:r>
              <a:rPr sz="4000" i="0" spc="0" dirty="0">
                <a:latin typeface="Arial"/>
                <a:cs typeface="Arial"/>
              </a:rPr>
              <a:t>Negócio  </a:t>
            </a:r>
            <a:r>
              <a:rPr sz="4000" i="0" dirty="0">
                <a:latin typeface="Arial"/>
                <a:cs typeface="Arial"/>
              </a:rPr>
              <a:t>da Arquitetura</a:t>
            </a:r>
            <a:r>
              <a:rPr sz="4000" i="0" spc="-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8874760" cy="25250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Ajuda uma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dirty="0">
                <a:latin typeface="Arial"/>
                <a:cs typeface="Arial"/>
              </a:rPr>
              <a:t>a alcançar sua </a:t>
            </a:r>
            <a:r>
              <a:rPr sz="2400" spc="-5" dirty="0">
                <a:latin typeface="Arial"/>
                <a:cs typeface="Arial"/>
              </a:rPr>
              <a:t>estratégia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negócios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Menor </a:t>
            </a:r>
            <a:r>
              <a:rPr sz="2400" dirty="0">
                <a:latin typeface="Arial"/>
                <a:cs typeface="Arial"/>
              </a:rPr>
              <a:t>tempo </a:t>
            </a:r>
            <a:r>
              <a:rPr sz="2400" spc="-5" dirty="0">
                <a:latin typeface="Arial"/>
                <a:cs typeface="Arial"/>
              </a:rPr>
              <a:t>para chegar ao </a:t>
            </a:r>
            <a:r>
              <a:rPr sz="2400" dirty="0">
                <a:latin typeface="Arial"/>
                <a:cs typeface="Arial"/>
              </a:rPr>
              <a:t>mercado </a:t>
            </a:r>
            <a:r>
              <a:rPr sz="2400" spc="-5" dirty="0">
                <a:latin typeface="Arial"/>
                <a:cs typeface="Arial"/>
              </a:rPr>
              <a:t>para inovações e novas  </a:t>
            </a:r>
            <a:r>
              <a:rPr sz="2400" dirty="0">
                <a:latin typeface="Arial"/>
                <a:cs typeface="Arial"/>
              </a:rPr>
              <a:t>capacidades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Processos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e informações mais consistentes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unidades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Mais </a:t>
            </a:r>
            <a:r>
              <a:rPr sz="2400" dirty="0">
                <a:latin typeface="Arial"/>
                <a:cs typeface="Arial"/>
              </a:rPr>
              <a:t>confiabilidade e </a:t>
            </a:r>
            <a:r>
              <a:rPr sz="2400" spc="-5" dirty="0">
                <a:latin typeface="Arial"/>
                <a:cs typeface="Arial"/>
              </a:rPr>
              <a:t>segurança, </a:t>
            </a:r>
            <a:r>
              <a:rPr sz="2400" dirty="0">
                <a:latin typeface="Arial"/>
                <a:cs typeface="Arial"/>
              </a:rPr>
              <a:t>menor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542" y="5747411"/>
            <a:ext cx="4542155" cy="15324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5" dirty="0">
                <a:latin typeface="Arial"/>
                <a:cs typeface="Arial"/>
              </a:rPr>
              <a:t>Fonte: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10" dirty="0">
                <a:latin typeface="MS PGothic"/>
                <a:cs typeface="MS PGothic"/>
              </a:rPr>
              <a:t>“</a:t>
            </a:r>
            <a:r>
              <a:rPr sz="900" spc="10" dirty="0">
                <a:latin typeface="Arial"/>
                <a:cs typeface="Arial"/>
              </a:rPr>
              <a:t>Why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Enterprise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Architecture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Matters?</a:t>
            </a:r>
            <a:r>
              <a:rPr sz="900" dirty="0">
                <a:latin typeface="MS PGothic"/>
                <a:cs typeface="MS PGothic"/>
              </a:rPr>
              <a:t>”</a:t>
            </a:r>
            <a:r>
              <a:rPr sz="900" dirty="0">
                <a:latin typeface="Arial"/>
                <a:cs typeface="Arial"/>
              </a:rPr>
              <a:t>,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5" dirty="0">
                <a:latin typeface="Arial"/>
                <a:cs typeface="Arial"/>
              </a:rPr>
              <a:t>White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Paper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do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The</a:t>
            </a:r>
            <a:r>
              <a:rPr sz="900" spc="-5" dirty="0">
                <a:latin typeface="Arial"/>
                <a:cs typeface="Arial"/>
              </a:rPr>
              <a:t> Open </a:t>
            </a:r>
            <a:r>
              <a:rPr sz="900" dirty="0">
                <a:latin typeface="Arial"/>
                <a:cs typeface="Arial"/>
              </a:rPr>
              <a:t>Groupr,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W076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703322"/>
            <a:ext cx="314769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26  Fase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G 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Governança</a:t>
            </a:r>
            <a:r>
              <a:rPr sz="360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da 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Imp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le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taç</a:t>
            </a:r>
            <a:r>
              <a:rPr sz="3600" spc="-20" dirty="0">
                <a:solidFill>
                  <a:srgbClr val="000000"/>
                </a:solidFill>
                <a:latin typeface="Arial"/>
                <a:cs typeface="Arial"/>
              </a:rPr>
              <a:t>ã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7981950" cy="2621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G, </a:t>
            </a:r>
            <a:r>
              <a:rPr sz="2400" spc="-5" dirty="0">
                <a:latin typeface="Arial"/>
                <a:cs typeface="Arial"/>
              </a:rPr>
              <a:t>Governança da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ela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Entradas </a:t>
            </a:r>
            <a:r>
              <a:rPr sz="2400" spc="-5" dirty="0">
                <a:latin typeface="Arial"/>
                <a:cs typeface="Arial"/>
              </a:rPr>
              <a:t>são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são as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551" y="331675"/>
            <a:ext cx="46589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Objetivos </a:t>
            </a:r>
            <a:r>
              <a:rPr i="0" spc="0" dirty="0">
                <a:latin typeface="Arial"/>
                <a:cs typeface="Arial"/>
              </a:rPr>
              <a:t>da Fase</a:t>
            </a:r>
            <a:r>
              <a:rPr i="0" spc="-130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472261"/>
            <a:ext cx="9185911" cy="239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Assegurar </a:t>
            </a:r>
            <a:r>
              <a:rPr sz="2400" dirty="0">
                <a:latin typeface="Arial"/>
                <a:cs typeface="Arial"/>
              </a:rPr>
              <a:t>a conformidade dos projetos de implementação com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Alvo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6870" marR="197485" indent="-344170" algn="just">
              <a:lnSpc>
                <a:spcPct val="100000"/>
              </a:lnSpc>
              <a:buChar char="•"/>
              <a:tabLst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Executar as </a:t>
            </a:r>
            <a:r>
              <a:rPr sz="2400" dirty="0">
                <a:latin typeface="Arial"/>
                <a:cs typeface="Arial"/>
              </a:rPr>
              <a:t>funções </a:t>
            </a:r>
            <a:r>
              <a:rPr sz="2400" spc="-5" dirty="0">
                <a:latin typeface="Arial"/>
                <a:cs typeface="Arial"/>
              </a:rPr>
              <a:t>apropriadas de Governança da Arquitetura  para a </a:t>
            </a:r>
            <a:r>
              <a:rPr sz="2400" dirty="0">
                <a:latin typeface="Arial"/>
                <a:cs typeface="Arial"/>
              </a:rPr>
              <a:t>solução </a:t>
            </a:r>
            <a:r>
              <a:rPr sz="2400" spc="-5" dirty="0">
                <a:latin typeface="Arial"/>
                <a:cs typeface="Arial"/>
              </a:rPr>
              <a:t>e quaisquer solicitações </a:t>
            </a:r>
            <a:r>
              <a:rPr sz="2400" dirty="0">
                <a:latin typeface="Arial"/>
                <a:cs typeface="Arial"/>
              </a:rPr>
              <a:t>de mudança </a:t>
            </a:r>
            <a:r>
              <a:rPr sz="2400" spc="-5" dirty="0">
                <a:latin typeface="Arial"/>
                <a:cs typeface="Arial"/>
              </a:rPr>
              <a:t>originadas  </a:t>
            </a:r>
            <a:r>
              <a:rPr sz="2400" dirty="0">
                <a:latin typeface="Arial"/>
                <a:cs typeface="Arial"/>
              </a:rPr>
              <a:t>pela implementação da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067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5" y="1365581"/>
            <a:ext cx="9034145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Fase G </a:t>
            </a:r>
            <a:r>
              <a:rPr sz="2400" spc="-5" dirty="0">
                <a:latin typeface="Arial"/>
                <a:cs typeface="Arial"/>
              </a:rPr>
              <a:t>relaciona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com a implementação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através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Contrato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informação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gerenciamento </a:t>
            </a:r>
            <a:r>
              <a:rPr sz="2400" dirty="0">
                <a:latin typeface="Arial"/>
                <a:cs typeface="Arial"/>
              </a:rPr>
              <a:t>de projetos de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sucesso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deve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agregada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acontece em </a:t>
            </a:r>
            <a:r>
              <a:rPr sz="2400" spc="-5" dirty="0">
                <a:latin typeface="Arial"/>
                <a:cs typeface="Arial"/>
              </a:rPr>
              <a:t>paralelo </a:t>
            </a:r>
            <a:r>
              <a:rPr sz="2400" dirty="0">
                <a:latin typeface="Arial"/>
                <a:cs typeface="Arial"/>
              </a:rPr>
              <a:t>com a Fase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70822"/>
            <a:ext cx="308292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dirty="0">
                <a:latin typeface="Arial"/>
                <a:cs typeface="Arial"/>
              </a:rPr>
              <a:t>Abordagem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932435"/>
            <a:ext cx="9185911" cy="4372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9182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Estabelecer </a:t>
            </a:r>
            <a:r>
              <a:rPr sz="2400" spc="-5" dirty="0">
                <a:latin typeface="Arial"/>
                <a:cs typeface="Arial"/>
              </a:rPr>
              <a:t>um programa de </a:t>
            </a: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permitirá a  entrega </a:t>
            </a:r>
            <a:r>
              <a:rPr sz="2400" dirty="0">
                <a:latin typeface="Arial"/>
                <a:cs typeface="Arial"/>
              </a:rPr>
              <a:t>das </a:t>
            </a:r>
            <a:r>
              <a:rPr sz="2400" spc="-5" dirty="0">
                <a:latin typeface="Arial"/>
                <a:cs typeface="Arial"/>
              </a:rPr>
              <a:t>Arquiteturas </a:t>
            </a:r>
            <a:r>
              <a:rPr sz="2400" dirty="0">
                <a:latin typeface="Arial"/>
                <a:cs typeface="Arial"/>
              </a:rPr>
              <a:t>de Transição acordadas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 implementação </a:t>
            </a:r>
            <a:r>
              <a:rPr sz="2400" spc="-5" dirty="0">
                <a:latin typeface="Arial"/>
                <a:cs typeface="Arial"/>
              </a:rPr>
              <a:t>durante a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Planejamento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Adotar um </a:t>
            </a:r>
            <a:r>
              <a:rPr sz="2400" spc="-5" dirty="0">
                <a:latin typeface="Arial"/>
                <a:cs typeface="Arial"/>
              </a:rPr>
              <a:t>cronograma </a:t>
            </a:r>
            <a:r>
              <a:rPr sz="2400" dirty="0">
                <a:latin typeface="Arial"/>
                <a:cs typeface="Arial"/>
              </a:rPr>
              <a:t>de implantação </a:t>
            </a:r>
            <a:r>
              <a:rPr sz="2400" spc="-5" dirty="0">
                <a:latin typeface="Arial"/>
                <a:cs typeface="Arial"/>
              </a:rPr>
              <a:t>gradual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reflita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prioridades de negócio </a:t>
            </a:r>
            <a:r>
              <a:rPr sz="2400" dirty="0">
                <a:latin typeface="Arial"/>
                <a:cs typeface="Arial"/>
              </a:rPr>
              <a:t>incorporadas </a:t>
            </a:r>
            <a:r>
              <a:rPr sz="2400" spc="-5" dirty="0">
                <a:latin typeface="Arial"/>
                <a:cs typeface="Arial"/>
              </a:rPr>
              <a:t>no </a:t>
            </a:r>
            <a:r>
              <a:rPr sz="2400" i="1" spc="-5" dirty="0">
                <a:latin typeface="Arial"/>
                <a:cs typeface="Arial"/>
              </a:rPr>
              <a:t>Roadmap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Seguir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padrão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para governança corporativa,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0" dirty="0">
                <a:latin typeface="Arial"/>
                <a:cs typeface="Arial"/>
              </a:rPr>
              <a:t>TI </a:t>
            </a:r>
            <a:r>
              <a:rPr sz="2400" spc="-5" dirty="0">
                <a:latin typeface="Arial"/>
                <a:cs typeface="Arial"/>
              </a:rPr>
              <a:t>e 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Usar a abordagem de gerenciamento 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portfolio/programa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estabelecida da </a:t>
            </a:r>
            <a:r>
              <a:rPr sz="2400" spc="-5" dirty="0">
                <a:latin typeface="Arial"/>
                <a:cs typeface="Arial"/>
              </a:rPr>
              <a:t>organização, quando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houver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operações para garantir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efetivamente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vida </a:t>
            </a:r>
            <a:r>
              <a:rPr sz="2400" spc="-5" dirty="0">
                <a:latin typeface="Arial"/>
                <a:cs typeface="Arial"/>
              </a:rPr>
              <a:t>longa para </a:t>
            </a:r>
            <a:r>
              <a:rPr sz="2400" dirty="0">
                <a:latin typeface="Arial"/>
                <a:cs typeface="Arial"/>
              </a:rPr>
              <a:t>a solução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implantada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829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365581"/>
            <a:ext cx="8832215" cy="3510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Estabelecer a </a:t>
            </a:r>
            <a:r>
              <a:rPr sz="2400" spc="-5" dirty="0">
                <a:latin typeface="Arial"/>
                <a:cs typeface="Arial"/>
              </a:rPr>
              <a:t>conexão </a:t>
            </a:r>
            <a:r>
              <a:rPr sz="2400" dirty="0">
                <a:latin typeface="Arial"/>
                <a:cs typeface="Arial"/>
              </a:rPr>
              <a:t>entre 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a </a:t>
            </a:r>
            <a:r>
              <a:rPr sz="2400" spc="-10" dirty="0">
                <a:latin typeface="Arial"/>
                <a:cs typeface="Arial"/>
              </a:rPr>
              <a:t>organização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através </a:t>
            </a:r>
            <a:r>
              <a:rPr sz="2400" dirty="0">
                <a:latin typeface="Arial"/>
                <a:cs typeface="Arial"/>
              </a:rPr>
              <a:t>do Contrato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Detalhes </a:t>
            </a:r>
            <a:r>
              <a:rPr sz="2400" spc="-5" dirty="0">
                <a:latin typeface="Arial"/>
                <a:cs typeface="Arial"/>
              </a:rPr>
              <a:t>dos projetos são desenvolvidos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incluindo: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dirty="0">
                <a:latin typeface="Arial"/>
                <a:cs typeface="Arial"/>
              </a:rPr>
              <a:t>Nome, </a:t>
            </a:r>
            <a:r>
              <a:rPr sz="2000" spc="-10" dirty="0">
                <a:latin typeface="Arial"/>
                <a:cs typeface="Arial"/>
              </a:rPr>
              <a:t>descrição,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objetivos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Escopo, entregáveis,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restrições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Medidas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efetividade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Critérios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aceite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Char char="–"/>
              <a:tabLst>
                <a:tab pos="850900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Risco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problemas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639" y="331675"/>
            <a:ext cx="40093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G: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6927" y="1292733"/>
            <a:ext cx="4424680" cy="4820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 para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adaptado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Documento de </a:t>
            </a:r>
            <a:r>
              <a:rPr sz="2000" spc="-10" dirty="0">
                <a:latin typeface="Arial"/>
                <a:cs typeface="Arial"/>
              </a:rPr>
              <a:t>Definição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R="51435" algn="r">
              <a:lnSpc>
                <a:spcPct val="100000"/>
              </a:lnSpc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nt</a:t>
            </a:r>
            <a:r>
              <a:rPr sz="1800" spc="5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</a:t>
            </a: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4" y="1341500"/>
            <a:ext cx="3871214" cy="475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639" y="331675"/>
            <a:ext cx="40093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G: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92734"/>
            <a:ext cx="4250055" cy="3683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Especificação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Requisitos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de Governança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Contrato 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 de  </a:t>
            </a:r>
            <a:r>
              <a:rPr sz="2000" spc="-10" dirty="0">
                <a:latin typeface="Arial"/>
                <a:cs typeface="Arial"/>
              </a:rPr>
              <a:t>Arquitetura proveniente das </a:t>
            </a:r>
            <a:r>
              <a:rPr sz="2000" spc="-5" dirty="0">
                <a:latin typeface="Arial"/>
                <a:cs typeface="Arial"/>
              </a:rPr>
              <a:t>Fases  </a:t>
            </a:r>
            <a:r>
              <a:rPr sz="2000" spc="-10" dirty="0">
                <a:latin typeface="Arial"/>
                <a:cs typeface="Arial"/>
              </a:rPr>
              <a:t>E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Implementação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Migração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4" y="1341500"/>
            <a:ext cx="3871214" cy="475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/>
          <p:nvPr/>
        </p:nvSpPr>
        <p:spPr>
          <a:xfrm>
            <a:off x="4375150" y="20574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2450" y="20510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56100" y="2044700"/>
            <a:ext cx="5237480" cy="0"/>
          </a:xfrm>
          <a:custGeom>
            <a:avLst/>
            <a:gdLst/>
            <a:ahLst/>
            <a:cxnLst/>
            <a:rect l="l" t="t" r="r" b="b"/>
            <a:pathLst>
              <a:path w="5237480">
                <a:moveTo>
                  <a:pt x="0" y="0"/>
                </a:moveTo>
                <a:lnTo>
                  <a:pt x="52369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6721" y="2051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1500" y="25882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7850" y="2076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500" y="20637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61321" y="2076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9850" y="25908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400"/>
                </a:moveTo>
                <a:lnTo>
                  <a:pt x="5694172" y="533400"/>
                </a:lnTo>
                <a:lnTo>
                  <a:pt x="56941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72244" y="31508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7150" y="2584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800" y="25781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86721" y="2584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6200" y="3121691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2550" y="2609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200" y="25971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321" y="2609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2771" y="3124263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273"/>
                </a:moveTo>
                <a:lnTo>
                  <a:pt x="6189472" y="533273"/>
                </a:lnTo>
                <a:lnTo>
                  <a:pt x="61894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0071" y="31178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3721" y="31115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6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85070" y="3117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121" y="36550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899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5471" y="3143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89121" y="31305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899" y="12700"/>
                </a:lnTo>
                <a:lnTo>
                  <a:pt x="617689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59670" y="3143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9250" y="3657536"/>
            <a:ext cx="6685280" cy="533400"/>
          </a:xfrm>
          <a:custGeom>
            <a:avLst/>
            <a:gdLst/>
            <a:ahLst/>
            <a:cxnLst/>
            <a:rect l="l" t="t" r="r" b="b"/>
            <a:pathLst>
              <a:path w="6685280" h="533400">
                <a:moveTo>
                  <a:pt x="0" y="533400"/>
                </a:moveTo>
                <a:lnTo>
                  <a:pt x="6684772" y="533400"/>
                </a:lnTo>
                <a:lnTo>
                  <a:pt x="66847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6550" y="3651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0200" y="36449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6721" y="3651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95600" y="4188428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1950" y="3676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95600" y="36639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61321" y="3676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3950" y="4190938"/>
            <a:ext cx="7180580" cy="548005"/>
          </a:xfrm>
          <a:custGeom>
            <a:avLst/>
            <a:gdLst/>
            <a:ahLst/>
            <a:cxnLst/>
            <a:rect l="l" t="t" r="r" b="b"/>
            <a:pathLst>
              <a:path w="7180580" h="548004">
                <a:moveTo>
                  <a:pt x="0" y="547687"/>
                </a:moveTo>
                <a:lnTo>
                  <a:pt x="7180072" y="547687"/>
                </a:lnTo>
                <a:lnTo>
                  <a:pt x="71800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0" y="4748879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8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81250" y="41846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0" y="41783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86721" y="4184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471932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699"/>
                </a:moveTo>
                <a:lnTo>
                  <a:pt x="7167372" y="12699"/>
                </a:lnTo>
                <a:lnTo>
                  <a:pt x="71673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6650" y="4210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00300" y="41973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61321" y="4210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98650" y="4753040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79600" y="5313679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85950" y="4747259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79600" y="4740909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86721" y="4746627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05000" y="5281929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11350" y="4772659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05000" y="4759959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561321" y="47720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977899" y="1999339"/>
            <a:ext cx="7440930" cy="334129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89835">
              <a:lnSpc>
                <a:spcPct val="100000"/>
              </a:lnSpc>
              <a:spcBef>
                <a:spcPts val="295"/>
              </a:spcBef>
            </a:pPr>
            <a:r>
              <a:rPr sz="1800" b="1" i="1" dirty="0">
                <a:latin typeface="Arial"/>
                <a:cs typeface="Arial"/>
              </a:rPr>
              <a:t>6. Fazer revisão pós-implementação; fechar</a:t>
            </a:r>
            <a:r>
              <a:rPr sz="1800" b="1" i="1" spc="-2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R="92710" algn="ctr">
              <a:lnSpc>
                <a:spcPct val="100000"/>
              </a:lnSpc>
              <a:spcBef>
                <a:spcPts val="190"/>
              </a:spcBef>
            </a:pPr>
            <a:r>
              <a:rPr sz="1800" b="1" i="1" dirty="0">
                <a:latin typeface="Arial"/>
                <a:cs typeface="Arial"/>
              </a:rPr>
              <a:t>implementação</a:t>
            </a:r>
            <a:endParaRPr sz="1800">
              <a:latin typeface="Arial"/>
              <a:cs typeface="Arial"/>
            </a:endParaRPr>
          </a:p>
          <a:p>
            <a:pPr marL="1994535">
              <a:lnSpc>
                <a:spcPct val="100000"/>
              </a:lnSpc>
              <a:spcBef>
                <a:spcPts val="890"/>
              </a:spcBef>
            </a:pPr>
            <a:r>
              <a:rPr sz="1800" b="1" i="1" dirty="0">
                <a:latin typeface="Arial"/>
                <a:cs typeface="Arial"/>
              </a:rPr>
              <a:t>5. Implementar operações de TI e</a:t>
            </a:r>
            <a:r>
              <a:rPr sz="1800" b="1" i="1" spc="-1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49733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4. Executar Avaliações de</a:t>
            </a:r>
            <a:r>
              <a:rPr sz="1800" b="1" i="1" spc="-18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Conformidade</a:t>
            </a:r>
            <a:endParaRPr sz="1800">
              <a:latin typeface="Arial"/>
              <a:cs typeface="Arial"/>
            </a:endParaRPr>
          </a:p>
          <a:p>
            <a:pPr marL="1348105" marR="1225550" indent="-344805">
              <a:lnSpc>
                <a:spcPct val="100000"/>
              </a:lnSpc>
              <a:spcBef>
                <a:spcPts val="960"/>
              </a:spcBef>
            </a:pPr>
            <a:r>
              <a:rPr sz="1800" b="1" i="1" spc="-5" dirty="0">
                <a:latin typeface="Arial"/>
                <a:cs typeface="Arial"/>
              </a:rPr>
              <a:t>3. Orientar </a:t>
            </a:r>
            <a:r>
              <a:rPr sz="1800" b="1" i="1" dirty="0">
                <a:latin typeface="Arial"/>
                <a:cs typeface="Arial"/>
              </a:rPr>
              <a:t>o </a:t>
            </a:r>
            <a:r>
              <a:rPr sz="1800" b="1" i="1" spc="-5" dirty="0">
                <a:latin typeface="Arial"/>
                <a:cs typeface="Arial"/>
              </a:rPr>
              <a:t>desenvolvimento de soluções para  </a:t>
            </a:r>
            <a:r>
              <a:rPr sz="1800" b="1" i="1" dirty="0">
                <a:latin typeface="Arial"/>
                <a:cs typeface="Arial"/>
              </a:rPr>
              <a:t>implantação</a:t>
            </a:r>
            <a:endParaRPr sz="18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960"/>
              </a:spcBef>
            </a:pPr>
            <a:r>
              <a:rPr sz="1800" b="1" i="1" spc="-5" dirty="0">
                <a:latin typeface="Arial"/>
                <a:cs typeface="Arial"/>
              </a:rPr>
              <a:t>2. Identificar os recursos e habilidades para</a:t>
            </a:r>
            <a:r>
              <a:rPr sz="1800" b="1" i="1" spc="-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implantação</a:t>
            </a:r>
            <a:endParaRPr sz="1800">
              <a:latin typeface="Arial"/>
              <a:cs typeface="Arial"/>
            </a:endParaRPr>
          </a:p>
          <a:p>
            <a:pPr marL="356870" marR="248920" indent="-344805">
              <a:lnSpc>
                <a:spcPct val="100000"/>
              </a:lnSpc>
              <a:spcBef>
                <a:spcPts val="1190"/>
              </a:spcBef>
              <a:tabLst>
                <a:tab pos="356870" algn="l"/>
              </a:tabLst>
            </a:pPr>
            <a:r>
              <a:rPr sz="1800" b="1" i="1" spc="-5" dirty="0">
                <a:latin typeface="Arial"/>
                <a:cs typeface="Arial"/>
              </a:rPr>
              <a:t>1.	Confirmar </a:t>
            </a:r>
            <a:r>
              <a:rPr sz="1800" b="1" i="1" dirty="0">
                <a:latin typeface="Arial"/>
                <a:cs typeface="Arial"/>
              </a:rPr>
              <a:t>o </a:t>
            </a:r>
            <a:r>
              <a:rPr sz="1800" b="1" i="1" spc="-5" dirty="0">
                <a:latin typeface="Arial"/>
                <a:cs typeface="Arial"/>
              </a:rPr>
              <a:t>escopo e as prioridades para a </a:t>
            </a:r>
            <a:r>
              <a:rPr sz="1800" b="1" i="1" dirty="0">
                <a:latin typeface="Arial"/>
                <a:cs typeface="Arial"/>
              </a:rPr>
              <a:t>implantação </a:t>
            </a:r>
            <a:r>
              <a:rPr sz="1800" b="1" i="1" spc="-5" dirty="0">
                <a:latin typeface="Arial"/>
                <a:cs typeface="Arial"/>
              </a:rPr>
              <a:t>com a  gerência </a:t>
            </a:r>
            <a:r>
              <a:rPr sz="1800" b="1" i="1" dirty="0">
                <a:latin typeface="Arial"/>
                <a:cs typeface="Arial"/>
              </a:rPr>
              <a:t>do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desenvolvimento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71729" y="430276"/>
            <a:ext cx="2443861" cy="299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70579" marR="5080" indent="-222631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1: Confirmar o </a:t>
            </a:r>
            <a:r>
              <a:rPr sz="4000" i="0" spc="0" dirty="0">
                <a:latin typeface="Arial"/>
                <a:cs typeface="Arial"/>
              </a:rPr>
              <a:t>escopo</a:t>
            </a:r>
            <a:r>
              <a:rPr sz="4000" i="0" spc="-1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  prioridades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708" y="1375360"/>
            <a:ext cx="9130030" cy="40773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Revisar saídas </a:t>
            </a:r>
            <a:r>
              <a:rPr sz="2400" dirty="0">
                <a:latin typeface="Arial"/>
                <a:cs typeface="Arial"/>
              </a:rPr>
              <a:t>do planejamento da </a:t>
            </a:r>
            <a:r>
              <a:rPr sz="2400" spc="-5" dirty="0">
                <a:latin typeface="Arial"/>
                <a:cs typeface="Arial"/>
              </a:rPr>
              <a:t>migração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produzir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recomendações </a:t>
            </a:r>
            <a:r>
              <a:rPr sz="2400" spc="-5" dirty="0">
                <a:latin typeface="Arial"/>
                <a:cs typeface="Arial"/>
              </a:rPr>
              <a:t>para 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implantação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as </a:t>
            </a:r>
            <a:r>
              <a:rPr sz="2400" spc="-5" dirty="0">
                <a:latin typeface="Arial"/>
                <a:cs typeface="Arial"/>
              </a:rPr>
              <a:t>prioridades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corporativa para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times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desenvolvimento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</a:t>
            </a:r>
            <a:r>
              <a:rPr sz="2400" spc="-5" dirty="0">
                <a:latin typeface="Arial"/>
                <a:cs typeface="Arial"/>
              </a:rPr>
              <a:t>questões de </a:t>
            </a:r>
            <a:r>
              <a:rPr sz="2400" dirty="0">
                <a:latin typeface="Arial"/>
                <a:cs typeface="Arial"/>
              </a:rPr>
              <a:t>implantação </a:t>
            </a:r>
            <a:r>
              <a:rPr sz="2400" spc="-5" dirty="0">
                <a:latin typeface="Arial"/>
                <a:cs typeface="Arial"/>
              </a:rPr>
              <a:t>e fazer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recomendações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Blocos de Construção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substituição,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atualização,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Executar análise </a:t>
            </a:r>
            <a:r>
              <a:rPr sz="2400" dirty="0">
                <a:latin typeface="Arial"/>
                <a:cs typeface="Arial"/>
              </a:rPr>
              <a:t>de diferenças </a:t>
            </a:r>
            <a:r>
              <a:rPr sz="2400" spc="-5" dirty="0">
                <a:latin typeface="Arial"/>
                <a:cs typeface="Arial"/>
              </a:rPr>
              <a:t>(gaps) </a:t>
            </a:r>
            <a:r>
              <a:rPr sz="2400" dirty="0">
                <a:latin typeface="Arial"/>
                <a:cs typeface="Arial"/>
              </a:rPr>
              <a:t>no </a:t>
            </a:r>
            <a:r>
              <a:rPr sz="2400" i="1" spc="-5" dirty="0">
                <a:latin typeface="Arial"/>
                <a:cs typeface="Arial"/>
              </a:rPr>
              <a:t>framework</a:t>
            </a:r>
            <a:r>
              <a:rPr sz="2400" i="1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 arquitetura 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Produzir um relatório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análise 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diferenças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22" y="1551496"/>
            <a:ext cx="7436484" cy="222945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operação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mais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eficiente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Uma operação 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mais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eficiente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Melhor retorno sobre o investimento existente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Redução do </a:t>
            </a:r>
            <a:r>
              <a:rPr sz="2400" spc="-5" dirty="0">
                <a:latin typeface="Arial"/>
                <a:cs typeface="Arial"/>
              </a:rPr>
              <a:t>risco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investimento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futuro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Compras mais rápidas, mais </a:t>
            </a:r>
            <a:r>
              <a:rPr sz="2400" spc="-5" dirty="0">
                <a:latin typeface="Arial"/>
                <a:cs typeface="Arial"/>
              </a:rPr>
              <a:t>simples e </a:t>
            </a:r>
            <a:r>
              <a:rPr sz="2400" dirty="0">
                <a:latin typeface="Arial"/>
                <a:cs typeface="Arial"/>
              </a:rPr>
              <a:t>mais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baratas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5253" y="179273"/>
            <a:ext cx="5965825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423545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Benefícios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Negócio  </a:t>
            </a:r>
            <a:r>
              <a:rPr sz="4000" i="0" spc="0" dirty="0">
                <a:latin typeface="Arial"/>
                <a:cs typeface="Arial"/>
              </a:rPr>
              <a:t>da </a:t>
            </a:r>
            <a:r>
              <a:rPr sz="4000" i="0" dirty="0">
                <a:latin typeface="Arial"/>
                <a:cs typeface="Arial"/>
              </a:rPr>
              <a:t>Arquitetura</a:t>
            </a:r>
            <a:r>
              <a:rPr sz="4000" i="0" spc="-2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Corporativa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542" y="5747411"/>
            <a:ext cx="4886960" cy="15324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5" dirty="0">
                <a:latin typeface="Arial"/>
                <a:cs typeface="Arial"/>
              </a:rPr>
              <a:t>Veja </a:t>
            </a:r>
            <a:r>
              <a:rPr sz="900" spc="0" dirty="0">
                <a:latin typeface="Arial"/>
                <a:cs typeface="Arial"/>
              </a:rPr>
              <a:t>também: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10" dirty="0">
                <a:latin typeface="MS PGothic"/>
                <a:cs typeface="MS PGothic"/>
              </a:rPr>
              <a:t>“</a:t>
            </a:r>
            <a:r>
              <a:rPr sz="900" spc="10" dirty="0">
                <a:latin typeface="Arial"/>
                <a:cs typeface="Arial"/>
              </a:rPr>
              <a:t>Why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Enterprise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Architecture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Matters?</a:t>
            </a:r>
            <a:r>
              <a:rPr sz="900" dirty="0">
                <a:latin typeface="MS PGothic"/>
                <a:cs typeface="MS PGothic"/>
              </a:rPr>
              <a:t>”</a:t>
            </a:r>
            <a:r>
              <a:rPr sz="900" dirty="0">
                <a:latin typeface="Arial"/>
                <a:cs typeface="Arial"/>
              </a:rPr>
              <a:t>,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5" dirty="0">
                <a:latin typeface="Arial"/>
                <a:cs typeface="Arial"/>
              </a:rPr>
              <a:t>White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Paper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0" dirty="0">
                <a:latin typeface="Arial"/>
                <a:cs typeface="Arial"/>
              </a:rPr>
              <a:t>do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The</a:t>
            </a:r>
            <a:r>
              <a:rPr sz="900" spc="-5" dirty="0">
                <a:latin typeface="Arial"/>
                <a:cs typeface="Arial"/>
              </a:rPr>
              <a:t> Open </a:t>
            </a:r>
            <a:r>
              <a:rPr sz="900" dirty="0">
                <a:latin typeface="Arial"/>
                <a:cs typeface="Arial"/>
              </a:rPr>
              <a:t>Group,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W076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705610" marR="5080" indent="-829944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2: Identificar os </a:t>
            </a:r>
            <a:r>
              <a:rPr sz="4000" i="0" spc="0" dirty="0">
                <a:latin typeface="Arial"/>
                <a:cs typeface="Arial"/>
              </a:rPr>
              <a:t>recursos</a:t>
            </a:r>
            <a:r>
              <a:rPr sz="4000" i="0" spc="-1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  habilidades para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implantação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940763"/>
            <a:ext cx="9085580" cy="2030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Identificar métodos de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sistemas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requeridos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para o desenvolvimento </a:t>
            </a:r>
            <a:r>
              <a:rPr sz="2400" dirty="0">
                <a:latin typeface="Arial"/>
                <a:cs typeface="Arial"/>
              </a:rPr>
              <a:t>das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69900" marR="9652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dirty="0">
                <a:latin typeface="Arial"/>
                <a:cs typeface="Arial"/>
              </a:rPr>
              <a:t>método </a:t>
            </a:r>
            <a:r>
              <a:rPr sz="2400" spc="-5" dirty="0">
                <a:latin typeface="Arial"/>
                <a:cs typeface="Arial"/>
              </a:rPr>
              <a:t>de desenvolvimento dos </a:t>
            </a:r>
            <a:r>
              <a:rPr sz="2400" dirty="0">
                <a:latin typeface="Arial"/>
                <a:cs typeface="Arial"/>
              </a:rPr>
              <a:t>sistemas  forneça “</a:t>
            </a:r>
            <a:r>
              <a:rPr sz="2400" i="1" dirty="0">
                <a:latin typeface="Arial"/>
                <a:cs typeface="Arial"/>
              </a:rPr>
              <a:t>feedback</a:t>
            </a:r>
            <a:r>
              <a:rPr sz="2400" dirty="0">
                <a:latin typeface="Arial"/>
                <a:cs typeface="Arial"/>
              </a:rPr>
              <a:t>” </a:t>
            </a:r>
            <a:r>
              <a:rPr sz="2400" spc="-5" dirty="0">
                <a:latin typeface="Arial"/>
                <a:cs typeface="Arial"/>
              </a:rPr>
              <a:t>sobre os </a:t>
            </a:r>
            <a:r>
              <a:rPr sz="2400" i="1" dirty="0">
                <a:latin typeface="Arial"/>
                <a:cs typeface="Arial"/>
              </a:rPr>
              <a:t>designs </a:t>
            </a:r>
            <a:r>
              <a:rPr sz="2400" spc="-5" dirty="0">
                <a:latin typeface="Arial"/>
                <a:cs typeface="Arial"/>
              </a:rPr>
              <a:t>para o time 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82421"/>
            <a:ext cx="9267393" cy="9989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11705" marR="5080" indent="-2101215">
              <a:lnSpc>
                <a:spcPct val="100000"/>
              </a:lnSpc>
              <a:spcBef>
                <a:spcPts val="110"/>
              </a:spcBef>
            </a:pPr>
            <a:r>
              <a:rPr sz="3200" i="0" spc="0" dirty="0">
                <a:latin typeface="Arial"/>
                <a:cs typeface="Arial"/>
              </a:rPr>
              <a:t>Passo </a:t>
            </a:r>
            <a:r>
              <a:rPr sz="3200" i="0" dirty="0">
                <a:latin typeface="Arial"/>
                <a:cs typeface="Arial"/>
              </a:rPr>
              <a:t>3: Orientar </a:t>
            </a:r>
            <a:r>
              <a:rPr sz="3200" i="0" spc="0" dirty="0">
                <a:latin typeface="Arial"/>
                <a:cs typeface="Arial"/>
              </a:rPr>
              <a:t>o </a:t>
            </a:r>
            <a:r>
              <a:rPr sz="3200" i="0" dirty="0">
                <a:latin typeface="Arial"/>
                <a:cs typeface="Arial"/>
              </a:rPr>
              <a:t>desenvolvimento</a:t>
            </a:r>
            <a:r>
              <a:rPr sz="3200" i="0" spc="-150" dirty="0">
                <a:latin typeface="Arial"/>
                <a:cs typeface="Arial"/>
              </a:rPr>
              <a:t> </a:t>
            </a:r>
            <a:r>
              <a:rPr sz="3200" i="0" spc="0" dirty="0">
                <a:latin typeface="Arial"/>
                <a:cs typeface="Arial"/>
              </a:rPr>
              <a:t>da  </a:t>
            </a:r>
            <a:r>
              <a:rPr sz="3200" i="0" dirty="0">
                <a:latin typeface="Arial"/>
                <a:cs typeface="Arial"/>
              </a:rPr>
              <a:t>implantação </a:t>
            </a:r>
            <a:r>
              <a:rPr sz="3200" i="0" spc="0" dirty="0">
                <a:latin typeface="Arial"/>
                <a:cs typeface="Arial"/>
              </a:rPr>
              <a:t>de</a:t>
            </a:r>
            <a:r>
              <a:rPr sz="3200" i="0" spc="-60" dirty="0">
                <a:latin typeface="Arial"/>
                <a:cs typeface="Arial"/>
              </a:rPr>
              <a:t> </a:t>
            </a:r>
            <a:r>
              <a:rPr sz="3200" i="0" spc="0" dirty="0">
                <a:latin typeface="Arial"/>
                <a:cs typeface="Arial"/>
              </a:rPr>
              <a:t>soluções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148459"/>
            <a:ext cx="9563100" cy="466794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Formular recomendações </a:t>
            </a:r>
            <a:r>
              <a:rPr sz="2400" spc="-5" dirty="0">
                <a:latin typeface="Arial"/>
                <a:cs typeface="Arial"/>
              </a:rPr>
              <a:t>aos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Documentar o Contrato de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Atualizar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diretório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Corporação </a:t>
            </a:r>
            <a:r>
              <a:rPr sz="2400" dirty="0">
                <a:latin typeface="Arial"/>
                <a:cs typeface="Arial"/>
              </a:rPr>
              <a:t>e 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repositório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com as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Orientar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modelos operacionais de </a:t>
            </a:r>
            <a:r>
              <a:rPr sz="2400" spc="-5" dirty="0">
                <a:latin typeface="Arial"/>
                <a:cs typeface="Arial"/>
              </a:rPr>
              <a:t>Negócio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0" dirty="0">
                <a:latin typeface="Arial"/>
                <a:cs typeface="Arial"/>
              </a:rPr>
              <a:t>TI </a:t>
            </a:r>
            <a:r>
              <a:rPr sz="2400" spc="-5" dirty="0">
                <a:latin typeface="Arial"/>
                <a:cs typeface="Arial"/>
              </a:rPr>
              <a:t>para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Prover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serviços derivados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Orientar a </a:t>
            </a:r>
            <a:r>
              <a:rPr sz="2400" dirty="0">
                <a:latin typeface="Arial"/>
                <a:cs typeface="Arial"/>
              </a:rPr>
              <a:t>definição </a:t>
            </a:r>
            <a:r>
              <a:rPr sz="2400" spc="-5" dirty="0">
                <a:latin typeface="Arial"/>
                <a:cs typeface="Arial"/>
              </a:rPr>
              <a:t>de requisitos </a:t>
            </a:r>
            <a:r>
              <a:rPr sz="2400" dirty="0">
                <a:latin typeface="Arial"/>
                <a:cs typeface="Arial"/>
              </a:rPr>
              <a:t>operacionais </a:t>
            </a:r>
            <a:r>
              <a:rPr sz="2400" spc="-5" dirty="0">
                <a:latin typeface="Arial"/>
                <a:cs typeface="Arial"/>
              </a:rPr>
              <a:t>de Negócio 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TI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Realizar análise </a:t>
            </a:r>
            <a:r>
              <a:rPr sz="2400" dirty="0">
                <a:latin typeface="Arial"/>
                <a:cs typeface="Arial"/>
              </a:rPr>
              <a:t>de diferenças: </a:t>
            </a:r>
            <a:r>
              <a:rPr sz="2400" spc="-5" dirty="0">
                <a:latin typeface="Arial"/>
                <a:cs typeface="Arial"/>
              </a:rPr>
              <a:t>Arquitetura da </a:t>
            </a:r>
            <a:r>
              <a:rPr sz="2400" dirty="0">
                <a:latin typeface="Arial"/>
                <a:cs typeface="Arial"/>
              </a:rPr>
              <a:t>Solução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versus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Operações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Produzir </a:t>
            </a:r>
            <a:r>
              <a:rPr sz="2400" dirty="0">
                <a:latin typeface="Arial"/>
                <a:cs typeface="Arial"/>
              </a:rPr>
              <a:t>Plano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008" y="88480"/>
            <a:ext cx="7450455" cy="11221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4: Executar Avaliações</a:t>
            </a:r>
            <a:r>
              <a:rPr sz="3600" i="0" spc="-17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de</a:t>
            </a:r>
          </a:p>
          <a:p>
            <a:pPr marL="2506345">
              <a:lnSpc>
                <a:spcPct val="100000"/>
              </a:lnSpc>
              <a:spcBef>
                <a:spcPts val="5"/>
              </a:spcBef>
            </a:pPr>
            <a:r>
              <a:rPr sz="3600" i="0" dirty="0">
                <a:latin typeface="Arial"/>
                <a:cs typeface="Arial"/>
              </a:rPr>
              <a:t>Conformidade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709" y="1375359"/>
            <a:ext cx="9120505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Revisar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da implementação e a conformidade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em </a:t>
            </a:r>
            <a:r>
              <a:rPr sz="2400" dirty="0">
                <a:latin typeface="Arial"/>
                <a:cs typeface="Arial"/>
              </a:rPr>
              <a:t>andamento </a:t>
            </a:r>
            <a:r>
              <a:rPr sz="2400" spc="-5" dirty="0">
                <a:latin typeface="Arial"/>
                <a:cs typeface="Arial"/>
              </a:rPr>
              <a:t>para cada Bloco </a:t>
            </a:r>
            <a:r>
              <a:rPr sz="2400" dirty="0">
                <a:latin typeface="Arial"/>
                <a:cs typeface="Arial"/>
              </a:rPr>
              <a:t>de Construção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(BC)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Conduzir revisões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pós-desenvolvimento</a:t>
            </a:r>
            <a:endParaRPr sz="2400">
              <a:latin typeface="Arial"/>
              <a:cs typeface="Arial"/>
            </a:endParaRPr>
          </a:p>
          <a:p>
            <a:pPr marL="469900" marR="1523365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Concluir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parte </a:t>
            </a:r>
            <a:r>
              <a:rPr sz="2400" spc="-5" dirty="0">
                <a:latin typeface="Arial"/>
                <a:cs typeface="Arial"/>
              </a:rPr>
              <a:t>de desenvolvimento </a:t>
            </a:r>
            <a:r>
              <a:rPr sz="2400" dirty="0">
                <a:latin typeface="Arial"/>
                <a:cs typeface="Arial"/>
              </a:rPr>
              <a:t>dos </a:t>
            </a:r>
            <a:r>
              <a:rPr sz="2400" spc="-5" dirty="0">
                <a:latin typeface="Arial"/>
                <a:cs typeface="Arial"/>
              </a:rPr>
              <a:t>projetos de  </a:t>
            </a:r>
            <a:r>
              <a:rPr sz="2400" dirty="0">
                <a:latin typeface="Arial"/>
                <a:cs typeface="Arial"/>
              </a:rPr>
              <a:t>implantação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200" y="150036"/>
            <a:ext cx="8188959" cy="99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3200" i="0" spc="0" dirty="0">
                <a:latin typeface="Arial"/>
                <a:cs typeface="Arial"/>
              </a:rPr>
              <a:t>Passo </a:t>
            </a:r>
            <a:r>
              <a:rPr sz="3200" i="0" dirty="0">
                <a:latin typeface="Arial"/>
                <a:cs typeface="Arial"/>
              </a:rPr>
              <a:t>5: Implementar </a:t>
            </a:r>
            <a:r>
              <a:rPr sz="3200" i="0" spc="0" dirty="0">
                <a:latin typeface="Arial"/>
                <a:cs typeface="Arial"/>
              </a:rPr>
              <a:t>operações</a:t>
            </a:r>
            <a:r>
              <a:rPr sz="3200" i="0" spc="-175" dirty="0">
                <a:latin typeface="Arial"/>
                <a:cs typeface="Arial"/>
              </a:rPr>
              <a:t> </a:t>
            </a:r>
            <a:r>
              <a:rPr sz="3200" i="0" dirty="0">
                <a:latin typeface="Arial"/>
                <a:cs typeface="Arial"/>
              </a:rPr>
              <a:t>de</a:t>
            </a:r>
          </a:p>
          <a:p>
            <a:pPr marL="3037205" algn="l">
              <a:lnSpc>
                <a:spcPct val="100000"/>
              </a:lnSpc>
              <a:spcBef>
                <a:spcPts val="5"/>
              </a:spcBef>
            </a:pPr>
            <a:r>
              <a:rPr sz="3200" i="0" spc="0" dirty="0">
                <a:latin typeface="Arial"/>
                <a:cs typeface="Arial"/>
              </a:rPr>
              <a:t>Negócio </a:t>
            </a:r>
            <a:r>
              <a:rPr sz="3200" i="0" dirty="0">
                <a:latin typeface="Arial"/>
                <a:cs typeface="Arial"/>
              </a:rPr>
              <a:t>e</a:t>
            </a:r>
            <a:r>
              <a:rPr sz="3200" i="0" spc="-70" dirty="0">
                <a:latin typeface="Arial"/>
                <a:cs typeface="Arial"/>
              </a:rPr>
              <a:t> </a:t>
            </a:r>
            <a:r>
              <a:rPr sz="3200" i="0" dirty="0">
                <a:latin typeface="Arial"/>
                <a:cs typeface="Arial"/>
              </a:rPr>
              <a:t>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708" y="1375361"/>
            <a:ext cx="9154160" cy="3508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21285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Executar </a:t>
            </a:r>
            <a:r>
              <a:rPr sz="2400" dirty="0">
                <a:latin typeface="Arial"/>
                <a:cs typeface="Arial"/>
              </a:rPr>
              <a:t>projetos de implantação, incluindo: implementação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entrega de serviços de </a:t>
            </a:r>
            <a:r>
              <a:rPr sz="2400" dirty="0">
                <a:latin typeface="Arial"/>
                <a:cs typeface="Arial"/>
              </a:rPr>
              <a:t>TI; implementação </a:t>
            </a:r>
            <a:r>
              <a:rPr sz="2400" spc="-5" dirty="0">
                <a:latin typeface="Arial"/>
                <a:cs typeface="Arial"/>
              </a:rPr>
              <a:t>de entrega de  serviços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Negócio; </a:t>
            </a:r>
            <a:r>
              <a:rPr sz="2400" dirty="0">
                <a:latin typeface="Arial"/>
                <a:cs typeface="Arial"/>
              </a:rPr>
              <a:t>implementação de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habilidades e </a:t>
            </a:r>
            <a:r>
              <a:rPr sz="2400" dirty="0">
                <a:latin typeface="Arial"/>
                <a:cs typeface="Arial"/>
              </a:rPr>
              <a:t>treinamento; </a:t>
            </a:r>
            <a:r>
              <a:rPr sz="2400" spc="-5" dirty="0">
                <a:latin typeface="Arial"/>
                <a:cs typeface="Arial"/>
              </a:rPr>
              <a:t>publicação de </a:t>
            </a:r>
            <a:r>
              <a:rPr sz="2400" dirty="0">
                <a:latin typeface="Arial"/>
                <a:cs typeface="Arial"/>
              </a:rPr>
              <a:t>documentação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comunicação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Publicar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nova </a:t>
            </a:r>
            <a:r>
              <a:rPr sz="2400" spc="-5" dirty="0">
                <a:latin typeface="Arial"/>
                <a:cs typeface="Arial"/>
              </a:rPr>
              <a:t>Arquitetura de </a:t>
            </a:r>
            <a:r>
              <a:rPr sz="2400" dirty="0">
                <a:latin typeface="Arial"/>
                <a:cs typeface="Arial"/>
              </a:rPr>
              <a:t>Linha </a:t>
            </a:r>
            <a:r>
              <a:rPr sz="2400" spc="-5" dirty="0">
                <a:latin typeface="Arial"/>
                <a:cs typeface="Arial"/>
              </a:rPr>
              <a:t>de Base no Repositório 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atualizar </a:t>
            </a:r>
            <a:r>
              <a:rPr sz="2400" dirty="0">
                <a:latin typeface="Arial"/>
                <a:cs typeface="Arial"/>
              </a:rPr>
              <a:t>outros </a:t>
            </a:r>
            <a:r>
              <a:rPr sz="2400" spc="-5" dirty="0">
                <a:latin typeface="Arial"/>
                <a:cs typeface="Arial"/>
              </a:rPr>
              <a:t>repositórios, </a:t>
            </a:r>
            <a:r>
              <a:rPr sz="2400" dirty="0">
                <a:latin typeface="Arial"/>
                <a:cs typeface="Arial"/>
              </a:rPr>
              <a:t>como o </a:t>
            </a:r>
            <a:r>
              <a:rPr sz="2400" spc="-5" dirty="0">
                <a:latin typeface="Arial"/>
                <a:cs typeface="Arial"/>
              </a:rPr>
              <a:t>repositório  de gerenciamento de </a:t>
            </a:r>
            <a:r>
              <a:rPr sz="2400" dirty="0">
                <a:latin typeface="Arial"/>
                <a:cs typeface="Arial"/>
              </a:rPr>
              <a:t>configuração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operacional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6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52705" marR="5080" indent="1414780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Passo </a:t>
            </a:r>
            <a:r>
              <a:rPr sz="3600" i="0" dirty="0">
                <a:latin typeface="Arial"/>
                <a:cs typeface="Arial"/>
              </a:rPr>
              <a:t>6: Fazer revisão </a:t>
            </a:r>
            <a:r>
              <a:rPr sz="3600" i="0" spc="5" dirty="0">
                <a:latin typeface="Arial"/>
                <a:cs typeface="Arial"/>
              </a:rPr>
              <a:t>pós-  </a:t>
            </a:r>
            <a:r>
              <a:rPr sz="3600" i="0" dirty="0">
                <a:latin typeface="Arial"/>
                <a:cs typeface="Arial"/>
              </a:rPr>
              <a:t>implementação, fechar a</a:t>
            </a:r>
            <a:r>
              <a:rPr sz="3600" i="0" spc="-4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implementação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5" y="1796413"/>
            <a:ext cx="6104255" cy="89896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Conduzir revisões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pós-implementação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Publicar as </a:t>
            </a:r>
            <a:r>
              <a:rPr sz="2400" spc="-5" dirty="0">
                <a:latin typeface="Arial"/>
                <a:cs typeface="Arial"/>
              </a:rPr>
              <a:t>revisões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0" dirty="0">
                <a:latin typeface="Arial"/>
                <a:cs typeface="Arial"/>
              </a:rPr>
              <a:t>fechar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projetos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444" y="300898"/>
            <a:ext cx="514375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pt-BR" dirty="0" err="1">
                <a:latin typeface="Arial"/>
                <a:cs typeface="Arial"/>
              </a:rPr>
              <a:t>F</a:t>
            </a:r>
            <a:r>
              <a:rPr i="0" spc="0" dirty="0" smtClean="0">
                <a:latin typeface="Arial"/>
                <a:cs typeface="Arial"/>
              </a:rPr>
              <a:t>ase </a:t>
            </a:r>
            <a:r>
              <a:rPr i="0" spc="0" dirty="0">
                <a:latin typeface="Arial"/>
                <a:cs typeface="Arial"/>
              </a:rPr>
              <a:t>G </a:t>
            </a:r>
            <a:r>
              <a:rPr i="0" dirty="0">
                <a:latin typeface="Arial"/>
                <a:cs typeface="Arial"/>
              </a:rPr>
              <a:t>-</a:t>
            </a:r>
            <a:r>
              <a:rPr i="0" spc="-13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34" y="1098018"/>
            <a:ext cx="4327525" cy="441567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Contrato de Arquitetura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(assinado)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19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Avaliações de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conformidade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1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Solicitações de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Mudança</a:t>
            </a:r>
            <a:endParaRPr sz="1800">
              <a:latin typeface="Arial"/>
              <a:cs typeface="Arial"/>
            </a:endParaRPr>
          </a:p>
          <a:p>
            <a:pPr marL="356870" marR="568960" indent="-344170">
              <a:lnSpc>
                <a:spcPts val="1939"/>
              </a:lnSpc>
              <a:spcBef>
                <a:spcPts val="46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Soluções </a:t>
            </a:r>
            <a:r>
              <a:rPr sz="1800" spc="-5" dirty="0">
                <a:latin typeface="Arial"/>
                <a:cs typeface="Arial"/>
              </a:rPr>
              <a:t>aderentes à Arquitetura  implantadas,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incluindo: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0" dirty="0">
                <a:latin typeface="Arial"/>
                <a:cs typeface="Arial"/>
              </a:rPr>
              <a:t>Sistema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Implementado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Repositório de Arquitetura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populado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Recomendações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dispensas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Requisitos de entrega 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serviço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Métricas de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performance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SLAs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Visão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Documento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Definição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Arquitetura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Arquitetura 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Transição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1825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Modelos operacionais de Negócio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R="2624455" algn="ctr">
              <a:lnSpc>
                <a:spcPts val="1825"/>
              </a:lnSpc>
            </a:pPr>
            <a:r>
              <a:rPr sz="1600" dirty="0">
                <a:latin typeface="Arial"/>
                <a:cs typeface="Arial"/>
              </a:rPr>
              <a:t>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4" y="1341500"/>
            <a:ext cx="3871214" cy="475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2569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511935"/>
            <a:ext cx="4203700" cy="41367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G define restrições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arquitetura nos projetos </a:t>
            </a:r>
            <a:r>
              <a:rPr sz="2000" spc="-5" dirty="0">
                <a:latin typeface="Arial"/>
                <a:cs typeface="Arial"/>
              </a:rPr>
              <a:t>de  implementação e </a:t>
            </a:r>
            <a:r>
              <a:rPr sz="2000" spc="-10" dirty="0">
                <a:latin typeface="Arial"/>
                <a:cs typeface="Arial"/>
              </a:rPr>
              <a:t>elabora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obtém  assinaturas </a:t>
            </a:r>
            <a:r>
              <a:rPr sz="2000" spc="-5" dirty="0">
                <a:latin typeface="Arial"/>
                <a:cs typeface="Arial"/>
              </a:rPr>
              <a:t>em um Contrato de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1968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 contrato e a documentação são  </a:t>
            </a:r>
            <a:r>
              <a:rPr sz="2000" spc="-10" dirty="0">
                <a:latin typeface="Arial"/>
                <a:cs typeface="Arial"/>
              </a:rPr>
              <a:t>entregues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dirty="0">
                <a:latin typeface="Arial"/>
                <a:cs typeface="Arial"/>
              </a:rPr>
              <a:t>time </a:t>
            </a:r>
            <a:r>
              <a:rPr sz="2000" spc="-5" dirty="0">
                <a:latin typeface="Arial"/>
                <a:cs typeface="Arial"/>
              </a:rPr>
              <a:t>de  implementação</a:t>
            </a:r>
            <a:endParaRPr sz="2000">
              <a:latin typeface="Arial"/>
              <a:cs typeface="Arial"/>
            </a:endParaRPr>
          </a:p>
          <a:p>
            <a:pPr marL="356870" marR="32384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fase contempla </a:t>
            </a:r>
            <a:r>
              <a:rPr sz="2000" spc="-10" dirty="0">
                <a:latin typeface="Arial"/>
                <a:cs typeface="Arial"/>
              </a:rPr>
              <a:t>governar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spc="-10" dirty="0">
                <a:latin typeface="Arial"/>
                <a:cs typeface="Arial"/>
              </a:rPr>
              <a:t>longo </a:t>
            </a:r>
            <a:r>
              <a:rPr sz="2000" spc="-5" dirty="0">
                <a:latin typeface="Arial"/>
                <a:cs typeface="Arial"/>
              </a:rPr>
              <a:t>da  implementação </a:t>
            </a:r>
            <a:r>
              <a:rPr sz="2000" spc="-10" dirty="0">
                <a:latin typeface="Arial"/>
                <a:cs typeface="Arial"/>
              </a:rPr>
              <a:t>por </a:t>
            </a:r>
            <a:r>
              <a:rPr sz="2000" dirty="0">
                <a:latin typeface="Arial"/>
                <a:cs typeface="Arial"/>
              </a:rPr>
              <a:t>meio </a:t>
            </a:r>
            <a:r>
              <a:rPr sz="2000" spc="-10" dirty="0">
                <a:latin typeface="Arial"/>
                <a:cs typeface="Arial"/>
              </a:rPr>
              <a:t>de  avaliações </a:t>
            </a:r>
            <a:r>
              <a:rPr sz="2000" spc="-5" dirty="0">
                <a:latin typeface="Arial"/>
                <a:cs typeface="Arial"/>
              </a:rPr>
              <a:t>de conformidade e </a:t>
            </a:r>
            <a:r>
              <a:rPr sz="2000" spc="-10" dirty="0">
                <a:latin typeface="Arial"/>
                <a:cs typeface="Arial"/>
              </a:rPr>
              <a:t>por  </a:t>
            </a:r>
            <a:r>
              <a:rPr sz="2000" dirty="0">
                <a:latin typeface="Arial"/>
                <a:cs typeface="Arial"/>
              </a:rPr>
              <a:t>meio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monitoração de</a:t>
            </a:r>
            <a:r>
              <a:rPr sz="2000" spc="-10" dirty="0">
                <a:latin typeface="Arial"/>
                <a:cs typeface="Arial"/>
              </a:rPr>
              <a:t> risco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4" y="1341500"/>
            <a:ext cx="3871214" cy="475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9" y="2703321"/>
            <a:ext cx="6015355" cy="2229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6207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6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27  Fase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Gerenciamento de Mudanças  na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6"/>
            <a:ext cx="8125459" cy="25869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da Fase H, Gerenciamento </a:t>
            </a:r>
            <a:r>
              <a:rPr sz="2400" spc="-5" dirty="0">
                <a:latin typeface="Arial"/>
                <a:cs typeface="Arial"/>
              </a:rPr>
              <a:t>de Mudanças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  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ela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Que entradas </a:t>
            </a:r>
            <a:r>
              <a:rPr sz="2400" spc="-5" dirty="0">
                <a:latin typeface="Arial"/>
                <a:cs typeface="Arial"/>
              </a:rPr>
              <a:t>são necessários para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são as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8205" y="331675"/>
            <a:ext cx="406590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H: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Objetivos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3" y="1364360"/>
            <a:ext cx="8742045" cy="20813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 ciclo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vida </a:t>
            </a:r>
            <a:r>
              <a:rPr sz="2400" spc="-5" dirty="0">
                <a:latin typeface="Arial"/>
                <a:cs typeface="Arial"/>
              </a:rPr>
              <a:t>da arquitetura é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mantido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Governança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seja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executado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as Capacidades 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atendam </a:t>
            </a:r>
            <a:r>
              <a:rPr sz="2400" spc="-5" dirty="0">
                <a:latin typeface="Arial"/>
                <a:cs typeface="Arial"/>
              </a:rPr>
              <a:t>aos requisitos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atuais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289" y="331675"/>
            <a:ext cx="67875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Importância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7242" y="1969479"/>
            <a:ext cx="159385" cy="1618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ts val="2205"/>
              </a:lnSpc>
            </a:pPr>
            <a:r>
              <a:rPr sz="2000" i="1" spc="-5" dirty="0"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22" y="1627709"/>
            <a:ext cx="4302125" cy="28217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 corporativa </a:t>
            </a:r>
            <a:r>
              <a:rPr sz="2000" spc="-5" dirty="0">
                <a:latin typeface="Arial"/>
                <a:cs typeface="Arial"/>
              </a:rPr>
              <a:t>é  </a:t>
            </a:r>
            <a:r>
              <a:rPr sz="2000" spc="-10" dirty="0">
                <a:latin typeface="Arial"/>
                <a:cs typeface="Arial"/>
              </a:rPr>
              <a:t>apenas </a:t>
            </a:r>
            <a:r>
              <a:rPr sz="2000" spc="-5" dirty="0">
                <a:latin typeface="Arial"/>
                <a:cs typeface="Arial"/>
              </a:rPr>
              <a:t>tão </a:t>
            </a:r>
            <a:r>
              <a:rPr sz="2000" spc="-10" dirty="0">
                <a:latin typeface="Arial"/>
                <a:cs typeface="Arial"/>
              </a:rPr>
              <a:t>boa quanto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i="1" spc="-10" dirty="0">
                <a:latin typeface="Arial"/>
                <a:cs typeface="Arial"/>
              </a:rPr>
              <a:t>framewor  </a:t>
            </a:r>
            <a:r>
              <a:rPr sz="2000" spc="-5" dirty="0">
                <a:latin typeface="Arial"/>
                <a:cs typeface="Arial"/>
              </a:rPr>
              <a:t>de tomada de </a:t>
            </a:r>
            <a:r>
              <a:rPr sz="2000" spc="-10" dirty="0">
                <a:latin typeface="Arial"/>
                <a:cs typeface="Arial"/>
              </a:rPr>
              <a:t>decisão que </a:t>
            </a:r>
            <a:r>
              <a:rPr sz="2000" spc="-5" dirty="0">
                <a:latin typeface="Arial"/>
                <a:cs typeface="Arial"/>
              </a:rPr>
              <a:t>se  </a:t>
            </a:r>
            <a:r>
              <a:rPr sz="2000" spc="-10" dirty="0">
                <a:latin typeface="Arial"/>
                <a:cs typeface="Arial"/>
              </a:rPr>
              <a:t>estabelece em </a:t>
            </a:r>
            <a:r>
              <a:rPr sz="2000" spc="-5" dirty="0">
                <a:latin typeface="Arial"/>
                <a:cs typeface="Arial"/>
              </a:rPr>
              <a:t>torno </a:t>
            </a:r>
            <a:r>
              <a:rPr sz="2000" spc="-15" dirty="0">
                <a:latin typeface="Arial"/>
                <a:cs typeface="Arial"/>
              </a:rPr>
              <a:t>dele </a:t>
            </a:r>
            <a:r>
              <a:rPr sz="2000" spc="-10" dirty="0">
                <a:latin typeface="Wingdings"/>
                <a:cs typeface="Wingdings"/>
              </a:rPr>
              <a:t>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"governança"</a:t>
            </a:r>
            <a:endParaRPr sz="2000">
              <a:latin typeface="Arial"/>
              <a:cs typeface="Arial"/>
            </a:endParaRPr>
          </a:p>
          <a:p>
            <a:pPr marL="356870" marR="3619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estrutura </a:t>
            </a:r>
            <a:r>
              <a:rPr sz="2000" spc="-10" dirty="0">
                <a:latin typeface="Arial"/>
                <a:cs typeface="Arial"/>
              </a:rPr>
              <a:t>de governança depend  de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Estrutura de autoridade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clara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0" dirty="0">
                <a:latin typeface="Arial"/>
                <a:cs typeface="Arial"/>
              </a:rPr>
              <a:t>Os </a:t>
            </a:r>
            <a:r>
              <a:rPr sz="1600" spc="-5" dirty="0">
                <a:latin typeface="Arial"/>
                <a:cs typeface="Arial"/>
              </a:rPr>
              <a:t>participantes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certos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0450" y="1447802"/>
            <a:ext cx="5035550" cy="390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2930526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503" y="1365582"/>
            <a:ext cx="8936990" cy="4184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28295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de um </a:t>
            </a:r>
            <a:r>
              <a:rPr sz="2400" spc="-5" dirty="0">
                <a:latin typeface="Arial"/>
                <a:cs typeface="Arial"/>
              </a:rPr>
              <a:t>processo </a:t>
            </a:r>
            <a:r>
              <a:rPr sz="2400" dirty="0">
                <a:latin typeface="Arial"/>
                <a:cs typeface="Arial"/>
              </a:rPr>
              <a:t>de Gerenciamento de </a:t>
            </a:r>
            <a:r>
              <a:rPr sz="2400" spc="-5" dirty="0">
                <a:latin typeface="Arial"/>
                <a:cs typeface="Arial"/>
              </a:rPr>
              <a:t>Mudanças  na Arquitetura é garantir que a arquitetura </a:t>
            </a:r>
            <a:r>
              <a:rPr sz="2400" dirty="0">
                <a:latin typeface="Arial"/>
                <a:cs typeface="Arial"/>
              </a:rPr>
              <a:t>alcance </a:t>
            </a:r>
            <a:r>
              <a:rPr sz="2400" spc="-5" dirty="0">
                <a:latin typeface="Arial"/>
                <a:cs typeface="Arial"/>
              </a:rPr>
              <a:t>seu </a:t>
            </a:r>
            <a:r>
              <a:rPr sz="2400" spc="-10" dirty="0">
                <a:latin typeface="Arial"/>
                <a:cs typeface="Arial"/>
              </a:rPr>
              <a:t>alvo  </a:t>
            </a:r>
            <a:r>
              <a:rPr sz="2400" spc="-5" dirty="0">
                <a:latin typeface="Arial"/>
                <a:cs typeface="Arial"/>
              </a:rPr>
              <a:t>original gerando valor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Isto </a:t>
            </a:r>
            <a:r>
              <a:rPr sz="2400" spc="-5" dirty="0">
                <a:latin typeface="Arial"/>
                <a:cs typeface="Arial"/>
              </a:rPr>
              <a:t>pode ser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feito: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850265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Garantindo que </a:t>
            </a:r>
            <a:r>
              <a:rPr sz="2000" spc="-5" dirty="0">
                <a:latin typeface="Arial"/>
                <a:cs typeface="Arial"/>
              </a:rPr>
              <a:t>mudanças na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sejam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gerenciadas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adequadamente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4"/>
              </a:spcBef>
              <a:buAutoNum type="arabicPeriod" startAt="2"/>
              <a:tabLst>
                <a:tab pos="850265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Dando </a:t>
            </a:r>
            <a:r>
              <a:rPr sz="2000" spc="-5" dirty="0">
                <a:latin typeface="Arial"/>
                <a:cs typeface="Arial"/>
              </a:rPr>
              <a:t>suporte a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dinâmica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AutoNum type="arabicPeriod" startAt="2"/>
            </a:pPr>
            <a:endParaRPr sz="29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processo determinará </a:t>
            </a:r>
            <a:r>
              <a:rPr sz="2400" dirty="0">
                <a:latin typeface="Arial"/>
                <a:cs typeface="Arial"/>
              </a:rPr>
              <a:t>as circunstâncias sob as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quais:</a:t>
            </a:r>
            <a:endParaRPr sz="24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850265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A arquitetura poderá </a:t>
            </a:r>
            <a:r>
              <a:rPr sz="2000" dirty="0">
                <a:latin typeface="Arial"/>
                <a:cs typeface="Arial"/>
              </a:rPr>
              <a:t>mudar </a:t>
            </a:r>
            <a:r>
              <a:rPr sz="2000" spc="-10" dirty="0">
                <a:latin typeface="Arial"/>
                <a:cs typeface="Arial"/>
              </a:rPr>
              <a:t>após </a:t>
            </a:r>
            <a:r>
              <a:rPr sz="2000" spc="-5" dirty="0">
                <a:latin typeface="Arial"/>
                <a:cs typeface="Arial"/>
              </a:rPr>
              <a:t>a implantação, e o processo </a:t>
            </a:r>
            <a:r>
              <a:rPr sz="2000" spc="-10" dirty="0">
                <a:latin typeface="Arial"/>
                <a:cs typeface="Arial"/>
              </a:rPr>
              <a:t>para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isto.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850265" algn="l"/>
                <a:tab pos="851535" algn="l"/>
              </a:tabLst>
            </a:pPr>
            <a:r>
              <a:rPr sz="2000" spc="-10" dirty="0">
                <a:latin typeface="Arial"/>
                <a:cs typeface="Arial"/>
              </a:rPr>
              <a:t>O ADM </a:t>
            </a:r>
            <a:r>
              <a:rPr sz="2000" spc="-5" dirty="0">
                <a:latin typeface="Arial"/>
                <a:cs typeface="Arial"/>
              </a:rPr>
              <a:t>será </a:t>
            </a:r>
            <a:r>
              <a:rPr sz="2000" spc="-10" dirty="0">
                <a:latin typeface="Arial"/>
                <a:cs typeface="Arial"/>
              </a:rPr>
              <a:t>usado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novamente.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067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75894"/>
            <a:ext cx="9045576" cy="4260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</a:tabLst>
            </a:pPr>
            <a:r>
              <a:rPr sz="1700" spc="-5" dirty="0">
                <a:latin typeface="Arial"/>
                <a:cs typeface="Arial"/>
              </a:rPr>
              <a:t>Motivos para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mudança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latin typeface="Arial"/>
                <a:cs typeface="Arial"/>
              </a:rPr>
              <a:t>Mudança </a:t>
            </a:r>
            <a:r>
              <a:rPr sz="1400" spc="-10" dirty="0">
                <a:latin typeface="Arial"/>
                <a:cs typeface="Arial"/>
              </a:rPr>
              <a:t>estratégica </a:t>
            </a:r>
            <a:r>
              <a:rPr sz="1400" spc="-15" dirty="0">
                <a:latin typeface="Arial"/>
                <a:cs typeface="Arial"/>
              </a:rPr>
              <a:t>(top-down) para </a:t>
            </a:r>
            <a:r>
              <a:rPr sz="1400" spc="-10" dirty="0">
                <a:latin typeface="Arial"/>
                <a:cs typeface="Arial"/>
              </a:rPr>
              <a:t>melhorar ou criar </a:t>
            </a:r>
            <a:r>
              <a:rPr sz="1400" spc="-15" dirty="0">
                <a:latin typeface="Arial"/>
                <a:cs typeface="Arial"/>
              </a:rPr>
              <a:t>novas</a:t>
            </a:r>
            <a:r>
              <a:rPr sz="1400" spc="3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capacidades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latin typeface="Arial"/>
                <a:cs typeface="Arial"/>
              </a:rPr>
              <a:t>Mudanças </a:t>
            </a:r>
            <a:r>
              <a:rPr sz="1400" spc="-15" dirty="0">
                <a:latin typeface="Arial"/>
                <a:cs typeface="Arial"/>
              </a:rPr>
              <a:t>para </a:t>
            </a:r>
            <a:r>
              <a:rPr sz="1400" spc="-10" dirty="0">
                <a:latin typeface="Arial"/>
                <a:cs typeface="Arial"/>
              </a:rPr>
              <a:t>corrigir ou melhorar capacidades (bottom-up) </a:t>
            </a:r>
            <a:r>
              <a:rPr sz="1400" spc="-5" dirty="0">
                <a:latin typeface="Arial"/>
                <a:cs typeface="Arial"/>
              </a:rPr>
              <a:t>– </a:t>
            </a:r>
            <a:r>
              <a:rPr sz="1400" spc="-15" dirty="0">
                <a:latin typeface="Arial"/>
                <a:cs typeface="Arial"/>
              </a:rPr>
              <a:t>operações 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manutenção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ts val="1675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Experiências com incrementos de projetos </a:t>
            </a:r>
            <a:r>
              <a:rPr sz="1400" spc="-5" dirty="0">
                <a:latin typeface="Arial"/>
                <a:cs typeface="Arial"/>
              </a:rPr>
              <a:t>já </a:t>
            </a:r>
            <a:r>
              <a:rPr sz="1400" spc="-15" dirty="0">
                <a:latin typeface="Arial"/>
                <a:cs typeface="Arial"/>
              </a:rPr>
              <a:t>entregues, </a:t>
            </a:r>
            <a:r>
              <a:rPr sz="1400" spc="-10" dirty="0">
                <a:latin typeface="Arial"/>
                <a:cs typeface="Arial"/>
              </a:rPr>
              <a:t>sendo que estes projetos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continuam</a:t>
            </a:r>
            <a:endParaRPr sz="1400">
              <a:latin typeface="Arial"/>
              <a:cs typeface="Arial"/>
            </a:endParaRPr>
          </a:p>
          <a:p>
            <a:pPr marL="356870" marR="5080" indent="-344170">
              <a:lnSpc>
                <a:spcPct val="80000"/>
              </a:lnSpc>
              <a:spcBef>
                <a:spcPts val="400"/>
              </a:spcBef>
              <a:buChar char="•"/>
              <a:tabLst>
                <a:tab pos="356870" algn="l"/>
                <a:tab pos="357505" algn="l"/>
              </a:tabLst>
            </a:pPr>
            <a:r>
              <a:rPr sz="1700" spc="-5" dirty="0">
                <a:latin typeface="Arial"/>
                <a:cs typeface="Arial"/>
              </a:rPr>
              <a:t>Solicitações </a:t>
            </a:r>
            <a:r>
              <a:rPr sz="1700" spc="-10" dirty="0">
                <a:latin typeface="Arial"/>
                <a:cs typeface="Arial"/>
              </a:rPr>
              <a:t>de Mudança </a:t>
            </a:r>
            <a:r>
              <a:rPr sz="1700" spc="-5" dirty="0">
                <a:latin typeface="Arial"/>
                <a:cs typeface="Arial"/>
              </a:rPr>
              <a:t>são </a:t>
            </a:r>
            <a:r>
              <a:rPr sz="1700" spc="-10" dirty="0">
                <a:latin typeface="Arial"/>
                <a:cs typeface="Arial"/>
              </a:rPr>
              <a:t>avaliadas </a:t>
            </a:r>
            <a:r>
              <a:rPr sz="1700" dirty="0">
                <a:latin typeface="Arial"/>
                <a:cs typeface="Arial"/>
              </a:rPr>
              <a:t>e </a:t>
            </a:r>
            <a:r>
              <a:rPr sz="1700" spc="-10" dirty="0">
                <a:latin typeface="Arial"/>
                <a:cs typeface="Arial"/>
              </a:rPr>
              <a:t>aprovadas pelo </a:t>
            </a:r>
            <a:r>
              <a:rPr sz="1700" spc="-5" dirty="0">
                <a:latin typeface="Arial"/>
                <a:cs typeface="Arial"/>
              </a:rPr>
              <a:t>Comitê </a:t>
            </a:r>
            <a:r>
              <a:rPr sz="1700" spc="-10" dirty="0">
                <a:latin typeface="Arial"/>
                <a:cs typeface="Arial"/>
              </a:rPr>
              <a:t>de Arquitetura, que deve  determinar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se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Deve ser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aprovada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ts val="1675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Ou </a:t>
            </a:r>
            <a:r>
              <a:rPr sz="1400" spc="-5" dirty="0">
                <a:latin typeface="Arial"/>
                <a:cs typeface="Arial"/>
              </a:rPr>
              <a:t>se </a:t>
            </a:r>
            <a:r>
              <a:rPr sz="1400" spc="-10" dirty="0">
                <a:latin typeface="Arial"/>
                <a:cs typeface="Arial"/>
              </a:rPr>
              <a:t>algum projeto </a:t>
            </a:r>
            <a:r>
              <a:rPr sz="1400" spc="-15" dirty="0">
                <a:latin typeface="Arial"/>
                <a:cs typeface="Arial"/>
              </a:rPr>
              <a:t>em </a:t>
            </a:r>
            <a:r>
              <a:rPr sz="1400" spc="-10" dirty="0">
                <a:latin typeface="Arial"/>
                <a:cs typeface="Arial"/>
              </a:rPr>
              <a:t>uma Arquitetura de Transição resolverá 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2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problema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ts val="2035"/>
              </a:lnSpc>
              <a:buChar char="•"/>
              <a:tabLst>
                <a:tab pos="356870" algn="l"/>
                <a:tab pos="357505" algn="l"/>
              </a:tabLst>
            </a:pPr>
            <a:r>
              <a:rPr sz="1700" spc="-10" dirty="0">
                <a:latin typeface="Arial"/>
                <a:cs typeface="Arial"/>
              </a:rPr>
              <a:t>Motivadores de mudança </a:t>
            </a:r>
            <a:r>
              <a:rPr sz="1700" dirty="0">
                <a:latin typeface="Arial"/>
                <a:cs typeface="Arial"/>
              </a:rPr>
              <a:t>–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Tecnologia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Novas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tecnologias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Reduções de custo no gerenciamento de</a:t>
            </a:r>
            <a:r>
              <a:rPr sz="1400" spc="1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ativos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Descontinuidade de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tecnologia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ts val="1675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Iniciativas de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padronização</a:t>
            </a:r>
            <a:endParaRPr sz="1400">
              <a:latin typeface="Arial"/>
              <a:cs typeface="Arial"/>
            </a:endParaRPr>
          </a:p>
          <a:p>
            <a:pPr marL="356870" indent="-344170">
              <a:lnSpc>
                <a:spcPts val="2035"/>
              </a:lnSpc>
              <a:buChar char="•"/>
              <a:tabLst>
                <a:tab pos="356870" algn="l"/>
                <a:tab pos="357505" algn="l"/>
              </a:tabLst>
            </a:pPr>
            <a:r>
              <a:rPr sz="1700" spc="-10" dirty="0">
                <a:latin typeface="Arial"/>
                <a:cs typeface="Arial"/>
              </a:rPr>
              <a:t>Motivadores de mudança </a:t>
            </a:r>
            <a:r>
              <a:rPr sz="1700" dirty="0">
                <a:latin typeface="Arial"/>
                <a:cs typeface="Arial"/>
              </a:rPr>
              <a:t>–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Negócio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Arial"/>
                <a:cs typeface="Arial"/>
              </a:rPr>
              <a:t>Desenvolvimentos normais de negócio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(business-as-usual)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15" dirty="0">
                <a:latin typeface="Arial"/>
                <a:cs typeface="Arial"/>
              </a:rPr>
              <a:t>Exceções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negócio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15" dirty="0">
                <a:latin typeface="Arial"/>
                <a:cs typeface="Arial"/>
              </a:rPr>
              <a:t>Inovações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negócio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15" dirty="0">
                <a:latin typeface="Arial"/>
                <a:cs typeface="Arial"/>
              </a:rPr>
              <a:t>Inovações </a:t>
            </a:r>
            <a:r>
              <a:rPr sz="1400" spc="-10" dirty="0">
                <a:latin typeface="Arial"/>
                <a:cs typeface="Arial"/>
              </a:rPr>
              <a:t>na tecnologia de</a:t>
            </a:r>
            <a:r>
              <a:rPr sz="1400" spc="1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negócio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latin typeface="Arial"/>
                <a:cs typeface="Arial"/>
              </a:rPr>
              <a:t>Mudança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estratégica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879" y="300898"/>
            <a:ext cx="450672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H:</a:t>
            </a:r>
            <a:r>
              <a:rPr i="0" spc="-114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054493"/>
            <a:ext cx="4424045" cy="50509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Requisição para </a:t>
            </a:r>
            <a:r>
              <a:rPr sz="2000" spc="-5" dirty="0">
                <a:latin typeface="Arial"/>
                <a:cs typeface="Arial"/>
              </a:rPr>
              <a:t>Trabalho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Organizacional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5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10" dirty="0">
                <a:latin typeface="Arial"/>
                <a:cs typeface="Arial"/>
              </a:rPr>
              <a:t>Framework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adaptado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Repositório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929640" indent="-344170">
              <a:lnSpc>
                <a:spcPct val="11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Documento de </a:t>
            </a: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Especificação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Requisitos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090"/>
              </a:lnSpc>
              <a:spcBef>
                <a:spcPts val="240"/>
              </a:spcBef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R="212725" algn="r">
              <a:lnSpc>
                <a:spcPts val="1850"/>
              </a:lnSpc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nt</a:t>
            </a:r>
            <a:r>
              <a:rPr sz="1800" spc="5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</a:t>
            </a: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173" y="1052512"/>
            <a:ext cx="3811016" cy="467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879" y="300898"/>
            <a:ext cx="481152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 H:</a:t>
            </a:r>
            <a:r>
              <a:rPr i="0" spc="-114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206207"/>
            <a:ext cx="4218305" cy="408177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i="1" spc="-10" dirty="0">
                <a:latin typeface="Arial"/>
                <a:cs typeface="Arial"/>
              </a:rPr>
              <a:t>Roadmap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1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  <a:tab pos="2105025" algn="l"/>
              </a:tabLst>
            </a:pPr>
            <a:r>
              <a:rPr sz="2000" spc="-10" dirty="0">
                <a:latin typeface="Arial"/>
                <a:cs typeface="Arial"/>
              </a:rPr>
              <a:t>Solicitações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Mudança  (originadas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	mudanças de  </a:t>
            </a:r>
            <a:r>
              <a:rPr sz="2000" spc="-10" dirty="0">
                <a:latin typeface="Arial"/>
                <a:cs typeface="Arial"/>
              </a:rPr>
              <a:t>tecnologia, </a:t>
            </a:r>
            <a:r>
              <a:rPr sz="2000" spc="-5" dirty="0">
                <a:latin typeface="Arial"/>
                <a:cs typeface="Arial"/>
              </a:rPr>
              <a:t>mudanças de </a:t>
            </a:r>
            <a:r>
              <a:rPr sz="2000" spc="-10" dirty="0">
                <a:latin typeface="Arial"/>
                <a:cs typeface="Arial"/>
              </a:rPr>
              <a:t>negócio,  lições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aprendidas)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Governança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Contrato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Conformidade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Implementação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4"/>
              </a:spcBef>
            </a:pPr>
            <a:r>
              <a:rPr sz="2000" spc="-10" dirty="0">
                <a:latin typeface="Arial"/>
                <a:cs typeface="Arial"/>
              </a:rPr>
              <a:t>Migração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173" y="1052512"/>
            <a:ext cx="3811016" cy="467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279" y="331675"/>
            <a:ext cx="56769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Solicitações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Mudança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7759065" cy="4002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Descrição </a:t>
            </a:r>
            <a:r>
              <a:rPr sz="2400" dirty="0">
                <a:latin typeface="Arial"/>
                <a:cs typeface="Arial"/>
              </a:rPr>
              <a:t>da mudança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proposta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Justificativa para a </a:t>
            </a:r>
            <a:r>
              <a:rPr sz="2400" dirty="0">
                <a:latin typeface="Arial"/>
                <a:cs typeface="Arial"/>
              </a:rPr>
              <a:t>mudança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proposta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impacto da </a:t>
            </a:r>
            <a:r>
              <a:rPr sz="2400" dirty="0">
                <a:latin typeface="Arial"/>
                <a:cs typeface="Arial"/>
              </a:rPr>
              <a:t>mudança proposta,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incluindo: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Referência a </a:t>
            </a:r>
            <a:r>
              <a:rPr sz="2000" spc="-10" dirty="0">
                <a:latin typeface="Arial"/>
                <a:cs typeface="Arial"/>
              </a:rPr>
              <a:t>requisitos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específicos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Prioridade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requisitos, </a:t>
            </a:r>
            <a:r>
              <a:rPr sz="2000" spc="-5" dirty="0">
                <a:latin typeface="Arial"/>
                <a:cs typeface="Arial"/>
              </a:rPr>
              <a:t>até a </a:t>
            </a:r>
            <a:r>
              <a:rPr sz="2000" spc="-10" dirty="0">
                <a:latin typeface="Arial"/>
                <a:cs typeface="Arial"/>
              </a:rPr>
              <a:t>data, das partes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interessadas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Fases a serem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revisitadas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que irá liderar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priorização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requisitos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Resultados das investigações das </a:t>
            </a:r>
            <a:r>
              <a:rPr sz="2000" spc="-5" dirty="0">
                <a:latin typeface="Arial"/>
                <a:cs typeface="Arial"/>
              </a:rPr>
              <a:t>fases e </a:t>
            </a:r>
            <a:r>
              <a:rPr sz="2000" spc="-10" dirty="0">
                <a:latin typeface="Arial"/>
                <a:cs typeface="Arial"/>
              </a:rPr>
              <a:t>prioridades</a:t>
            </a:r>
            <a:r>
              <a:rPr sz="2000" spc="3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revistas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Recomendações </a:t>
            </a:r>
            <a:r>
              <a:rPr sz="2000" spc="-10" dirty="0">
                <a:latin typeface="Arial"/>
                <a:cs typeface="Arial"/>
              </a:rPr>
              <a:t>sobre </a:t>
            </a:r>
            <a:r>
              <a:rPr sz="2000" spc="-5" dirty="0">
                <a:latin typeface="Arial"/>
                <a:cs typeface="Arial"/>
              </a:rPr>
              <a:t>o gerenciamento </a:t>
            </a:r>
            <a:r>
              <a:rPr sz="2000" spc="-10" dirty="0">
                <a:latin typeface="Arial"/>
                <a:cs typeface="Arial"/>
              </a:rPr>
              <a:t>dos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requisitos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Número de referência no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repositório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260" y="300898"/>
            <a:ext cx="19155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Pas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/>
          <p:nvPr/>
        </p:nvSpPr>
        <p:spPr>
          <a:xfrm>
            <a:off x="4375150" y="2057463"/>
            <a:ext cx="5199380" cy="533400"/>
          </a:xfrm>
          <a:custGeom>
            <a:avLst/>
            <a:gdLst/>
            <a:ahLst/>
            <a:cxnLst/>
            <a:rect l="l" t="t" r="r" b="b"/>
            <a:pathLst>
              <a:path w="5199380" h="533400">
                <a:moveTo>
                  <a:pt x="0" y="533400"/>
                </a:moveTo>
                <a:lnTo>
                  <a:pt x="5198872" y="533400"/>
                </a:lnTo>
                <a:lnTo>
                  <a:pt x="51988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2450" y="20510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56101" y="2044700"/>
            <a:ext cx="516255" cy="0"/>
          </a:xfrm>
          <a:custGeom>
            <a:avLst/>
            <a:gdLst/>
            <a:ahLst/>
            <a:cxnLst/>
            <a:rect l="l" t="t" r="r" b="b"/>
            <a:pathLst>
              <a:path w="516254">
                <a:moveTo>
                  <a:pt x="0" y="0"/>
                </a:moveTo>
                <a:lnTo>
                  <a:pt x="5161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6721" y="2051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1500" y="2588291"/>
            <a:ext cx="5186680" cy="0"/>
          </a:xfrm>
          <a:custGeom>
            <a:avLst/>
            <a:gdLst/>
            <a:ahLst/>
            <a:cxnLst/>
            <a:rect l="l" t="t" r="r" b="b"/>
            <a:pathLst>
              <a:path w="5186680">
                <a:moveTo>
                  <a:pt x="0" y="0"/>
                </a:moveTo>
                <a:lnTo>
                  <a:pt x="51861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7850" y="2076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1500" y="2063750"/>
            <a:ext cx="5186680" cy="12700"/>
          </a:xfrm>
          <a:custGeom>
            <a:avLst/>
            <a:gdLst/>
            <a:ahLst/>
            <a:cxnLst/>
            <a:rect l="l" t="t" r="r" b="b"/>
            <a:pathLst>
              <a:path w="5186680" h="12700">
                <a:moveTo>
                  <a:pt x="0" y="12700"/>
                </a:moveTo>
                <a:lnTo>
                  <a:pt x="5186172" y="12700"/>
                </a:lnTo>
                <a:lnTo>
                  <a:pt x="51861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61321" y="2076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9850" y="2590863"/>
            <a:ext cx="5694680" cy="533400"/>
          </a:xfrm>
          <a:custGeom>
            <a:avLst/>
            <a:gdLst/>
            <a:ahLst/>
            <a:cxnLst/>
            <a:rect l="l" t="t" r="r" b="b"/>
            <a:pathLst>
              <a:path w="5694680" h="533400">
                <a:moveTo>
                  <a:pt x="0" y="533400"/>
                </a:moveTo>
                <a:lnTo>
                  <a:pt x="5694172" y="533400"/>
                </a:lnTo>
                <a:lnTo>
                  <a:pt x="56941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72244" y="315087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0" y="0"/>
                </a:moveTo>
                <a:lnTo>
                  <a:pt x="208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7150" y="25844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800" y="2578100"/>
            <a:ext cx="5732780" cy="0"/>
          </a:xfrm>
          <a:custGeom>
            <a:avLst/>
            <a:gdLst/>
            <a:ahLst/>
            <a:cxnLst/>
            <a:rect l="l" t="t" r="r" b="b"/>
            <a:pathLst>
              <a:path w="5732780">
                <a:moveTo>
                  <a:pt x="0" y="0"/>
                </a:moveTo>
                <a:lnTo>
                  <a:pt x="57322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86721" y="25844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6200" y="3121691"/>
            <a:ext cx="5681980" cy="0"/>
          </a:xfrm>
          <a:custGeom>
            <a:avLst/>
            <a:gdLst/>
            <a:ahLst/>
            <a:cxnLst/>
            <a:rect l="l" t="t" r="r" b="b"/>
            <a:pathLst>
              <a:path w="5681980">
                <a:moveTo>
                  <a:pt x="0" y="0"/>
                </a:moveTo>
                <a:lnTo>
                  <a:pt x="56814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2550" y="26098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200" y="2597150"/>
            <a:ext cx="5681980" cy="12700"/>
          </a:xfrm>
          <a:custGeom>
            <a:avLst/>
            <a:gdLst/>
            <a:ahLst/>
            <a:cxnLst/>
            <a:rect l="l" t="t" r="r" b="b"/>
            <a:pathLst>
              <a:path w="5681980" h="12700">
                <a:moveTo>
                  <a:pt x="0" y="12700"/>
                </a:moveTo>
                <a:lnTo>
                  <a:pt x="5681472" y="12700"/>
                </a:lnTo>
                <a:lnTo>
                  <a:pt x="56814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1321" y="26098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2771" y="3124263"/>
            <a:ext cx="6189980" cy="533400"/>
          </a:xfrm>
          <a:custGeom>
            <a:avLst/>
            <a:gdLst/>
            <a:ahLst/>
            <a:cxnLst/>
            <a:rect l="l" t="t" r="r" b="b"/>
            <a:pathLst>
              <a:path w="6189980" h="533400">
                <a:moveTo>
                  <a:pt x="0" y="533273"/>
                </a:moveTo>
                <a:lnTo>
                  <a:pt x="6189472" y="533273"/>
                </a:lnTo>
                <a:lnTo>
                  <a:pt x="6189472" y="0"/>
                </a:lnTo>
                <a:lnTo>
                  <a:pt x="0" y="0"/>
                </a:lnTo>
                <a:lnTo>
                  <a:pt x="0" y="53327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0071" y="31178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3721" y="3111500"/>
            <a:ext cx="6228080" cy="0"/>
          </a:xfrm>
          <a:custGeom>
            <a:avLst/>
            <a:gdLst/>
            <a:ahLst/>
            <a:cxnLst/>
            <a:rect l="l" t="t" r="r" b="b"/>
            <a:pathLst>
              <a:path w="6228080">
                <a:moveTo>
                  <a:pt x="0" y="0"/>
                </a:moveTo>
                <a:lnTo>
                  <a:pt x="62276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85070" y="31178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121" y="3655028"/>
            <a:ext cx="6177280" cy="0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899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5471" y="31432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89121" y="3130550"/>
            <a:ext cx="6177280" cy="12700"/>
          </a:xfrm>
          <a:custGeom>
            <a:avLst/>
            <a:gdLst/>
            <a:ahLst/>
            <a:cxnLst/>
            <a:rect l="l" t="t" r="r" b="b"/>
            <a:pathLst>
              <a:path w="6177280" h="12700">
                <a:moveTo>
                  <a:pt x="0" y="12700"/>
                </a:moveTo>
                <a:lnTo>
                  <a:pt x="6176899" y="12700"/>
                </a:lnTo>
                <a:lnTo>
                  <a:pt x="617689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59670" y="31432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9250" y="3657536"/>
            <a:ext cx="6685280" cy="533400"/>
          </a:xfrm>
          <a:custGeom>
            <a:avLst/>
            <a:gdLst/>
            <a:ahLst/>
            <a:cxnLst/>
            <a:rect l="l" t="t" r="r" b="b"/>
            <a:pathLst>
              <a:path w="6685280" h="533400">
                <a:moveTo>
                  <a:pt x="0" y="533400"/>
                </a:moveTo>
                <a:lnTo>
                  <a:pt x="6684772" y="533400"/>
                </a:lnTo>
                <a:lnTo>
                  <a:pt x="6684772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6550" y="36512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6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0200" y="3644900"/>
            <a:ext cx="6723380" cy="0"/>
          </a:xfrm>
          <a:custGeom>
            <a:avLst/>
            <a:gdLst/>
            <a:ahLst/>
            <a:cxnLst/>
            <a:rect l="l" t="t" r="r" b="b"/>
            <a:pathLst>
              <a:path w="6723380">
                <a:moveTo>
                  <a:pt x="0" y="0"/>
                </a:moveTo>
                <a:lnTo>
                  <a:pt x="67228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6721" y="36512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95600" y="4188428"/>
            <a:ext cx="6672580" cy="0"/>
          </a:xfrm>
          <a:custGeom>
            <a:avLst/>
            <a:gdLst/>
            <a:ahLst/>
            <a:cxnLst/>
            <a:rect l="l" t="t" r="r" b="b"/>
            <a:pathLst>
              <a:path w="6672580">
                <a:moveTo>
                  <a:pt x="0" y="0"/>
                </a:moveTo>
                <a:lnTo>
                  <a:pt x="6672072" y="0"/>
                </a:lnTo>
              </a:path>
            </a:pathLst>
          </a:custGeom>
          <a:ln w="5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1950" y="36766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95600" y="3663950"/>
            <a:ext cx="6672580" cy="12700"/>
          </a:xfrm>
          <a:custGeom>
            <a:avLst/>
            <a:gdLst/>
            <a:ahLst/>
            <a:cxnLst/>
            <a:rect l="l" t="t" r="r" b="b"/>
            <a:pathLst>
              <a:path w="6672580" h="12700">
                <a:moveTo>
                  <a:pt x="0" y="12700"/>
                </a:moveTo>
                <a:lnTo>
                  <a:pt x="6672072" y="12700"/>
                </a:lnTo>
                <a:lnTo>
                  <a:pt x="66720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61321" y="36766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3950" y="4190938"/>
            <a:ext cx="7180580" cy="534035"/>
          </a:xfrm>
          <a:custGeom>
            <a:avLst/>
            <a:gdLst/>
            <a:ahLst/>
            <a:cxnLst/>
            <a:rect l="l" t="t" r="r" b="b"/>
            <a:pathLst>
              <a:path w="7180580" h="534035">
                <a:moveTo>
                  <a:pt x="0" y="533526"/>
                </a:moveTo>
                <a:lnTo>
                  <a:pt x="7180072" y="533526"/>
                </a:lnTo>
                <a:lnTo>
                  <a:pt x="7180072" y="0"/>
                </a:lnTo>
                <a:lnTo>
                  <a:pt x="0" y="0"/>
                </a:lnTo>
                <a:lnTo>
                  <a:pt x="0" y="53352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81250" y="4184652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0"/>
                </a:moveTo>
                <a:lnTo>
                  <a:pt x="0" y="5398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0" y="4178300"/>
            <a:ext cx="7218680" cy="0"/>
          </a:xfrm>
          <a:custGeom>
            <a:avLst/>
            <a:gdLst/>
            <a:ahLst/>
            <a:cxnLst/>
            <a:rect l="l" t="t" r="r" b="b"/>
            <a:pathLst>
              <a:path w="7218680">
                <a:moveTo>
                  <a:pt x="0" y="0"/>
                </a:moveTo>
                <a:lnTo>
                  <a:pt x="72181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86721" y="41846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4721891"/>
            <a:ext cx="7167880" cy="0"/>
          </a:xfrm>
          <a:custGeom>
            <a:avLst/>
            <a:gdLst/>
            <a:ahLst/>
            <a:cxnLst/>
            <a:rect l="l" t="t" r="r" b="b"/>
            <a:pathLst>
              <a:path w="7167880">
                <a:moveTo>
                  <a:pt x="0" y="0"/>
                </a:moveTo>
                <a:lnTo>
                  <a:pt x="7167372" y="0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6650" y="42100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197350"/>
            <a:ext cx="7167880" cy="12700"/>
          </a:xfrm>
          <a:custGeom>
            <a:avLst/>
            <a:gdLst/>
            <a:ahLst/>
            <a:cxnLst/>
            <a:rect l="l" t="t" r="r" b="b"/>
            <a:pathLst>
              <a:path w="7167880" h="12700">
                <a:moveTo>
                  <a:pt x="0" y="12700"/>
                </a:moveTo>
                <a:lnTo>
                  <a:pt x="7167372" y="12700"/>
                </a:lnTo>
                <a:lnTo>
                  <a:pt x="71673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61321" y="42100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98650" y="4724465"/>
            <a:ext cx="7675880" cy="548005"/>
          </a:xfrm>
          <a:custGeom>
            <a:avLst/>
            <a:gdLst/>
            <a:ahLst/>
            <a:cxnLst/>
            <a:rect l="l" t="t" r="r" b="b"/>
            <a:pathLst>
              <a:path w="7675880" h="548004">
                <a:moveTo>
                  <a:pt x="0" y="547687"/>
                </a:moveTo>
                <a:lnTo>
                  <a:pt x="7675372" y="547687"/>
                </a:lnTo>
                <a:lnTo>
                  <a:pt x="76753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9600" y="528447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85950" y="471805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70">
                <a:moveTo>
                  <a:pt x="0" y="0"/>
                </a:moveTo>
                <a:lnTo>
                  <a:pt x="0" y="5600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79600" y="4711700"/>
            <a:ext cx="7713980" cy="0"/>
          </a:xfrm>
          <a:custGeom>
            <a:avLst/>
            <a:gdLst/>
            <a:ahLst/>
            <a:cxnLst/>
            <a:rect l="l" t="t" r="r" b="b"/>
            <a:pathLst>
              <a:path w="7713980">
                <a:moveTo>
                  <a:pt x="0" y="0"/>
                </a:moveTo>
                <a:lnTo>
                  <a:pt x="77134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86721" y="4718052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4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05000" y="525272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699"/>
                </a:moveTo>
                <a:lnTo>
                  <a:pt x="7662672" y="12699"/>
                </a:lnTo>
                <a:lnTo>
                  <a:pt x="7662672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11350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26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5000" y="4730750"/>
            <a:ext cx="7663180" cy="12700"/>
          </a:xfrm>
          <a:custGeom>
            <a:avLst/>
            <a:gdLst/>
            <a:ahLst/>
            <a:cxnLst/>
            <a:rect l="l" t="t" r="r" b="b"/>
            <a:pathLst>
              <a:path w="7663180" h="12700">
                <a:moveTo>
                  <a:pt x="0" y="12700"/>
                </a:moveTo>
                <a:lnTo>
                  <a:pt x="7662672" y="12700"/>
                </a:lnTo>
                <a:lnTo>
                  <a:pt x="76626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61321" y="474345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72228" y="1509714"/>
            <a:ext cx="4704080" cy="548005"/>
          </a:xfrm>
          <a:custGeom>
            <a:avLst/>
            <a:gdLst/>
            <a:ahLst/>
            <a:cxnLst/>
            <a:rect l="l" t="t" r="r" b="b"/>
            <a:pathLst>
              <a:path w="4704080" h="548005">
                <a:moveTo>
                  <a:pt x="0" y="547687"/>
                </a:moveTo>
                <a:lnTo>
                  <a:pt x="4703572" y="547687"/>
                </a:lnTo>
                <a:lnTo>
                  <a:pt x="4703572" y="0"/>
                </a:lnTo>
                <a:lnTo>
                  <a:pt x="0" y="0"/>
                </a:lnTo>
                <a:lnTo>
                  <a:pt x="0" y="547687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53179" y="207010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59528" y="1503680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600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53179" y="1497330"/>
            <a:ext cx="4742180" cy="0"/>
          </a:xfrm>
          <a:custGeom>
            <a:avLst/>
            <a:gdLst/>
            <a:ahLst/>
            <a:cxnLst/>
            <a:rect l="l" t="t" r="r" b="b"/>
            <a:pathLst>
              <a:path w="4742180">
                <a:moveTo>
                  <a:pt x="0" y="0"/>
                </a:moveTo>
                <a:lnTo>
                  <a:pt x="47416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88500" y="1503427"/>
            <a:ext cx="0" cy="560705"/>
          </a:xfrm>
          <a:custGeom>
            <a:avLst/>
            <a:gdLst/>
            <a:ahLst/>
            <a:cxnLst/>
            <a:rect l="l" t="t" r="r" b="b"/>
            <a:pathLst>
              <a:path h="560705">
                <a:moveTo>
                  <a:pt x="0" y="0"/>
                </a:moveTo>
                <a:lnTo>
                  <a:pt x="0" y="5603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8579" y="203835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84928" y="152908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0"/>
                </a:moveTo>
                <a:lnTo>
                  <a:pt x="0" y="5092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78579" y="1516380"/>
            <a:ext cx="4691380" cy="12700"/>
          </a:xfrm>
          <a:custGeom>
            <a:avLst/>
            <a:gdLst/>
            <a:ahLst/>
            <a:cxnLst/>
            <a:rect l="l" t="t" r="r" b="b"/>
            <a:pathLst>
              <a:path w="4691380" h="12700">
                <a:moveTo>
                  <a:pt x="0" y="12700"/>
                </a:moveTo>
                <a:lnTo>
                  <a:pt x="4690872" y="12700"/>
                </a:lnTo>
                <a:lnTo>
                  <a:pt x="469087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563100" y="15288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5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977899" y="1491235"/>
            <a:ext cx="7332980" cy="3698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1210" marR="5080" indent="-344805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7. Ativar </a:t>
            </a:r>
            <a:r>
              <a:rPr sz="1800" b="1" i="1" dirty="0">
                <a:latin typeface="Arial"/>
                <a:cs typeface="Arial"/>
              </a:rPr>
              <a:t>o </a:t>
            </a:r>
            <a:r>
              <a:rPr sz="1800" b="1" i="1" spc="-5" dirty="0">
                <a:latin typeface="Arial"/>
                <a:cs typeface="Arial"/>
              </a:rPr>
              <a:t>processo para </a:t>
            </a:r>
            <a:r>
              <a:rPr sz="1800" b="1" i="1" dirty="0">
                <a:latin typeface="Arial"/>
                <a:cs typeface="Arial"/>
              </a:rPr>
              <a:t>implementar</a:t>
            </a:r>
            <a:r>
              <a:rPr sz="1800" b="1" i="1" spc="-10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  </a:t>
            </a:r>
            <a:r>
              <a:rPr sz="1800" b="1" i="1" spc="-10" dirty="0">
                <a:latin typeface="Arial"/>
                <a:cs typeface="Arial"/>
              </a:rPr>
              <a:t>Mudança</a:t>
            </a:r>
            <a:endParaRPr sz="1800">
              <a:latin typeface="Arial"/>
              <a:cs typeface="Arial"/>
            </a:endParaRPr>
          </a:p>
          <a:p>
            <a:pPr marL="2489835">
              <a:lnSpc>
                <a:spcPct val="100000"/>
              </a:lnSpc>
              <a:spcBef>
                <a:spcPts val="1075"/>
              </a:spcBef>
            </a:pPr>
            <a:r>
              <a:rPr sz="1800" b="1" i="1" spc="-5" dirty="0">
                <a:latin typeface="Arial"/>
                <a:cs typeface="Arial"/>
              </a:rPr>
              <a:t>6. Gerenciar Processo de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Governança</a:t>
            </a:r>
            <a:endParaRPr sz="1800">
              <a:latin typeface="Arial"/>
              <a:cs typeface="Arial"/>
            </a:endParaRPr>
          </a:p>
          <a:p>
            <a:pPr marL="1428115" algn="ctr">
              <a:lnSpc>
                <a:spcPct val="100000"/>
              </a:lnSpc>
              <a:spcBef>
                <a:spcPts val="960"/>
              </a:spcBef>
            </a:pPr>
            <a:r>
              <a:rPr sz="1800" b="1" i="1" dirty="0">
                <a:latin typeface="Arial"/>
                <a:cs typeface="Arial"/>
              </a:rPr>
              <a:t>5. Desenvolver Requisitos de </a:t>
            </a:r>
            <a:r>
              <a:rPr sz="1800" b="1" i="1" spc="-5" dirty="0">
                <a:latin typeface="Arial"/>
                <a:cs typeface="Arial"/>
              </a:rPr>
              <a:t>Mudança</a:t>
            </a:r>
            <a:r>
              <a:rPr sz="1800" b="1" i="1" spc="-1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para</a:t>
            </a:r>
            <a:endParaRPr sz="1800">
              <a:latin typeface="Arial"/>
              <a:cs typeface="Arial"/>
            </a:endParaRPr>
          </a:p>
          <a:p>
            <a:pPr marL="1474470" algn="ctr">
              <a:lnSpc>
                <a:spcPts val="2100"/>
              </a:lnSpc>
            </a:pPr>
            <a:r>
              <a:rPr sz="1800" b="1" i="1" spc="-5" dirty="0">
                <a:latin typeface="Arial"/>
                <a:cs typeface="Arial"/>
              </a:rPr>
              <a:t>atender aos objetivos de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marL="1497330">
              <a:lnSpc>
                <a:spcPts val="2100"/>
              </a:lnSpc>
            </a:pPr>
            <a:r>
              <a:rPr sz="1800" b="1" i="1" spc="-5" dirty="0">
                <a:latin typeface="Arial"/>
                <a:cs typeface="Arial"/>
              </a:rPr>
              <a:t>4. Fornecer Análise para </a:t>
            </a:r>
            <a:r>
              <a:rPr sz="1800" b="1" i="1" dirty="0">
                <a:latin typeface="Arial"/>
                <a:cs typeface="Arial"/>
              </a:rPr>
              <a:t>o </a:t>
            </a:r>
            <a:r>
              <a:rPr sz="1800" b="1" i="1" spc="-5" dirty="0">
                <a:latin typeface="Arial"/>
                <a:cs typeface="Arial"/>
              </a:rPr>
              <a:t>Gerenciamento</a:t>
            </a:r>
            <a:r>
              <a:rPr sz="1800" b="1" i="1" spc="-16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latin typeface="Arial"/>
                <a:cs typeface="Arial"/>
              </a:rPr>
              <a:t>Mudanças </a:t>
            </a:r>
            <a:r>
              <a:rPr sz="1800" b="1" i="1" dirty="0">
                <a:latin typeface="Arial"/>
                <a:cs typeface="Arial"/>
              </a:rPr>
              <a:t>de</a:t>
            </a:r>
            <a:r>
              <a:rPr sz="1800" b="1" i="1" spc="-9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1003300">
              <a:lnSpc>
                <a:spcPct val="100000"/>
              </a:lnSpc>
              <a:spcBef>
                <a:spcPts val="960"/>
              </a:spcBef>
            </a:pPr>
            <a:r>
              <a:rPr sz="1800" b="1" i="1" spc="-5" dirty="0">
                <a:latin typeface="Arial"/>
                <a:cs typeface="Arial"/>
              </a:rPr>
              <a:t>3. Gerenciar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Riscos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5"/>
              </a:spcBef>
            </a:pPr>
            <a:r>
              <a:rPr sz="1800" b="1" i="1" spc="-5" dirty="0">
                <a:latin typeface="Arial"/>
                <a:cs typeface="Arial"/>
              </a:rPr>
              <a:t>2. </a:t>
            </a:r>
            <a:r>
              <a:rPr sz="1800" b="1" i="1" dirty="0">
                <a:latin typeface="Arial"/>
                <a:cs typeface="Arial"/>
              </a:rPr>
              <a:t>Implantar </a:t>
            </a:r>
            <a:r>
              <a:rPr sz="1800" b="1" i="1" spc="-5" dirty="0">
                <a:latin typeface="Arial"/>
                <a:cs typeface="Arial"/>
              </a:rPr>
              <a:t>Ferramentas de</a:t>
            </a:r>
            <a:r>
              <a:rPr sz="1800" b="1" i="1" spc="-8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Monitoração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6870" algn="l"/>
              </a:tabLst>
            </a:pPr>
            <a:r>
              <a:rPr sz="1800" b="1" i="1" spc="-5" dirty="0">
                <a:latin typeface="Arial"/>
                <a:cs typeface="Arial"/>
              </a:rPr>
              <a:t>1.	Estabelecer </a:t>
            </a:r>
            <a:r>
              <a:rPr sz="1800" b="1" i="1" dirty="0">
                <a:latin typeface="Arial"/>
                <a:cs typeface="Arial"/>
              </a:rPr>
              <a:t>o </a:t>
            </a:r>
            <a:r>
              <a:rPr sz="1800" b="1" i="1" spc="-5" dirty="0">
                <a:latin typeface="Arial"/>
                <a:cs typeface="Arial"/>
              </a:rPr>
              <a:t>processo de </a:t>
            </a:r>
            <a:r>
              <a:rPr sz="1800" b="1" i="1" dirty="0">
                <a:latin typeface="Arial"/>
                <a:cs typeface="Arial"/>
              </a:rPr>
              <a:t>Realização </a:t>
            </a:r>
            <a:r>
              <a:rPr sz="1800" b="1" i="1" spc="-5" dirty="0">
                <a:latin typeface="Arial"/>
                <a:cs typeface="Arial"/>
              </a:rPr>
              <a:t>de</a:t>
            </a:r>
            <a:r>
              <a:rPr sz="1800" b="1" i="1" spc="-135" dirty="0">
                <a:latin typeface="Arial"/>
                <a:cs typeface="Arial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Valor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07340" y="836677"/>
            <a:ext cx="2344039" cy="2879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357755" marR="5080" indent="-179260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1. Estabelecer o </a:t>
            </a:r>
            <a:r>
              <a:rPr sz="4000" i="0" spc="0" dirty="0">
                <a:latin typeface="Arial"/>
                <a:cs typeface="Arial"/>
              </a:rPr>
              <a:t>processo</a:t>
            </a:r>
            <a:r>
              <a:rPr sz="4000" i="0" spc="-20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Realização de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Valor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776033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Influenciar projetos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explorar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corporativa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realização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valor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(resultados)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102245"/>
            <a:ext cx="9267393" cy="1288557"/>
          </a:xfrm>
          <a:prstGeom prst="rect">
            <a:avLst/>
          </a:prstGeom>
        </p:spPr>
        <p:txBody>
          <a:bodyPr vert="horz" wrap="square" lIns="0" tIns="56895" rIns="0" bIns="0" rtlCol="0">
            <a:spAutoFit/>
          </a:bodyPr>
          <a:lstStyle/>
          <a:p>
            <a:pPr marL="3379470" marR="5080" indent="-2326640">
              <a:lnSpc>
                <a:spcPct val="100000"/>
              </a:lnSpc>
              <a:spcBef>
                <a:spcPts val="100"/>
              </a:spcBef>
            </a:pPr>
            <a:r>
              <a:rPr sz="4000" i="0" spc="-5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2. </a:t>
            </a:r>
            <a:r>
              <a:rPr sz="4000" i="0" spc="-5" dirty="0">
                <a:latin typeface="Arial"/>
                <a:cs typeface="Arial"/>
              </a:rPr>
              <a:t>Implantar Ferramentas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-10" dirty="0">
                <a:latin typeface="Arial"/>
                <a:cs typeface="Arial"/>
              </a:rPr>
              <a:t>Monitoração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088" y="1243712"/>
            <a:ext cx="9266555" cy="488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Monitorar </a:t>
            </a:r>
            <a:r>
              <a:rPr sz="2400" dirty="0">
                <a:latin typeface="Arial"/>
                <a:cs typeface="Arial"/>
              </a:rPr>
              <a:t>mudanças </a:t>
            </a:r>
            <a:r>
              <a:rPr sz="2400" spc="-5" dirty="0">
                <a:latin typeface="Arial"/>
                <a:cs typeface="Arial"/>
              </a:rPr>
              <a:t>de tecnologia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podem </a:t>
            </a:r>
            <a:r>
              <a:rPr sz="2400" dirty="0">
                <a:latin typeface="Arial"/>
                <a:cs typeface="Arial"/>
              </a:rPr>
              <a:t>impactar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Linha 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Base</a:t>
            </a:r>
            <a:endParaRPr sz="2400">
              <a:latin typeface="Arial"/>
              <a:cs typeface="Arial"/>
            </a:endParaRPr>
          </a:p>
          <a:p>
            <a:pPr marL="356870" marR="142621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Monitorar </a:t>
            </a:r>
            <a:r>
              <a:rPr sz="2400" dirty="0">
                <a:latin typeface="Arial"/>
                <a:cs typeface="Arial"/>
              </a:rPr>
              <a:t>mudanças </a:t>
            </a:r>
            <a:r>
              <a:rPr sz="2400" spc="-5" dirty="0">
                <a:latin typeface="Arial"/>
                <a:cs typeface="Arial"/>
              </a:rPr>
              <a:t>no negócio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podem impactar </a:t>
            </a:r>
            <a:r>
              <a:rPr sz="2400" spc="-5" dirty="0">
                <a:latin typeface="Arial"/>
                <a:cs typeface="Arial"/>
              </a:rPr>
              <a:t>a  Arquitetura de </a:t>
            </a:r>
            <a:r>
              <a:rPr sz="2400" dirty="0">
                <a:latin typeface="Arial"/>
                <a:cs typeface="Arial"/>
              </a:rPr>
              <a:t>Linha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Rastreamento de </a:t>
            </a:r>
            <a:r>
              <a:rPr sz="2400" spc="-5" dirty="0">
                <a:latin typeface="Arial"/>
                <a:cs typeface="Arial"/>
              </a:rPr>
              <a:t>valor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negócio; </a:t>
            </a:r>
            <a:r>
              <a:rPr sz="2400" spc="-10" dirty="0">
                <a:latin typeface="Arial"/>
                <a:cs typeface="Arial"/>
              </a:rPr>
              <a:t>ex.: </a:t>
            </a:r>
            <a:r>
              <a:rPr sz="2400" dirty="0">
                <a:latin typeface="Arial"/>
                <a:cs typeface="Arial"/>
              </a:rPr>
              <a:t>o método de </a:t>
            </a:r>
            <a:r>
              <a:rPr sz="2400" spc="-5" dirty="0">
                <a:latin typeface="Arial"/>
                <a:cs typeface="Arial"/>
              </a:rPr>
              <a:t>avaliação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investimento para </a:t>
            </a:r>
            <a:r>
              <a:rPr sz="2400" dirty="0">
                <a:latin typeface="Arial"/>
                <a:cs typeface="Arial"/>
              </a:rPr>
              <a:t>determinar métricas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valor </a:t>
            </a:r>
            <a:r>
              <a:rPr sz="2400" spc="-5" dirty="0">
                <a:latin typeface="Arial"/>
                <a:cs typeface="Arial"/>
              </a:rPr>
              <a:t>para os objetivos 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Monitorar a maturidade da </a:t>
            </a:r>
            <a:r>
              <a:rPr sz="2400" dirty="0">
                <a:latin typeface="Arial"/>
                <a:cs typeface="Arial"/>
              </a:rPr>
              <a:t>capacidade </a:t>
            </a:r>
            <a:r>
              <a:rPr sz="2400" spc="-5" dirty="0">
                <a:latin typeface="Arial"/>
                <a:cs typeface="Arial"/>
              </a:rPr>
              <a:t>da Arquitetura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Acompanhar e </a:t>
            </a:r>
            <a:r>
              <a:rPr sz="2400" spc="-5" dirty="0">
                <a:latin typeface="Arial"/>
                <a:cs typeface="Arial"/>
              </a:rPr>
              <a:t>avaliar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programas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gestão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Acompanhar o desempenho e uso de QoS 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Quality </a:t>
            </a:r>
            <a:r>
              <a:rPr sz="2400" i="1" dirty="0">
                <a:latin typeface="Arial"/>
                <a:cs typeface="Arial"/>
              </a:rPr>
              <a:t>of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Service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Determinar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acompanhar </a:t>
            </a:r>
            <a:r>
              <a:rPr sz="2400" spc="-5" dirty="0">
                <a:latin typeface="Arial"/>
                <a:cs typeface="Arial"/>
              </a:rPr>
              <a:t>os requisitos </a:t>
            </a:r>
            <a:r>
              <a:rPr sz="2400" dirty="0">
                <a:latin typeface="Arial"/>
                <a:cs typeface="Arial"/>
              </a:rPr>
              <a:t>de continuidade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7352" y="331675"/>
            <a:ext cx="6045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3. </a:t>
            </a:r>
            <a:r>
              <a:rPr sz="4000" i="0" spc="0" dirty="0">
                <a:latin typeface="Arial"/>
                <a:cs typeface="Arial"/>
              </a:rPr>
              <a:t>Gerenciar</a:t>
            </a:r>
            <a:r>
              <a:rPr sz="4000" i="0" spc="-17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Riscos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2"/>
            <a:ext cx="8013065" cy="11951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Gerenciar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riscos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fornecer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recomendações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Ver </a:t>
            </a:r>
            <a:r>
              <a:rPr sz="2400" spc="-5" dirty="0">
                <a:latin typeface="Arial"/>
                <a:cs typeface="Arial"/>
              </a:rPr>
              <a:t>Capítulo </a:t>
            </a:r>
            <a:r>
              <a:rPr sz="2400" dirty="0">
                <a:latin typeface="Arial"/>
                <a:cs typeface="Arial"/>
              </a:rPr>
              <a:t>31 Gerenciamento de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Riscos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318" y="283541"/>
            <a:ext cx="9492615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200" i="0" spc="-5" dirty="0">
                <a:latin typeface="Arial"/>
                <a:cs typeface="Arial"/>
              </a:rPr>
              <a:t>Passo 4. </a:t>
            </a:r>
            <a:r>
              <a:rPr sz="3200" i="0" spc="-10" dirty="0">
                <a:latin typeface="Arial"/>
                <a:cs typeface="Arial"/>
              </a:rPr>
              <a:t>Fornecer </a:t>
            </a:r>
            <a:r>
              <a:rPr sz="3200" i="0" spc="-5" dirty="0">
                <a:latin typeface="Arial"/>
                <a:cs typeface="Arial"/>
              </a:rPr>
              <a:t>Análise para o Gerenciamento</a:t>
            </a:r>
            <a:r>
              <a:rPr sz="3200" i="0" spc="-25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de</a:t>
            </a:r>
            <a:endParaRPr sz="32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</a:pPr>
            <a:r>
              <a:rPr sz="3200" i="0" spc="-5" dirty="0">
                <a:latin typeface="Arial"/>
                <a:cs typeface="Arial"/>
              </a:rPr>
              <a:t>Mudanças na</a:t>
            </a:r>
            <a:r>
              <a:rPr sz="3200" i="0" spc="-20" dirty="0">
                <a:latin typeface="Arial"/>
                <a:cs typeface="Arial"/>
              </a:rPr>
              <a:t> </a:t>
            </a:r>
            <a:r>
              <a:rPr sz="3200" i="0" spc="-5" dirty="0">
                <a:latin typeface="Arial"/>
                <a:cs typeface="Arial"/>
              </a:rPr>
              <a:t>Arquitetura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9147175" cy="44170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Analisar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 marL="356870" marR="56642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Conduzir revisões </a:t>
            </a:r>
            <a:r>
              <a:rPr sz="2400" dirty="0">
                <a:latin typeface="Arial"/>
                <a:cs typeface="Arial"/>
              </a:rPr>
              <a:t>de performance </a:t>
            </a:r>
            <a:r>
              <a:rPr sz="2400" spc="-5" dirty="0">
                <a:latin typeface="Arial"/>
                <a:cs typeface="Arial"/>
              </a:rPr>
              <a:t>da arquitetura corporativa  com o gerenciamento 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 marL="356870" marR="12382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Avaliar </a:t>
            </a:r>
            <a:r>
              <a:rPr sz="2400" dirty="0">
                <a:latin typeface="Arial"/>
                <a:cs typeface="Arial"/>
              </a:rPr>
              <a:t>Solicitações de </a:t>
            </a:r>
            <a:r>
              <a:rPr sz="2400" spc="-5" dirty="0">
                <a:latin typeface="Arial"/>
                <a:cs typeface="Arial"/>
              </a:rPr>
              <a:t>Mudança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relatórios para garantir que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realização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valor </a:t>
            </a:r>
            <a:r>
              <a:rPr sz="2400" spc="-5" dirty="0">
                <a:latin typeface="Arial"/>
                <a:cs typeface="Arial"/>
              </a:rPr>
              <a:t>e o SLA esperado pelos clientes </a:t>
            </a:r>
            <a:r>
              <a:rPr sz="2400" dirty="0">
                <a:latin typeface="Arial"/>
                <a:cs typeface="Arial"/>
              </a:rPr>
              <a:t>foram  alcançados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Realizar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análise de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desempenho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  <a:tab pos="4303395" algn="l"/>
              </a:tabLst>
            </a:pPr>
            <a:r>
              <a:rPr sz="2400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solicitações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	gerenciamento de </a:t>
            </a:r>
            <a:r>
              <a:rPr sz="2400" dirty="0">
                <a:latin typeface="Arial"/>
                <a:cs typeface="Arial"/>
              </a:rPr>
              <a:t>mudanças </a:t>
            </a:r>
            <a:r>
              <a:rPr sz="2400" spc="-5" dirty="0">
                <a:latin typeface="Arial"/>
                <a:cs typeface="Arial"/>
              </a:rPr>
              <a:t>sejam  </a:t>
            </a:r>
            <a:r>
              <a:rPr sz="2400" dirty="0">
                <a:latin typeface="Arial"/>
                <a:cs typeface="Arial"/>
              </a:rPr>
              <a:t>aderentes </a:t>
            </a:r>
            <a:r>
              <a:rPr sz="2400" spc="-5" dirty="0">
                <a:latin typeface="Arial"/>
                <a:cs typeface="Arial"/>
              </a:rPr>
              <a:t>à governança e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da arquitetura  corporativa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5472" y="331675"/>
            <a:ext cx="56565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que é um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spc="0" dirty="0"/>
              <a:t>Framework</a:t>
            </a:r>
            <a:r>
              <a:rPr sz="4000" i="0" spc="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542" y="1242488"/>
            <a:ext cx="8975090" cy="4315284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Definição 3.13: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95"/>
              </a:spcBef>
              <a:tabLst>
                <a:tab pos="75628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estrutura </a:t>
            </a:r>
            <a:r>
              <a:rPr sz="2000" spc="-10" dirty="0">
                <a:latin typeface="Arial"/>
                <a:cs typeface="Arial"/>
              </a:rPr>
              <a:t>conceitual usada para desenvolver, </a:t>
            </a:r>
            <a:r>
              <a:rPr sz="2000" spc="-5" dirty="0">
                <a:latin typeface="Arial"/>
                <a:cs typeface="Arial"/>
              </a:rPr>
              <a:t>implementar e manter 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  <a:p>
            <a:pPr marL="356870" marR="10160" indent="-344170">
              <a:lnSpc>
                <a:spcPct val="100000"/>
              </a:lnSpc>
              <a:spcBef>
                <a:spcPts val="56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spc="-5" dirty="0">
                <a:latin typeface="Arial"/>
                <a:cs typeface="Arial"/>
              </a:rPr>
              <a:t>descrever </a:t>
            </a:r>
            <a:r>
              <a:rPr sz="2400" dirty="0">
                <a:latin typeface="Arial"/>
                <a:cs typeface="Arial"/>
              </a:rPr>
              <a:t>um método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projetar um estado </a:t>
            </a:r>
            <a:r>
              <a:rPr sz="2400" spc="-10" dirty="0">
                <a:latin typeface="Arial"/>
                <a:cs typeface="Arial"/>
              </a:rPr>
              <a:t>alvo </a:t>
            </a:r>
            <a:r>
              <a:rPr sz="2400" dirty="0">
                <a:latin typeface="Arial"/>
                <a:cs typeface="Arial"/>
              </a:rPr>
              <a:t>da  empresa em termos de um conjunto de blocos de construção,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 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mostrar como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blocos </a:t>
            </a:r>
            <a:r>
              <a:rPr sz="2400" spc="-5" dirty="0">
                <a:latin typeface="Arial"/>
                <a:cs typeface="Arial"/>
              </a:rPr>
              <a:t>de construção se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encaixam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conter um conjunto de ferramentas e fornecer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um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vocabulário</a:t>
            </a:r>
            <a:r>
              <a:rPr sz="2400" dirty="0">
                <a:latin typeface="Arial"/>
                <a:cs typeface="Arial"/>
              </a:rPr>
              <a:t> comum</a:t>
            </a:r>
            <a:endParaRPr sz="2400">
              <a:latin typeface="Arial"/>
              <a:cs typeface="Arial"/>
            </a:endParaRPr>
          </a:p>
          <a:p>
            <a:pPr marL="356870" marR="64769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Ele também </a:t>
            </a:r>
            <a:r>
              <a:rPr sz="2400" spc="-10" dirty="0">
                <a:latin typeface="Arial"/>
                <a:cs typeface="Arial"/>
              </a:rPr>
              <a:t>deve </a:t>
            </a:r>
            <a:r>
              <a:rPr sz="2400" dirty="0">
                <a:latin typeface="Arial"/>
                <a:cs typeface="Arial"/>
              </a:rPr>
              <a:t>incluir uma </a:t>
            </a:r>
            <a:r>
              <a:rPr sz="2400" spc="-5" dirty="0">
                <a:latin typeface="Arial"/>
                <a:cs typeface="Arial"/>
              </a:rPr>
              <a:t>lista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padrões </a:t>
            </a:r>
            <a:r>
              <a:rPr sz="2400" dirty="0">
                <a:latin typeface="Arial"/>
                <a:cs typeface="Arial"/>
              </a:rPr>
              <a:t>recomendados e  </a:t>
            </a:r>
            <a:r>
              <a:rPr sz="2400" spc="-5" dirty="0">
                <a:latin typeface="Arial"/>
                <a:cs typeface="Arial"/>
              </a:rPr>
              <a:t>produtos compatíveis que </a:t>
            </a:r>
            <a:r>
              <a:rPr sz="2400" dirty="0">
                <a:latin typeface="Arial"/>
                <a:cs typeface="Arial"/>
              </a:rPr>
              <a:t>podem ser </a:t>
            </a:r>
            <a:r>
              <a:rPr sz="2400" spc="-5" dirty="0">
                <a:latin typeface="Arial"/>
                <a:cs typeface="Arial"/>
              </a:rPr>
              <a:t>usados para </a:t>
            </a:r>
            <a:r>
              <a:rPr sz="2400" dirty="0">
                <a:latin typeface="Arial"/>
                <a:cs typeface="Arial"/>
              </a:rPr>
              <a:t>implementar 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blocos de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construção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095" y="284177"/>
            <a:ext cx="8954135" cy="1856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5. Desenvolver Requisitos </a:t>
            </a:r>
            <a:r>
              <a:rPr sz="4000" i="0" spc="0" dirty="0">
                <a:latin typeface="Arial"/>
                <a:cs typeface="Arial"/>
              </a:rPr>
              <a:t>de  Mudança </a:t>
            </a:r>
            <a:r>
              <a:rPr sz="4000" i="0" dirty="0">
                <a:latin typeface="Arial"/>
                <a:cs typeface="Arial"/>
              </a:rPr>
              <a:t>para atender aos objetivos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869" y="2800649"/>
            <a:ext cx="7815581" cy="12009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Fazer recomendações sobre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Para atender aos 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15" dirty="0">
                <a:latin typeface="Arial"/>
                <a:cs typeface="Arial"/>
              </a:rPr>
              <a:t>desenvolver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posição para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agir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245485" marR="5080" indent="-248856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6. Gerenciar o </a:t>
            </a:r>
            <a:r>
              <a:rPr sz="4000" i="0" spc="0" dirty="0">
                <a:latin typeface="Arial"/>
                <a:cs typeface="Arial"/>
              </a:rPr>
              <a:t>Processo</a:t>
            </a:r>
            <a:r>
              <a:rPr sz="4000" i="0" spc="-1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</a:t>
            </a:r>
            <a:r>
              <a:rPr sz="4000" i="0" spc="0" dirty="0">
                <a:latin typeface="Arial"/>
                <a:cs typeface="Arial"/>
              </a:rPr>
              <a:t>Governança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869442"/>
            <a:ext cx="9130030" cy="156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Arial"/>
                <a:cs typeface="Arial"/>
              </a:rPr>
              <a:t>Organizar </a:t>
            </a:r>
            <a:r>
              <a:rPr sz="2400" dirty="0">
                <a:latin typeface="Arial"/>
                <a:cs typeface="Arial"/>
              </a:rPr>
              <a:t>reuniões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Comitê </a:t>
            </a:r>
            <a:r>
              <a:rPr sz="2400" spc="-5" dirty="0">
                <a:latin typeface="Arial"/>
                <a:cs typeface="Arial"/>
              </a:rPr>
              <a:t>de Arquitetura (ou </a:t>
            </a:r>
            <a:r>
              <a:rPr sz="2400" dirty="0">
                <a:latin typeface="Arial"/>
                <a:cs typeface="Arial"/>
              </a:rPr>
              <a:t>outro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Comitê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Governança)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Realizar </a:t>
            </a:r>
            <a:r>
              <a:rPr sz="2400" dirty="0">
                <a:latin typeface="Arial"/>
                <a:cs typeface="Arial"/>
              </a:rPr>
              <a:t>reuniões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Comitê </a:t>
            </a:r>
            <a:r>
              <a:rPr sz="2400" spc="-5" dirty="0">
                <a:latin typeface="Arial"/>
                <a:cs typeface="Arial"/>
              </a:rPr>
              <a:t>de Arquitetura com o </a:t>
            </a:r>
            <a:r>
              <a:rPr sz="2400" spc="0" dirty="0">
                <a:latin typeface="Arial"/>
                <a:cs typeface="Arial"/>
              </a:rPr>
              <a:t>foco </a:t>
            </a:r>
            <a:r>
              <a:rPr sz="2400" spc="-5" dirty="0">
                <a:latin typeface="Arial"/>
                <a:cs typeface="Arial"/>
              </a:rPr>
              <a:t>em </a:t>
            </a:r>
            <a:r>
              <a:rPr sz="2400" dirty="0">
                <a:latin typeface="Arial"/>
                <a:cs typeface="Arial"/>
              </a:rPr>
              <a:t>como  </a:t>
            </a:r>
            <a:r>
              <a:rPr sz="2400" spc="-5" dirty="0">
                <a:latin typeface="Arial"/>
                <a:cs typeface="Arial"/>
              </a:rPr>
              <a:t>lidar com as </a:t>
            </a:r>
            <a:r>
              <a:rPr sz="2400" dirty="0">
                <a:latin typeface="Arial"/>
                <a:cs typeface="Arial"/>
              </a:rPr>
              <a:t>mudanças </a:t>
            </a:r>
            <a:r>
              <a:rPr sz="2400" spc="-5" dirty="0">
                <a:latin typeface="Arial"/>
                <a:cs typeface="Arial"/>
              </a:rPr>
              <a:t>(tecnologia, negócio 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dispensas)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888489" marR="5080" indent="-88773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Passo </a:t>
            </a:r>
            <a:r>
              <a:rPr sz="4000" i="0" dirty="0">
                <a:latin typeface="Arial"/>
                <a:cs typeface="Arial"/>
              </a:rPr>
              <a:t>7. </a:t>
            </a:r>
            <a:r>
              <a:rPr sz="4000" i="0" spc="-5" dirty="0">
                <a:latin typeface="Arial"/>
                <a:cs typeface="Arial"/>
              </a:rPr>
              <a:t>Ativar </a:t>
            </a:r>
            <a:r>
              <a:rPr sz="4000" i="0" dirty="0">
                <a:latin typeface="Arial"/>
                <a:cs typeface="Arial"/>
              </a:rPr>
              <a:t>o </a:t>
            </a:r>
            <a:r>
              <a:rPr sz="4000" i="0" spc="0" dirty="0">
                <a:latin typeface="Arial"/>
                <a:cs typeface="Arial"/>
              </a:rPr>
              <a:t>Processo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para  Implementar a</a:t>
            </a:r>
            <a:r>
              <a:rPr sz="4000" i="0" spc="-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Mudança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9161146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Produzir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nova </a:t>
            </a:r>
            <a:r>
              <a:rPr sz="2400" spc="-5" dirty="0">
                <a:latin typeface="Arial"/>
                <a:cs typeface="Arial"/>
              </a:rPr>
              <a:t>Requisição para </a:t>
            </a:r>
            <a:r>
              <a:rPr sz="2400" dirty="0">
                <a:latin typeface="Arial"/>
                <a:cs typeface="Arial"/>
              </a:rPr>
              <a:t>Trabalho de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pedido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investimento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quaisquer </a:t>
            </a:r>
            <a:r>
              <a:rPr sz="2400" dirty="0">
                <a:latin typeface="Arial"/>
                <a:cs typeface="Arial"/>
              </a:rPr>
              <a:t>mudanças implementadas nesta </a:t>
            </a:r>
            <a:r>
              <a:rPr sz="2400" spc="0" dirty="0">
                <a:latin typeface="Arial"/>
                <a:cs typeface="Arial"/>
              </a:rPr>
              <a:t>fase  </a:t>
            </a:r>
            <a:r>
              <a:rPr sz="2400" dirty="0">
                <a:latin typeface="Arial"/>
                <a:cs typeface="Arial"/>
              </a:rPr>
              <a:t>sejam capturadas e documentadas no </a:t>
            </a:r>
            <a:r>
              <a:rPr sz="2400" spc="-5" dirty="0">
                <a:latin typeface="Arial"/>
                <a:cs typeface="Arial"/>
              </a:rPr>
              <a:t>Repositório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6015" y="331675"/>
            <a:ext cx="409447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Saídas </a:t>
            </a:r>
            <a:r>
              <a:rPr sz="4000" i="0" spc="0" dirty="0">
                <a:latin typeface="Arial"/>
                <a:cs typeface="Arial"/>
              </a:rPr>
              <a:t>de Fase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4" y="1565516"/>
            <a:ext cx="4291330" cy="34410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Atualizações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Mudanças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i="1" spc="-10" dirty="0">
                <a:latin typeface="Arial"/>
                <a:cs typeface="Arial"/>
              </a:rPr>
              <a:t>framework</a:t>
            </a:r>
            <a:r>
              <a:rPr sz="2000" i="1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nos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princípios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Nova Requisição para Trabalho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Arquitetura, para iniciar </a:t>
            </a:r>
            <a:r>
              <a:rPr sz="2000" spc="-5" dirty="0">
                <a:latin typeface="Arial"/>
                <a:cs typeface="Arial"/>
              </a:rPr>
              <a:t>outro </a:t>
            </a:r>
            <a:r>
              <a:rPr sz="2000" spc="-10" dirty="0">
                <a:latin typeface="Arial"/>
                <a:cs typeface="Arial"/>
              </a:rPr>
              <a:t>ciclo 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Trabalho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Contrato de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Avaliações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Conformidade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173" y="1052512"/>
            <a:ext cx="3811016" cy="467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1807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08"/>
            <a:ext cx="4174490" cy="35213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Fase H Gerenciamento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Mudanças</a:t>
            </a:r>
            <a:endParaRPr sz="2000">
              <a:latin typeface="Arial"/>
              <a:cs typeface="Arial"/>
            </a:endParaRPr>
          </a:p>
          <a:p>
            <a:pPr marL="756285" marR="5080" lvl="1" indent="-286385" algn="just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Garante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as mudanças na 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sejam </a:t>
            </a:r>
            <a:r>
              <a:rPr sz="2000" spc="-10" dirty="0">
                <a:latin typeface="Arial"/>
                <a:cs typeface="Arial"/>
              </a:rPr>
              <a:t>gerenciadas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0" dirty="0">
                <a:latin typeface="Arial"/>
                <a:cs typeface="Arial"/>
              </a:rPr>
              <a:t>forma </a:t>
            </a:r>
            <a:r>
              <a:rPr sz="2000" spc="-10" dirty="0">
                <a:latin typeface="Arial"/>
                <a:cs typeface="Arial"/>
              </a:rPr>
              <a:t>coesa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controlada</a:t>
            </a:r>
            <a:endParaRPr sz="2000">
              <a:latin typeface="Arial"/>
              <a:cs typeface="Arial"/>
            </a:endParaRPr>
          </a:p>
          <a:p>
            <a:pPr marL="756285" marR="289560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Estabelece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suporta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arquitetura para </a:t>
            </a:r>
            <a:r>
              <a:rPr sz="2000" spc="-5" dirty="0">
                <a:latin typeface="Arial"/>
                <a:cs typeface="Arial"/>
              </a:rPr>
              <a:t>fornecer  </a:t>
            </a:r>
            <a:r>
              <a:rPr sz="2000" spc="-10" dirty="0">
                <a:latin typeface="Arial"/>
                <a:cs typeface="Arial"/>
              </a:rPr>
              <a:t>flexibilidade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spc="-10" dirty="0">
                <a:latin typeface="Arial"/>
                <a:cs typeface="Arial"/>
              </a:rPr>
              <a:t>evolução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rapidamente </a:t>
            </a:r>
            <a:r>
              <a:rPr sz="2000" spc="-10" dirty="0">
                <a:latin typeface="Arial"/>
                <a:cs typeface="Arial"/>
              </a:rPr>
              <a:t>em  resposta </a:t>
            </a:r>
            <a:r>
              <a:rPr sz="2000" spc="-5" dirty="0">
                <a:latin typeface="Arial"/>
                <a:cs typeface="Arial"/>
              </a:rPr>
              <a:t>a mudanças na  </a:t>
            </a:r>
            <a:r>
              <a:rPr sz="2000" spc="-10" dirty="0">
                <a:latin typeface="Arial"/>
                <a:cs typeface="Arial"/>
              </a:rPr>
              <a:t>tecnologia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no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173" y="1052512"/>
            <a:ext cx="3811016" cy="467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703321"/>
            <a:ext cx="515366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28  Gerenciamento de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Requisitos de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Arquitetura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do</a:t>
            </a:r>
            <a:r>
              <a:rPr sz="36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ADM</a:t>
            </a:r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6"/>
            <a:ext cx="8585835" cy="25869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entender: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processo de gerenciar Requisitos de Arquitetura durante a  aplicação do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Em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isto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consiste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entradas </a:t>
            </a:r>
            <a:r>
              <a:rPr sz="2400" spc="-5" dirty="0">
                <a:latin typeface="Arial"/>
                <a:cs typeface="Arial"/>
              </a:rPr>
              <a:t>são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necessárias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Quais são as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saídas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910" y="-37656"/>
            <a:ext cx="9454490" cy="13683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Gerenciamento de </a:t>
            </a:r>
            <a:r>
              <a:rPr i="0" dirty="0">
                <a:latin typeface="Arial"/>
                <a:cs typeface="Arial"/>
              </a:rPr>
              <a:t>Requisitos </a:t>
            </a:r>
            <a:r>
              <a:rPr i="0" spc="0" dirty="0" smtClean="0">
                <a:latin typeface="Arial"/>
                <a:cs typeface="Arial"/>
              </a:rPr>
              <a:t>do</a:t>
            </a:r>
            <a:r>
              <a:rPr lang="pt-BR" spc="-204" dirty="0">
                <a:latin typeface="Arial"/>
                <a:cs typeface="Arial"/>
              </a:rPr>
              <a:t> </a:t>
            </a:r>
            <a:r>
              <a:rPr i="0" spc="0" dirty="0" smtClean="0">
                <a:latin typeface="Arial"/>
                <a:cs typeface="Arial"/>
              </a:rPr>
              <a:t>ADM</a:t>
            </a:r>
            <a:endParaRPr i="0" spc="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815" y="1627710"/>
            <a:ext cx="4337050" cy="37676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O Processo de </a:t>
            </a:r>
            <a:r>
              <a:rPr sz="2000" spc="-10" dirty="0">
                <a:latin typeface="Arial"/>
                <a:cs typeface="Arial"/>
              </a:rPr>
              <a:t>gerenciar requisitos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arquitetura: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 aplica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todas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dirty="0">
                <a:latin typeface="Arial"/>
                <a:cs typeface="Arial"/>
              </a:rPr>
              <a:t>fases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ciclo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96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É central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 processo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756285" marR="22860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É um </a:t>
            </a:r>
            <a:r>
              <a:rPr sz="2000" spc="-5" dirty="0">
                <a:latin typeface="Arial"/>
                <a:cs typeface="Arial"/>
              </a:rPr>
              <a:t>processo dinâmico,  </a:t>
            </a:r>
            <a:r>
              <a:rPr sz="2000" spc="-10" dirty="0">
                <a:latin typeface="Arial"/>
                <a:cs typeface="Arial"/>
              </a:rPr>
              <a:t>abordando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identificação dos  requisitos, </a:t>
            </a:r>
            <a:r>
              <a:rPr sz="2000" spc="-5" dirty="0">
                <a:latin typeface="Arial"/>
                <a:cs typeface="Arial"/>
              </a:rPr>
              <a:t>o seu  armazenamento e </a:t>
            </a:r>
            <a:r>
              <a:rPr sz="2000" spc="-10" dirty="0">
                <a:latin typeface="Arial"/>
                <a:cs typeface="Arial"/>
              </a:rPr>
              <a:t>entrega para 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7" y="1125602"/>
            <a:ext cx="3929761" cy="482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707" y="300898"/>
            <a:ext cx="252209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Objeti</a:t>
            </a:r>
            <a:r>
              <a:rPr i="0" spc="-20" dirty="0">
                <a:latin typeface="Arial"/>
                <a:cs typeface="Arial"/>
              </a:rPr>
              <a:t>v</a:t>
            </a:r>
            <a:r>
              <a:rPr i="0" spc="0" dirty="0">
                <a:latin typeface="Arial"/>
                <a:cs typeface="Arial"/>
              </a:rPr>
              <a:t>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437513"/>
            <a:ext cx="8469630" cy="274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o processo de </a:t>
            </a:r>
            <a:r>
              <a:rPr sz="2400" dirty="0">
                <a:latin typeface="Arial"/>
                <a:cs typeface="Arial"/>
              </a:rPr>
              <a:t>Gerenciamento </a:t>
            </a:r>
            <a:r>
              <a:rPr sz="2400" spc="-5" dirty="0">
                <a:latin typeface="Arial"/>
                <a:cs typeface="Arial"/>
              </a:rPr>
              <a:t>de Requisitos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é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sustentado e </a:t>
            </a:r>
            <a:r>
              <a:rPr sz="2400" spc="-5" dirty="0">
                <a:latin typeface="Arial"/>
                <a:cs typeface="Arial"/>
              </a:rPr>
              <a:t>opera para </a:t>
            </a:r>
            <a:r>
              <a:rPr sz="2400" dirty="0">
                <a:latin typeface="Arial"/>
                <a:cs typeface="Arial"/>
              </a:rPr>
              <a:t>todas as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Gerenciar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identificados </a:t>
            </a:r>
            <a:r>
              <a:rPr sz="2400" spc="-5" dirty="0">
                <a:latin typeface="Arial"/>
                <a:cs typeface="Arial"/>
              </a:rPr>
              <a:t>durante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execução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ciclo </a:t>
            </a:r>
            <a:r>
              <a:rPr sz="2400" dirty="0">
                <a:latin typeface="Arial"/>
                <a:cs typeface="Arial"/>
              </a:rPr>
              <a:t>do ADM ou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fase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Garantir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relevantes </a:t>
            </a:r>
            <a:r>
              <a:rPr sz="2400" dirty="0">
                <a:latin typeface="Arial"/>
                <a:cs typeface="Arial"/>
              </a:rPr>
              <a:t>estejam  </a:t>
            </a:r>
            <a:r>
              <a:rPr sz="2400" spc="-5" dirty="0">
                <a:latin typeface="Arial"/>
                <a:cs typeface="Arial"/>
              </a:rPr>
              <a:t>disponíveis para </a:t>
            </a:r>
            <a:r>
              <a:rPr sz="2400" dirty="0">
                <a:latin typeface="Arial"/>
                <a:cs typeface="Arial"/>
              </a:rPr>
              <a:t>uso pelas </a:t>
            </a:r>
            <a:r>
              <a:rPr sz="2400" spc="0" dirty="0">
                <a:latin typeface="Arial"/>
                <a:cs typeface="Arial"/>
              </a:rPr>
              <a:t>fases </a:t>
            </a:r>
            <a:r>
              <a:rPr sz="2400" spc="-5" dirty="0">
                <a:latin typeface="Arial"/>
                <a:cs typeface="Arial"/>
              </a:rPr>
              <a:t>quando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0" dirty="0">
                <a:latin typeface="Arial"/>
                <a:cs typeface="Arial"/>
              </a:rPr>
              <a:t>fases </a:t>
            </a:r>
            <a:r>
              <a:rPr sz="2400" dirty="0">
                <a:latin typeface="Arial"/>
                <a:cs typeface="Arial"/>
              </a:rPr>
              <a:t>forem  </a:t>
            </a:r>
            <a:r>
              <a:rPr sz="2400" spc="-5" dirty="0">
                <a:latin typeface="Arial"/>
                <a:cs typeface="Arial"/>
              </a:rPr>
              <a:t>executadas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674" y="300898"/>
            <a:ext cx="3082926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Abordag</a:t>
            </a:r>
            <a:r>
              <a:rPr i="0" spc="5" dirty="0">
                <a:latin typeface="Arial"/>
                <a:cs typeface="Arial"/>
              </a:rPr>
              <a:t>e</a:t>
            </a:r>
            <a:r>
              <a:rPr i="0" spc="0" dirty="0">
                <a:latin typeface="Arial"/>
                <a:cs typeface="Arial"/>
              </a:rPr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941" y="1395807"/>
            <a:ext cx="8986520" cy="392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habilidade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lidar </a:t>
            </a:r>
            <a:r>
              <a:rPr sz="2400" dirty="0">
                <a:latin typeface="Arial"/>
                <a:cs typeface="Arial"/>
              </a:rPr>
              <a:t>com as mudanças nos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é crucial  </a:t>
            </a:r>
            <a:r>
              <a:rPr sz="2400" spc="-5" dirty="0">
                <a:latin typeface="Arial"/>
                <a:cs typeface="Arial"/>
              </a:rPr>
              <a:t>para o processo do ADM </a:t>
            </a:r>
            <a:r>
              <a:rPr sz="2400" dirty="0">
                <a:latin typeface="Arial"/>
                <a:cs typeface="Arial"/>
              </a:rPr>
              <a:t>considerando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arquitetura lida  </a:t>
            </a:r>
            <a:r>
              <a:rPr sz="2400" dirty="0">
                <a:latin typeface="Arial"/>
                <a:cs typeface="Arial"/>
              </a:rPr>
              <a:t>com </a:t>
            </a:r>
            <a:r>
              <a:rPr sz="2400" spc="-5" dirty="0">
                <a:latin typeface="Arial"/>
                <a:cs typeface="Arial"/>
              </a:rPr>
              <a:t>incertezas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0" dirty="0">
                <a:latin typeface="Arial"/>
                <a:cs typeface="Arial"/>
              </a:rPr>
              <a:t>faz </a:t>
            </a:r>
            <a:r>
              <a:rPr sz="2400" spc="-5" dirty="0">
                <a:latin typeface="Arial"/>
                <a:cs typeface="Arial"/>
              </a:rPr>
              <a:t>a ligação entre as aspirações das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partes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interessadas e uma solução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prática.</a:t>
            </a:r>
            <a:endParaRPr sz="2400">
              <a:latin typeface="Arial"/>
              <a:cs typeface="Arial"/>
            </a:endParaRPr>
          </a:p>
          <a:p>
            <a:pPr marL="469900" marR="36195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processo de </a:t>
            </a:r>
            <a:r>
              <a:rPr sz="2400" dirty="0">
                <a:latin typeface="Arial"/>
                <a:cs typeface="Arial"/>
              </a:rPr>
              <a:t>Gerenciamento </a:t>
            </a:r>
            <a:r>
              <a:rPr sz="2400" spc="-5" dirty="0">
                <a:latin typeface="Arial"/>
                <a:cs typeface="Arial"/>
              </a:rPr>
              <a:t>de Requisitos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não</a:t>
            </a:r>
            <a:r>
              <a:rPr sz="2400" spc="-5" dirty="0">
                <a:latin typeface="Arial"/>
                <a:cs typeface="Arial"/>
              </a:rPr>
              <a:t> elimina,  endereça </a:t>
            </a:r>
            <a:r>
              <a:rPr sz="2400" dirty="0">
                <a:latin typeface="Arial"/>
                <a:cs typeface="Arial"/>
              </a:rPr>
              <a:t>ou </a:t>
            </a:r>
            <a:r>
              <a:rPr sz="2400" spc="-5" dirty="0">
                <a:latin typeface="Arial"/>
                <a:cs typeface="Arial"/>
              </a:rPr>
              <a:t>prioriza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requisitos, </a:t>
            </a:r>
            <a:r>
              <a:rPr sz="2400" dirty="0">
                <a:latin typeface="Arial"/>
                <a:cs typeface="Arial"/>
              </a:rPr>
              <a:t>isto é </a:t>
            </a:r>
            <a:r>
              <a:rPr sz="2400" spc="0" dirty="0">
                <a:latin typeface="Arial"/>
                <a:cs typeface="Arial"/>
              </a:rPr>
              <a:t>feito </a:t>
            </a:r>
            <a:r>
              <a:rPr sz="2400" dirty="0">
                <a:latin typeface="Arial"/>
                <a:cs typeface="Arial"/>
              </a:rPr>
              <a:t>dentro das </a:t>
            </a:r>
            <a:r>
              <a:rPr sz="2400" spc="0" dirty="0">
                <a:latin typeface="Arial"/>
                <a:cs typeface="Arial"/>
              </a:rPr>
              <a:t>fases  </a:t>
            </a:r>
            <a:r>
              <a:rPr sz="2400" spc="-5" dirty="0">
                <a:latin typeface="Arial"/>
                <a:cs typeface="Arial"/>
              </a:rPr>
              <a:t>relevante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5" dirty="0">
                <a:latin typeface="Arial"/>
                <a:cs typeface="Arial"/>
              </a:rPr>
              <a:t> ADM.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É recomendado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Repositório de Requisitos seja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usado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para registrar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gerenciar </a:t>
            </a:r>
            <a:r>
              <a:rPr sz="2400" dirty="0">
                <a:latin typeface="Arial"/>
                <a:cs typeface="Arial"/>
              </a:rPr>
              <a:t>todos o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833" y="331675"/>
            <a:ext cx="59886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Valor </a:t>
            </a:r>
            <a:r>
              <a:rPr sz="4000" i="0" spc="0" dirty="0">
                <a:latin typeface="Arial"/>
                <a:cs typeface="Arial"/>
              </a:rPr>
              <a:t>de um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dirty="0"/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145145" cy="2231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Fornece um ponto de </a:t>
            </a:r>
            <a:r>
              <a:rPr sz="2400" spc="-5" dirty="0">
                <a:latin typeface="Arial"/>
                <a:cs typeface="Arial"/>
              </a:rPr>
              <a:t>partida prático para </a:t>
            </a:r>
            <a:r>
              <a:rPr sz="2400" dirty="0">
                <a:latin typeface="Arial"/>
                <a:cs typeface="Arial"/>
              </a:rPr>
              <a:t>um Projeto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Evita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pânico inicial quando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escala </a:t>
            </a:r>
            <a:r>
              <a:rPr sz="2000" spc="-5" dirty="0">
                <a:latin typeface="Arial"/>
                <a:cs typeface="Arial"/>
              </a:rPr>
              <a:t>da tarefa torna-se</a:t>
            </a:r>
            <a:r>
              <a:rPr sz="2000" spc="2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aparente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Sistemática - </a:t>
            </a:r>
            <a:r>
              <a:rPr sz="2000" spc="-15" dirty="0">
                <a:latin typeface="Arial"/>
                <a:cs typeface="Arial"/>
              </a:rPr>
              <a:t>"bom </a:t>
            </a:r>
            <a:r>
              <a:rPr sz="2000" spc="-10" dirty="0">
                <a:latin typeface="Arial"/>
                <a:cs typeface="Arial"/>
              </a:rPr>
              <a:t>senso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codificado"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Captura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que outros </a:t>
            </a:r>
            <a:r>
              <a:rPr sz="2000" spc="-5" dirty="0">
                <a:latin typeface="Arial"/>
                <a:cs typeface="Arial"/>
              </a:rPr>
              <a:t>já </a:t>
            </a:r>
            <a:r>
              <a:rPr sz="2000" spc="-10" dirty="0">
                <a:latin typeface="Arial"/>
                <a:cs typeface="Arial"/>
              </a:rPr>
              <a:t>descobriram que funciona </a:t>
            </a:r>
            <a:r>
              <a:rPr sz="2000" spc="-5" dirty="0">
                <a:latin typeface="Arial"/>
                <a:cs typeface="Arial"/>
              </a:rPr>
              <a:t>no mundo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real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Contém um conjunto </a:t>
            </a:r>
            <a:r>
              <a:rPr sz="2000" spc="-5" dirty="0">
                <a:latin typeface="Arial"/>
                <a:cs typeface="Arial"/>
              </a:rPr>
              <a:t>de recursos </a:t>
            </a:r>
            <a:r>
              <a:rPr sz="2000" spc="-10" dirty="0">
                <a:latin typeface="Arial"/>
                <a:cs typeface="Arial"/>
              </a:rPr>
              <a:t>base para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reutilização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411" y="331675"/>
            <a:ext cx="71494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Desenvolvimento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6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Requisitos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224534"/>
            <a:ext cx="9075420" cy="4082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primeiros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alto nível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5" dirty="0">
                <a:latin typeface="Arial"/>
                <a:cs typeface="Arial"/>
              </a:rPr>
              <a:t>desenvolvidos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spc="-10" dirty="0">
                <a:latin typeface="Arial"/>
                <a:cs typeface="Arial"/>
              </a:rPr>
              <a:t>Visão</a:t>
            </a:r>
            <a:r>
              <a:rPr sz="2000" spc="2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Para cada </a:t>
            </a:r>
            <a:r>
              <a:rPr sz="2000" spc="-5" dirty="0">
                <a:latin typeface="Arial"/>
                <a:cs typeface="Arial"/>
              </a:rPr>
              <a:t>fase do </a:t>
            </a:r>
            <a:r>
              <a:rPr sz="2000" spc="-10" dirty="0">
                <a:latin typeface="Arial"/>
                <a:cs typeface="Arial"/>
              </a:rPr>
              <a:t>ADM, desde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Preliminar </a:t>
            </a:r>
            <a:r>
              <a:rPr sz="2000" spc="-5" dirty="0">
                <a:latin typeface="Arial"/>
                <a:cs typeface="Arial"/>
              </a:rPr>
              <a:t>até a Fase</a:t>
            </a:r>
            <a:r>
              <a:rPr sz="2000" spc="1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Selecione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requisitos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aprovados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para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fase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 forma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está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guardado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e na Especificação de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Ao completar a fase os estados de todos os requisitos </a:t>
            </a:r>
            <a:r>
              <a:rPr sz="1800" spc="-5" dirty="0">
                <a:latin typeface="Arial"/>
                <a:cs typeface="Arial"/>
              </a:rPr>
              <a:t>devem </a:t>
            </a:r>
            <a:r>
              <a:rPr sz="1800" dirty="0">
                <a:latin typeface="Arial"/>
                <a:cs typeface="Arial"/>
              </a:rPr>
              <a:t>ser</a:t>
            </a:r>
            <a:r>
              <a:rPr sz="1800" spc="-2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atualizados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7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Durante </a:t>
            </a:r>
            <a:r>
              <a:rPr sz="2000" spc="-5" dirty="0">
                <a:latin typeface="Arial"/>
                <a:cs typeface="Arial"/>
              </a:rPr>
              <a:t>a execução </a:t>
            </a:r>
            <a:r>
              <a:rPr sz="2000" spc="-10" dirty="0">
                <a:latin typeface="Arial"/>
                <a:cs typeface="Arial"/>
              </a:rPr>
              <a:t>das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Fases</a:t>
            </a:r>
            <a:endParaRPr sz="2000">
              <a:latin typeface="Arial"/>
              <a:cs typeface="Arial"/>
            </a:endParaRPr>
          </a:p>
          <a:p>
            <a:pPr marL="756285" marR="14922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Novos </a:t>
            </a:r>
            <a:r>
              <a:rPr sz="1800" dirty="0">
                <a:latin typeface="Arial"/>
                <a:cs typeface="Arial"/>
              </a:rPr>
              <a:t>requisitos gerados para trabalhos futuros de arquitetura dentro do</a:t>
            </a:r>
            <a:r>
              <a:rPr sz="1800" spc="-3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escopo  </a:t>
            </a:r>
            <a:r>
              <a:rPr sz="1800" spc="-5" dirty="0">
                <a:latin typeface="Arial"/>
                <a:cs typeface="Arial"/>
              </a:rPr>
              <a:t>da atual </a:t>
            </a:r>
            <a:r>
              <a:rPr sz="1800" dirty="0">
                <a:latin typeface="Arial"/>
                <a:cs typeface="Arial"/>
              </a:rPr>
              <a:t>Declaração </a:t>
            </a:r>
            <a:r>
              <a:rPr sz="1800" spc="-5" dirty="0">
                <a:latin typeface="Arial"/>
                <a:cs typeface="Arial"/>
              </a:rPr>
              <a:t>de Trabalho de Arquitetura </a:t>
            </a:r>
            <a:r>
              <a:rPr sz="1800" dirty="0">
                <a:latin typeface="Arial"/>
                <a:cs typeface="Arial"/>
              </a:rPr>
              <a:t>precisam ser </a:t>
            </a:r>
            <a:r>
              <a:rPr sz="1800" spc="-5" dirty="0">
                <a:latin typeface="Arial"/>
                <a:cs typeface="Arial"/>
              </a:rPr>
              <a:t>documentados  dentro da Especificação de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756285" marR="8064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Novos </a:t>
            </a:r>
            <a:r>
              <a:rPr sz="1800" dirty="0">
                <a:latin typeface="Arial"/>
                <a:cs typeface="Arial"/>
              </a:rPr>
              <a:t>requisitos, os quais estão fora do escopo da atual Declaração de</a:t>
            </a:r>
            <a:r>
              <a:rPr sz="1800" spc="-3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Trabalho  de Arquitetura </a:t>
            </a:r>
            <a:r>
              <a:rPr sz="1800" dirty="0">
                <a:latin typeface="Arial"/>
                <a:cs typeface="Arial"/>
              </a:rPr>
              <a:t>precisam ser </a:t>
            </a:r>
            <a:r>
              <a:rPr sz="1800" spc="-5" dirty="0">
                <a:latin typeface="Arial"/>
                <a:cs typeface="Arial"/>
              </a:rPr>
              <a:t>alimentados no </a:t>
            </a:r>
            <a:r>
              <a:rPr sz="1800" dirty="0">
                <a:latin typeface="Arial"/>
                <a:cs typeface="Arial"/>
              </a:rPr>
              <a:t>Repositório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para  gerenciamento através </a:t>
            </a:r>
            <a:r>
              <a:rPr sz="1800" dirty="0">
                <a:latin typeface="Arial"/>
                <a:cs typeface="Arial"/>
              </a:rPr>
              <a:t>do processo de </a:t>
            </a:r>
            <a:r>
              <a:rPr sz="1800" spc="-5" dirty="0">
                <a:latin typeface="Arial"/>
                <a:cs typeface="Arial"/>
              </a:rPr>
              <a:t>Gerenciamento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Requisitos.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3466" y="300898"/>
            <a:ext cx="253733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Recursos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05900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especifica as necessidades </a:t>
            </a:r>
            <a:r>
              <a:rPr sz="2400" spc="-5" dirty="0">
                <a:latin typeface="Arial"/>
                <a:cs typeface="Arial"/>
              </a:rPr>
              <a:t>genéricas para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requisitos,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não processos ou </a:t>
            </a:r>
            <a:r>
              <a:rPr sz="2400" dirty="0">
                <a:latin typeface="Arial"/>
                <a:cs typeface="Arial"/>
              </a:rPr>
              <a:t>ferramentas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específicas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É recomendado o uso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Cenários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Ferramentas de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prateleira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26131"/>
          </a:xfrm>
          <a:prstGeom prst="rect">
            <a:avLst/>
          </a:prstGeom>
        </p:spPr>
        <p:txBody>
          <a:bodyPr vert="horz" wrap="square" lIns="0" tIns="94106" rIns="0" bIns="0" rtlCol="0">
            <a:spAutoFit/>
          </a:bodyPr>
          <a:lstStyle/>
          <a:p>
            <a:pPr marL="3897629" marR="5080" indent="-370459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Modelo de </a:t>
            </a:r>
            <a:r>
              <a:rPr sz="4000" i="0" dirty="0">
                <a:latin typeface="Arial"/>
                <a:cs typeface="Arial"/>
              </a:rPr>
              <a:t>Especificação </a:t>
            </a:r>
            <a:r>
              <a:rPr sz="4000" i="0" spc="0" dirty="0" smtClean="0">
                <a:latin typeface="Arial"/>
                <a:cs typeface="Arial"/>
              </a:rPr>
              <a:t>d</a:t>
            </a:r>
            <a:r>
              <a:rPr lang="pt-BR" sz="4000" i="0" spc="0" dirty="0" smtClean="0">
                <a:latin typeface="Arial"/>
                <a:cs typeface="Arial"/>
              </a:rPr>
              <a:t>e </a:t>
            </a:r>
            <a:r>
              <a:rPr sz="4000" i="0" dirty="0" smtClean="0">
                <a:latin typeface="Arial"/>
                <a:cs typeface="Arial"/>
              </a:rPr>
              <a:t>Requisitos  </a:t>
            </a:r>
            <a:r>
              <a:rPr sz="4000" i="0" dirty="0">
                <a:latin typeface="Arial"/>
                <a:cs typeface="Arial"/>
              </a:rPr>
              <a:t>Volère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80198"/>
            <a:ext cx="9072245" cy="250196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Este é um </a:t>
            </a:r>
            <a:r>
              <a:rPr sz="2400" spc="-5" dirty="0">
                <a:latin typeface="Arial"/>
                <a:cs typeface="Arial"/>
              </a:rPr>
              <a:t>exemplo </a:t>
            </a:r>
            <a:r>
              <a:rPr sz="2400" dirty="0">
                <a:latin typeface="Arial"/>
                <a:cs typeface="Arial"/>
              </a:rPr>
              <a:t>de modelo </a:t>
            </a:r>
            <a:r>
              <a:rPr sz="2400" spc="-5" dirty="0">
                <a:latin typeface="Arial"/>
                <a:cs typeface="Arial"/>
              </a:rPr>
              <a:t>adequado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requisitos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A “Sala de </a:t>
            </a:r>
            <a:r>
              <a:rPr sz="2400" b="1" dirty="0">
                <a:latin typeface="Arial"/>
                <a:cs typeface="Arial"/>
              </a:rPr>
              <a:t>Espera” </a:t>
            </a:r>
            <a:r>
              <a:rPr sz="2400" b="1" spc="-5" dirty="0">
                <a:latin typeface="Arial"/>
                <a:cs typeface="Arial"/>
              </a:rPr>
              <a:t>(</a:t>
            </a:r>
            <a:r>
              <a:rPr sz="2400" b="1" i="1" spc="-5" dirty="0">
                <a:latin typeface="Arial"/>
                <a:cs typeface="Arial"/>
              </a:rPr>
              <a:t>Waiting</a:t>
            </a:r>
            <a:r>
              <a:rPr sz="2400" b="1" i="1" spc="-7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Room</a:t>
            </a:r>
            <a:r>
              <a:rPr sz="2400" b="1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850900" marR="5080" indent="-381635">
              <a:lnSpc>
                <a:spcPct val="100000"/>
              </a:lnSpc>
              <a:spcBef>
                <a:spcPts val="495"/>
              </a:spcBef>
              <a:tabLst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Este </a:t>
            </a:r>
            <a:r>
              <a:rPr sz="2000" spc="-5" dirty="0">
                <a:latin typeface="Arial"/>
                <a:cs typeface="Arial"/>
              </a:rPr>
              <a:t>é um </a:t>
            </a:r>
            <a:r>
              <a:rPr sz="2000" spc="-10" dirty="0">
                <a:latin typeface="Arial"/>
                <a:cs typeface="Arial"/>
              </a:rPr>
              <a:t>repositório para requisitos que </a:t>
            </a:r>
            <a:r>
              <a:rPr sz="2000" spc="-5" dirty="0">
                <a:latin typeface="Arial"/>
                <a:cs typeface="Arial"/>
              </a:rPr>
              <a:t>estão </a:t>
            </a:r>
            <a:r>
              <a:rPr sz="2000" spc="-10" dirty="0">
                <a:latin typeface="Arial"/>
                <a:cs typeface="Arial"/>
              </a:rPr>
              <a:t>além do </a:t>
            </a:r>
            <a:r>
              <a:rPr sz="2000" spc="-5" dirty="0">
                <a:latin typeface="Arial"/>
                <a:cs typeface="Arial"/>
              </a:rPr>
              <a:t>escopo  </a:t>
            </a:r>
            <a:r>
              <a:rPr sz="2000" spc="-10" dirty="0">
                <a:latin typeface="Arial"/>
                <a:cs typeface="Arial"/>
              </a:rPr>
              <a:t>planejado, </a:t>
            </a:r>
            <a:r>
              <a:rPr sz="2000" spc="-5" dirty="0">
                <a:latin typeface="Arial"/>
                <a:cs typeface="Arial"/>
              </a:rPr>
              <a:t>ou do </a:t>
            </a:r>
            <a:r>
              <a:rPr sz="2000" dirty="0">
                <a:latin typeface="Arial"/>
                <a:cs typeface="Arial"/>
              </a:rPr>
              <a:t>tempo </a:t>
            </a:r>
            <a:r>
              <a:rPr sz="2000" spc="-10" dirty="0">
                <a:latin typeface="Arial"/>
                <a:cs typeface="Arial"/>
              </a:rPr>
              <a:t>disponível, 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iteração atual. A habilidade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armazenar requisitos </a:t>
            </a:r>
            <a:r>
              <a:rPr sz="2000" spc="-5" dirty="0">
                <a:latin typeface="Arial"/>
                <a:cs typeface="Arial"/>
              </a:rPr>
              <a:t>futuros </a:t>
            </a:r>
            <a:r>
              <a:rPr sz="2000" spc="-10" dirty="0">
                <a:latin typeface="Arial"/>
                <a:cs typeface="Arial"/>
              </a:rPr>
              <a:t>ajuda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evitar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percepção que eles  </a:t>
            </a:r>
            <a:r>
              <a:rPr sz="2000" spc="-5" dirty="0">
                <a:latin typeface="Arial"/>
                <a:cs typeface="Arial"/>
              </a:rPr>
              <a:t>simplesmente são </a:t>
            </a:r>
            <a:r>
              <a:rPr sz="2000" spc="-10" dirty="0">
                <a:latin typeface="Arial"/>
                <a:cs typeface="Arial"/>
              </a:rPr>
              <a:t>descartados, enquanto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dirty="0">
                <a:latin typeface="Arial"/>
                <a:cs typeface="Arial"/>
              </a:rPr>
              <a:t>mesmo tempo </a:t>
            </a:r>
            <a:r>
              <a:rPr sz="2000" spc="-10" dirty="0">
                <a:latin typeface="Arial"/>
                <a:cs typeface="Arial"/>
              </a:rPr>
              <a:t>ajuda </a:t>
            </a:r>
            <a:r>
              <a:rPr sz="2000" spc="-5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gerenciar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expectativas </a:t>
            </a:r>
            <a:r>
              <a:rPr sz="2000" spc="-5" dirty="0">
                <a:latin typeface="Arial"/>
                <a:cs typeface="Arial"/>
              </a:rPr>
              <a:t>sobre o </a:t>
            </a:r>
            <a:r>
              <a:rPr sz="2000" spc="-1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será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entregue.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223" y="331675"/>
            <a:ext cx="90392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Gerenciamento de </a:t>
            </a:r>
            <a:r>
              <a:rPr i="0" dirty="0">
                <a:latin typeface="Arial"/>
                <a:cs typeface="Arial"/>
              </a:rPr>
              <a:t>Requisitos:</a:t>
            </a:r>
            <a:r>
              <a:rPr i="0" spc="-16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Entradas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267092"/>
            <a:ext cx="4394835" cy="357892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Saídas relacionadas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requisitos</a:t>
            </a:r>
            <a:r>
              <a:rPr sz="2000" spc="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4"/>
              </a:spcBef>
            </a:pPr>
            <a:r>
              <a:rPr sz="2000" spc="-10" dirty="0">
                <a:latin typeface="Arial"/>
                <a:cs typeface="Arial"/>
              </a:rPr>
              <a:t>cada </a:t>
            </a:r>
            <a:r>
              <a:rPr sz="2000" spc="-5" dirty="0">
                <a:latin typeface="Arial"/>
                <a:cs typeface="Arial"/>
              </a:rPr>
              <a:t>fase do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1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Os primeiros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alto nível 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5" dirty="0">
                <a:latin typeface="Arial"/>
                <a:cs typeface="Arial"/>
              </a:rPr>
              <a:t>produzidos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parte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7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Cada </a:t>
            </a:r>
            <a:r>
              <a:rPr sz="2000" spc="-5" dirty="0">
                <a:latin typeface="Arial"/>
                <a:cs typeface="Arial"/>
              </a:rPr>
              <a:t>domínio 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então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latin typeface="Arial"/>
                <a:cs typeface="Arial"/>
              </a:rPr>
              <a:t>produz </a:t>
            </a:r>
            <a:r>
              <a:rPr sz="2000" spc="-10" dirty="0">
                <a:latin typeface="Arial"/>
                <a:cs typeface="Arial"/>
              </a:rPr>
              <a:t>requisitos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detalhados</a:t>
            </a:r>
            <a:endParaRPr sz="2000">
              <a:latin typeface="Arial"/>
              <a:cs typeface="Arial"/>
            </a:endParaRPr>
          </a:p>
          <a:p>
            <a:pPr marL="356870" marR="271780" indent="-344170">
              <a:lnSpc>
                <a:spcPct val="11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Entregáveis em </a:t>
            </a:r>
            <a:r>
              <a:rPr sz="2000" spc="-5" dirty="0">
                <a:latin typeface="Arial"/>
                <a:cs typeface="Arial"/>
              </a:rPr>
              <a:t>fases </a:t>
            </a:r>
            <a:r>
              <a:rPr sz="2000" spc="-10" dirty="0">
                <a:latin typeface="Arial"/>
                <a:cs typeface="Arial"/>
              </a:rPr>
              <a:t>posteriores 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ADM contém </a:t>
            </a:r>
            <a:r>
              <a:rPr sz="2000" spc="-5" dirty="0">
                <a:latin typeface="Arial"/>
                <a:cs typeface="Arial"/>
              </a:rPr>
              <a:t>mapeamentos  </a:t>
            </a:r>
            <a:r>
              <a:rPr sz="2000" spc="-10" dirty="0">
                <a:latin typeface="Arial"/>
                <a:cs typeface="Arial"/>
              </a:rPr>
              <a:t>para novos tipos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requisitos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231" y="1268477"/>
            <a:ext cx="3929761" cy="482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056" y="70822"/>
            <a:ext cx="615594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dirty="0">
                <a:latin typeface="Arial"/>
                <a:cs typeface="Arial"/>
              </a:rPr>
              <a:t>Visão Geral dos</a:t>
            </a:r>
            <a:r>
              <a:rPr i="0" spc="-110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Passos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3319730"/>
            <a:ext cx="44894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5.	Identificar requisito alterado e registrar</a:t>
            </a:r>
            <a:r>
              <a:rPr sz="1800" spc="-2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prioridade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21" y="4131057"/>
            <a:ext cx="448691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8.	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Atualizar o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Repositório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de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Requisitos  com as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informações relacionadas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às  mudanças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solicitadas,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incluindo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as  visões afetadas das partes</a:t>
            </a:r>
            <a:r>
              <a:rPr sz="1800" spc="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interessadas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622" y="986994"/>
            <a:ext cx="8714105" cy="179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1420" algn="l"/>
              </a:tabLst>
            </a:pP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Passos do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Gerenciamento</a:t>
            </a:r>
            <a:r>
              <a:rPr sz="18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de Requisitos	</a:t>
            </a:r>
            <a:r>
              <a:rPr sz="2700" baseline="1543" dirty="0">
                <a:latin typeface="Arial"/>
                <a:cs typeface="Arial"/>
              </a:rPr>
              <a:t>Passos das Fases do</a:t>
            </a:r>
            <a:r>
              <a:rPr sz="2700" spc="-202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ADM</a:t>
            </a:r>
            <a:endParaRPr sz="2700" baseline="1543">
              <a:latin typeface="Arial"/>
              <a:cs typeface="Arial"/>
            </a:endParaRPr>
          </a:p>
          <a:p>
            <a:pPr marL="5393055" indent="-381000">
              <a:lnSpc>
                <a:spcPct val="100000"/>
              </a:lnSpc>
              <a:spcBef>
                <a:spcPts val="1775"/>
              </a:spcBef>
              <a:buAutoNum type="arabicPeriod"/>
              <a:tabLst>
                <a:tab pos="5392420" algn="l"/>
                <a:tab pos="5393690" algn="l"/>
              </a:tabLst>
            </a:pPr>
            <a:r>
              <a:rPr sz="1800" spc="-5" dirty="0">
                <a:latin typeface="Arial"/>
                <a:cs typeface="Arial"/>
              </a:rPr>
              <a:t>Identificar/documentar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requisitos</a:t>
            </a:r>
            <a:endParaRPr sz="18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Criar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a linha de base dos</a:t>
            </a:r>
            <a:r>
              <a:rPr sz="1800" spc="-1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requisitos</a:t>
            </a:r>
            <a:endParaRPr sz="1800">
              <a:latin typeface="Arial"/>
              <a:cs typeface="Arial"/>
            </a:endParaRPr>
          </a:p>
          <a:p>
            <a:pPr marL="393700" indent="-381000">
              <a:lnSpc>
                <a:spcPts val="1920"/>
              </a:lnSpc>
              <a:spcBef>
                <a:spcPts val="1175"/>
              </a:spcBef>
              <a:buAutoNum type="arabicPeriod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Monitorar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requisitos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de linha de</a:t>
            </a:r>
            <a:r>
              <a:rPr sz="1800" spc="-11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  <a:p>
            <a:pPr marL="5393055" indent="-381000">
              <a:lnSpc>
                <a:spcPts val="1920"/>
              </a:lnSpc>
              <a:buAutoNum type="arabicPeriod"/>
              <a:tabLst>
                <a:tab pos="5392420" algn="l"/>
                <a:tab pos="5393690" algn="l"/>
              </a:tabLst>
            </a:pPr>
            <a:r>
              <a:rPr sz="1800" dirty="0">
                <a:latin typeface="Arial"/>
                <a:cs typeface="Arial"/>
              </a:rPr>
              <a:t>Identificar requisito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alterado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0003" y="3435857"/>
            <a:ext cx="32943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800" dirty="0">
                <a:latin typeface="Arial"/>
                <a:cs typeface="Arial"/>
              </a:rPr>
              <a:t>6.	</a:t>
            </a:r>
            <a:r>
              <a:rPr sz="1800" spc="-5" dirty="0">
                <a:latin typeface="Arial"/>
                <a:cs typeface="Arial"/>
              </a:rPr>
              <a:t>Avaliar </a:t>
            </a:r>
            <a:r>
              <a:rPr sz="1800" dirty="0">
                <a:latin typeface="Arial"/>
                <a:cs typeface="Arial"/>
              </a:rPr>
              <a:t>impacto </a:t>
            </a: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mudança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0003" y="3944824"/>
            <a:ext cx="4276725" cy="54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800" dirty="0">
                <a:latin typeface="Arial"/>
                <a:cs typeface="Arial"/>
              </a:rPr>
              <a:t>7.	Implementar mudanças </a:t>
            </a:r>
            <a:r>
              <a:rPr sz="1800" spc="-5" dirty="0">
                <a:latin typeface="Arial"/>
                <a:cs typeface="Arial"/>
              </a:rPr>
              <a:t>levantadas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Fase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0002" y="4698239"/>
            <a:ext cx="4241166" cy="1065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AutoNum type="arabicPeriod" startAt="9"/>
              <a:tabLst>
                <a:tab pos="393065" algn="l"/>
                <a:tab pos="393700" algn="l"/>
              </a:tabLst>
            </a:pPr>
            <a:r>
              <a:rPr sz="1800" dirty="0">
                <a:latin typeface="Arial"/>
                <a:cs typeface="Arial"/>
              </a:rPr>
              <a:t>Implementar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mudança </a:t>
            </a:r>
            <a:r>
              <a:rPr sz="1800" spc="-5" dirty="0">
                <a:latin typeface="Arial"/>
                <a:cs typeface="Arial"/>
              </a:rPr>
              <a:t>na </a:t>
            </a:r>
            <a:r>
              <a:rPr sz="1800" dirty="0">
                <a:latin typeface="Arial"/>
                <a:cs typeface="Arial"/>
              </a:rPr>
              <a:t>fase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atual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9"/>
            </a:pPr>
            <a:endParaRPr sz="1600">
              <a:latin typeface="Times New Roman"/>
              <a:cs typeface="Times New Roman"/>
            </a:endParaRPr>
          </a:p>
          <a:p>
            <a:pPr marL="393700" indent="-381000">
              <a:lnSpc>
                <a:spcPts val="2050"/>
              </a:lnSpc>
              <a:buAutoNum type="arabicPeriod" startAt="9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Avaliar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revisar </a:t>
            </a:r>
            <a:r>
              <a:rPr sz="1800" dirty="0">
                <a:latin typeface="Arial"/>
                <a:cs typeface="Arial"/>
              </a:rPr>
              <a:t>a análise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diferenças </a:t>
            </a:r>
            <a:r>
              <a:rPr sz="1800" spc="-5" dirty="0">
                <a:latin typeface="Arial"/>
                <a:cs typeface="Arial"/>
              </a:rPr>
              <a:t>para as </a:t>
            </a:r>
            <a:r>
              <a:rPr sz="1800" dirty="0">
                <a:latin typeface="Arial"/>
                <a:cs typeface="Arial"/>
              </a:rPr>
              <a:t>fases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anteriores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300898"/>
            <a:ext cx="9552024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Gerenciamento de </a:t>
            </a:r>
            <a:r>
              <a:rPr i="0" dirty="0">
                <a:latin typeface="Arial"/>
                <a:cs typeface="Arial"/>
              </a:rPr>
              <a:t>Requisitos:</a:t>
            </a:r>
            <a:r>
              <a:rPr i="0" spc="-15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389890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Especificação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Requisitos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atualizada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Declaração de Impacto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dos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Requisitos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7" y="1125602"/>
            <a:ext cx="3929761" cy="482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519" y="344501"/>
            <a:ext cx="81102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Avaliação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Impacto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Requisitos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221486"/>
            <a:ext cx="9162415" cy="4298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Quando </a:t>
            </a:r>
            <a:r>
              <a:rPr sz="2400" spc="-10" dirty="0">
                <a:latin typeface="Arial"/>
                <a:cs typeface="Arial"/>
              </a:rPr>
              <a:t>novos </a:t>
            </a:r>
            <a:r>
              <a:rPr sz="2400" spc="-5" dirty="0">
                <a:latin typeface="Arial"/>
                <a:cs typeface="Arial"/>
              </a:rPr>
              <a:t>requisitos surgem, ou existentes são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alterados,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uma Declaração de Impacto de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é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gerada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 </a:t>
            </a:r>
            <a:r>
              <a:rPr sz="2400" dirty="0">
                <a:latin typeface="Arial"/>
                <a:cs typeface="Arial"/>
              </a:rPr>
              <a:t>identifica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fases </a:t>
            </a:r>
            <a:r>
              <a:rPr sz="2400" spc="-5" dirty="0">
                <a:latin typeface="Arial"/>
                <a:cs typeface="Arial"/>
              </a:rPr>
              <a:t>do ADM que </a:t>
            </a:r>
            <a:r>
              <a:rPr sz="2400" dirty="0">
                <a:latin typeface="Arial"/>
                <a:cs typeface="Arial"/>
              </a:rPr>
              <a:t>precisam </a:t>
            </a:r>
            <a:r>
              <a:rPr sz="2400" spc="-5" dirty="0">
                <a:latin typeface="Arial"/>
                <a:cs typeface="Arial"/>
              </a:rPr>
              <a:t>ser revisitadas </a:t>
            </a:r>
            <a:r>
              <a:rPr sz="2400" dirty="0">
                <a:latin typeface="Arial"/>
                <a:cs typeface="Arial"/>
              </a:rPr>
              <a:t>para  </a:t>
            </a:r>
            <a:r>
              <a:rPr sz="2400" spc="-5" dirty="0">
                <a:latin typeface="Arial"/>
                <a:cs typeface="Arial"/>
              </a:rPr>
              <a:t>endereçar 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mudanças</a:t>
            </a:r>
            <a:endParaRPr sz="2400">
              <a:latin typeface="Arial"/>
              <a:cs typeface="Arial"/>
            </a:endParaRPr>
          </a:p>
          <a:p>
            <a:pPr marL="356870" marR="15494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declaração passa </a:t>
            </a:r>
            <a:r>
              <a:rPr sz="2400" spc="-5" dirty="0">
                <a:latin typeface="Arial"/>
                <a:cs typeface="Arial"/>
              </a:rPr>
              <a:t>através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várias </a:t>
            </a:r>
            <a:r>
              <a:rPr sz="2400" dirty="0">
                <a:latin typeface="Arial"/>
                <a:cs typeface="Arial"/>
              </a:rPr>
              <a:t>iterações até a </a:t>
            </a:r>
            <a:r>
              <a:rPr sz="2400" spc="-5" dirty="0">
                <a:latin typeface="Arial"/>
                <a:cs typeface="Arial"/>
              </a:rPr>
              <a:t>versão  </a:t>
            </a:r>
            <a:r>
              <a:rPr sz="2400" dirty="0">
                <a:latin typeface="Arial"/>
                <a:cs typeface="Arial"/>
              </a:rPr>
              <a:t>final, </a:t>
            </a:r>
            <a:r>
              <a:rPr sz="2400" spc="-5" dirty="0">
                <a:latin typeface="Arial"/>
                <a:cs typeface="Arial"/>
              </a:rPr>
              <a:t>a qual inclui </a:t>
            </a:r>
            <a:r>
              <a:rPr sz="2400" dirty="0">
                <a:latin typeface="Arial"/>
                <a:cs typeface="Arial"/>
              </a:rPr>
              <a:t>todas </a:t>
            </a:r>
            <a:r>
              <a:rPr sz="2400" spc="-5" dirty="0">
                <a:latin typeface="Arial"/>
                <a:cs typeface="Arial"/>
              </a:rPr>
              <a:t>as implicações dos requisitos (exemplo:  </a:t>
            </a:r>
            <a:r>
              <a:rPr sz="2400" dirty="0">
                <a:latin typeface="Arial"/>
                <a:cs typeface="Arial"/>
              </a:rPr>
              <a:t>custos, escalas de tempo, e métricas de </a:t>
            </a:r>
            <a:r>
              <a:rPr sz="2400" spc="-5" dirty="0">
                <a:latin typeface="Arial"/>
                <a:cs typeface="Arial"/>
              </a:rPr>
              <a:t>negócio) </a:t>
            </a:r>
            <a:r>
              <a:rPr sz="2400" dirty="0">
                <a:latin typeface="Arial"/>
                <a:cs typeface="Arial"/>
              </a:rPr>
              <a:t>no  </a:t>
            </a:r>
            <a:r>
              <a:rPr sz="2400" spc="-5" dirty="0">
                <a:latin typeface="Arial"/>
                <a:cs typeface="Arial"/>
              </a:rPr>
              <a:t>desenvolvimento da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marR="477520" indent="-34417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vez que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requisitos para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ciclo </a:t>
            </a:r>
            <a:r>
              <a:rPr sz="2400" dirty="0">
                <a:latin typeface="Arial"/>
                <a:cs typeface="Arial"/>
              </a:rPr>
              <a:t>atual do ADM tenham  </a:t>
            </a:r>
            <a:r>
              <a:rPr sz="2400" spc="-5" dirty="0">
                <a:latin typeface="Arial"/>
                <a:cs typeface="Arial"/>
              </a:rPr>
              <a:t>sido finalizados, a </a:t>
            </a:r>
            <a:r>
              <a:rPr sz="2400" dirty="0">
                <a:latin typeface="Arial"/>
                <a:cs typeface="Arial"/>
              </a:rPr>
              <a:t>Especificação </a:t>
            </a:r>
            <a:r>
              <a:rPr sz="2400" spc="-5" dirty="0">
                <a:latin typeface="Arial"/>
                <a:cs typeface="Arial"/>
              </a:rPr>
              <a:t>de Requisitos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 precisará </a:t>
            </a:r>
            <a:r>
              <a:rPr sz="2400" dirty="0">
                <a:latin typeface="Arial"/>
                <a:cs typeface="Arial"/>
              </a:rPr>
              <a:t>ser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atualizada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2569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6927" y="1585088"/>
            <a:ext cx="4754245" cy="3828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spc="-5" dirty="0">
                <a:latin typeface="Arial"/>
                <a:cs typeface="Arial"/>
              </a:rPr>
              <a:t>Gerenciamento de </a:t>
            </a:r>
            <a:r>
              <a:rPr sz="2000" spc="-10" dirty="0">
                <a:latin typeface="Arial"/>
                <a:cs typeface="Arial"/>
              </a:rPr>
              <a:t>Requisitos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0" dirty="0">
                <a:latin typeface="Arial"/>
                <a:cs typeface="Arial"/>
              </a:rPr>
              <a:t>uma  atividade contínua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356870" marR="12509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O Repositório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Requisitos contém 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requisitos atuais 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 </a:t>
            </a:r>
            <a:r>
              <a:rPr sz="2000" spc="-15" dirty="0">
                <a:latin typeface="Arial"/>
                <a:cs typeface="Arial"/>
              </a:rPr>
              <a:t>Alvo</a:t>
            </a:r>
            <a:endParaRPr sz="2000">
              <a:latin typeface="Arial"/>
              <a:cs typeface="Arial"/>
            </a:endParaRPr>
          </a:p>
          <a:p>
            <a:pPr marL="356870" marR="5461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Quando um requisito </a:t>
            </a:r>
            <a:r>
              <a:rPr sz="2000" spc="-15" dirty="0">
                <a:latin typeface="Arial"/>
                <a:cs typeface="Arial"/>
              </a:rPr>
              <a:t>novo </a:t>
            </a:r>
            <a:r>
              <a:rPr sz="2000" spc="-5" dirty="0">
                <a:latin typeface="Arial"/>
                <a:cs typeface="Arial"/>
              </a:rPr>
              <a:t>surge, ou  </a:t>
            </a:r>
            <a:r>
              <a:rPr sz="2000" spc="-10" dirty="0">
                <a:latin typeface="Arial"/>
                <a:cs typeface="Arial"/>
              </a:rPr>
              <a:t>existentes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alterados,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5" dirty="0">
                <a:latin typeface="Arial"/>
                <a:cs typeface="Arial"/>
              </a:rPr>
              <a:t>Declaração de Impacto </a:t>
            </a:r>
            <a:r>
              <a:rPr sz="2000" spc="-10" dirty="0">
                <a:latin typeface="Arial"/>
                <a:cs typeface="Arial"/>
              </a:rPr>
              <a:t>dos Requisitos  </a:t>
            </a:r>
            <a:r>
              <a:rPr sz="2000" spc="-5" dirty="0">
                <a:latin typeface="Arial"/>
                <a:cs typeface="Arial"/>
              </a:rPr>
              <a:t>é </a:t>
            </a:r>
            <a:r>
              <a:rPr sz="2000" spc="-10" dirty="0">
                <a:latin typeface="Arial"/>
                <a:cs typeface="Arial"/>
              </a:rPr>
              <a:t>gerada identificando </a:t>
            </a:r>
            <a:r>
              <a:rPr sz="2000" spc="-5" dirty="0">
                <a:latin typeface="Arial"/>
                <a:cs typeface="Arial"/>
              </a:rPr>
              <a:t>a fase do </a:t>
            </a:r>
            <a:r>
              <a:rPr sz="2000" spc="-10" dirty="0">
                <a:latin typeface="Arial"/>
                <a:cs typeface="Arial"/>
              </a:rPr>
              <a:t>ADM  </a:t>
            </a:r>
            <a:r>
              <a:rPr sz="2000" spc="-5" dirty="0">
                <a:latin typeface="Arial"/>
                <a:cs typeface="Arial"/>
              </a:rPr>
              <a:t>a ser </a:t>
            </a:r>
            <a:r>
              <a:rPr sz="2000" spc="-10" dirty="0">
                <a:latin typeface="Arial"/>
                <a:cs typeface="Arial"/>
              </a:rPr>
              <a:t>revisitada. </a:t>
            </a:r>
            <a:r>
              <a:rPr sz="2000" spc="-5" dirty="0">
                <a:latin typeface="Arial"/>
                <a:cs typeface="Arial"/>
              </a:rPr>
              <a:t>Isto </a:t>
            </a:r>
            <a:r>
              <a:rPr sz="2000" spc="-10" dirty="0">
                <a:latin typeface="Arial"/>
                <a:cs typeface="Arial"/>
              </a:rPr>
              <a:t>conduz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várias  </a:t>
            </a:r>
            <a:r>
              <a:rPr sz="2000" spc="-5" dirty="0">
                <a:latin typeface="Arial"/>
                <a:cs typeface="Arial"/>
              </a:rPr>
              <a:t>iterações </a:t>
            </a:r>
            <a:r>
              <a:rPr sz="2000" spc="-10" dirty="0">
                <a:latin typeface="Arial"/>
                <a:cs typeface="Arial"/>
              </a:rPr>
              <a:t>até que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versão final  seja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produzida.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27" y="1125602"/>
            <a:ext cx="3929761" cy="4824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947240"/>
            <a:ext cx="3886835" cy="1674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31  Adaptando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ADM: 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Segurança</a:t>
            </a:r>
            <a:endParaRPr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1497"/>
            <a:ext cx="8919845" cy="126893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Obter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dirty="0">
                <a:latin typeface="Arial"/>
                <a:cs typeface="Arial"/>
              </a:rPr>
              <a:t>entendimento </a:t>
            </a:r>
            <a:r>
              <a:rPr sz="2400" spc="-5" dirty="0">
                <a:latin typeface="Arial"/>
                <a:cs typeface="Arial"/>
              </a:rPr>
              <a:t>sobre as </a:t>
            </a:r>
            <a:r>
              <a:rPr sz="2400" dirty="0">
                <a:latin typeface="Arial"/>
                <a:cs typeface="Arial"/>
              </a:rPr>
              <a:t>considerações </a:t>
            </a:r>
            <a:r>
              <a:rPr sz="2400" spc="-5" dirty="0">
                <a:latin typeface="Arial"/>
                <a:cs typeface="Arial"/>
              </a:rPr>
              <a:t>de segurança 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precisam </a:t>
            </a:r>
            <a:r>
              <a:rPr sz="2400" spc="-5" dirty="0">
                <a:latin typeface="Arial"/>
                <a:cs typeface="Arial"/>
              </a:rPr>
              <a:t>ser </a:t>
            </a:r>
            <a:r>
              <a:rPr sz="2400" dirty="0">
                <a:latin typeface="Arial"/>
                <a:cs typeface="Arial"/>
              </a:rPr>
              <a:t>atendidas </a:t>
            </a:r>
            <a:r>
              <a:rPr sz="2400" spc="-5" dirty="0">
                <a:latin typeface="Arial"/>
                <a:cs typeface="Arial"/>
              </a:rPr>
              <a:t>durante a aplicação do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1601" y="1219202"/>
            <a:ext cx="4156709" cy="488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406" y="365202"/>
            <a:ext cx="91427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5" dirty="0">
                <a:latin typeface="Arial"/>
                <a:cs typeface="Arial"/>
              </a:rPr>
              <a:t>Enterprise Architecture </a:t>
            </a:r>
            <a:r>
              <a:rPr sz="3600" i="0" spc="-10" dirty="0">
                <a:latin typeface="Arial"/>
                <a:cs typeface="Arial"/>
              </a:rPr>
              <a:t>Development</a:t>
            </a:r>
            <a:r>
              <a:rPr sz="3600" i="0" spc="6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Method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2022" y="1094360"/>
            <a:ext cx="2901950" cy="145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5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Padrão aberto e neutro de  </a:t>
            </a:r>
            <a:r>
              <a:rPr sz="1800" b="1" spc="-10" dirty="0">
                <a:latin typeface="Arial"/>
                <a:cs typeface="Arial"/>
              </a:rPr>
              <a:t>fornecedor, </a:t>
            </a:r>
            <a:r>
              <a:rPr sz="1800" b="1" spc="-5" dirty="0">
                <a:latin typeface="Arial"/>
                <a:cs typeface="Arial"/>
              </a:rPr>
              <a:t>tecnologia e  ferramenta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42545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Evita reinventar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roda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5026" y="3381248"/>
            <a:ext cx="2943860" cy="2654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Alinha </a:t>
            </a:r>
            <a:r>
              <a:rPr sz="1800" b="1" dirty="0">
                <a:latin typeface="Arial"/>
                <a:cs typeface="Arial"/>
              </a:rPr>
              <a:t>TI </a:t>
            </a:r>
            <a:r>
              <a:rPr sz="1800" b="1" spc="-5" dirty="0">
                <a:latin typeface="Arial"/>
                <a:cs typeface="Arial"/>
              </a:rPr>
              <a:t>com </a:t>
            </a:r>
            <a:r>
              <a:rPr sz="1800" b="1" dirty="0">
                <a:latin typeface="Arial"/>
                <a:cs typeface="Arial"/>
              </a:rPr>
              <a:t>o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Baseado em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Boas</a:t>
            </a:r>
            <a:endParaRPr sz="18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Práticas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15557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Possibilidade em  participar na evolução </a:t>
            </a:r>
            <a:r>
              <a:rPr sz="1800" b="1" dirty="0">
                <a:latin typeface="Arial"/>
                <a:cs typeface="Arial"/>
              </a:rPr>
              <a:t>do  </a:t>
            </a:r>
            <a:r>
              <a:rPr sz="1800" b="1" i="1" spc="-5" dirty="0">
                <a:latin typeface="Arial"/>
                <a:cs typeface="Arial"/>
              </a:rPr>
              <a:t>framework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819" y="1018161"/>
            <a:ext cx="3013075" cy="4851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4069" marR="32321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Um </a:t>
            </a:r>
            <a:r>
              <a:rPr sz="1800" b="1" dirty="0">
                <a:latin typeface="Arial"/>
                <a:cs typeface="Arial"/>
              </a:rPr>
              <a:t>método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geral  abrangente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318770" marR="15811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Complementário </a:t>
            </a:r>
            <a:r>
              <a:rPr sz="1800" b="1" spc="-5" dirty="0">
                <a:latin typeface="Arial"/>
                <a:cs typeface="Arial"/>
              </a:rPr>
              <a:t>a,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não  </a:t>
            </a:r>
            <a:r>
              <a:rPr sz="1800" b="1" dirty="0">
                <a:latin typeface="Arial"/>
                <a:cs typeface="Arial"/>
              </a:rPr>
              <a:t>concorrente a, outros  </a:t>
            </a:r>
            <a:r>
              <a:rPr sz="1800" b="1" i="1" spc="-5" dirty="0">
                <a:latin typeface="Arial"/>
                <a:cs typeface="Arial"/>
              </a:rPr>
              <a:t>frameworks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3622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Amplamente </a:t>
            </a:r>
            <a:r>
              <a:rPr sz="1800" b="1" dirty="0">
                <a:latin typeface="Arial"/>
                <a:cs typeface="Arial"/>
              </a:rPr>
              <a:t>adotado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mercado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0228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Desenvolvido para  atender as  </a:t>
            </a:r>
            <a:r>
              <a:rPr sz="1800" b="1" dirty="0">
                <a:latin typeface="Arial"/>
                <a:cs typeface="Arial"/>
              </a:rPr>
              <a:t>necessidades da  </a:t>
            </a:r>
            <a:r>
              <a:rPr sz="1800" b="1" spc="-5" dirty="0">
                <a:latin typeface="Arial"/>
                <a:cs typeface="Arial"/>
              </a:rPr>
              <a:t>empresa e da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indústria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1877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Disponível sob </a:t>
            </a:r>
            <a:r>
              <a:rPr sz="1800" b="1" dirty="0">
                <a:latin typeface="Arial"/>
                <a:cs typeface="Arial"/>
              </a:rPr>
              <a:t>uma  </a:t>
            </a:r>
            <a:r>
              <a:rPr sz="1800" b="1" spc="-5" dirty="0">
                <a:latin typeface="Arial"/>
                <a:cs typeface="Arial"/>
              </a:rPr>
              <a:t>licença grátis e</a:t>
            </a:r>
            <a:r>
              <a:rPr sz="1800" b="1" spc="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perpétua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9727" y="331675"/>
            <a:ext cx="460438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Segurança e o</a:t>
            </a:r>
            <a:r>
              <a:rPr sz="4000" i="0" spc="-15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010650" cy="3190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introduz orientações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ajudar os profissionais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evitar o esquecimento de preocupações críticas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6870" marR="17272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orientações não tem a intenção de ser uma metodologia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 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Elas se </a:t>
            </a:r>
            <a:r>
              <a:rPr sz="2400" dirty="0">
                <a:latin typeface="Arial"/>
                <a:cs typeface="Arial"/>
              </a:rPr>
              <a:t>propõem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informar </a:t>
            </a:r>
            <a:r>
              <a:rPr sz="2400" spc="-5" dirty="0">
                <a:latin typeface="Arial"/>
                <a:cs typeface="Arial"/>
              </a:rPr>
              <a:t>ao Arquiteto Corporativo </a:t>
            </a:r>
            <a:r>
              <a:rPr sz="2400" dirty="0">
                <a:latin typeface="Arial"/>
                <a:cs typeface="Arial"/>
              </a:rPr>
              <a:t>sobre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tarefas e papeis 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Foram </a:t>
            </a:r>
            <a:r>
              <a:rPr sz="2400" spc="-5" dirty="0">
                <a:latin typeface="Arial"/>
                <a:cs typeface="Arial"/>
              </a:rPr>
              <a:t>desenvolvidos objetivos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segurança para </a:t>
            </a:r>
            <a:r>
              <a:rPr sz="2400" dirty="0">
                <a:latin typeface="Arial"/>
                <a:cs typeface="Arial"/>
              </a:rPr>
              <a:t>cada </a:t>
            </a:r>
            <a:r>
              <a:rPr sz="2400" spc="0" dirty="0">
                <a:latin typeface="Arial"/>
                <a:cs typeface="Arial"/>
              </a:rPr>
              <a:t>fase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401060" marR="5080" indent="-2485390" algn="l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Características da Arquitetura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 smtClean="0">
                <a:latin typeface="Arial"/>
                <a:cs typeface="Arial"/>
              </a:rPr>
              <a:t>d</a:t>
            </a:r>
            <a:r>
              <a:rPr lang="pt-BR" sz="4000" i="0" dirty="0" smtClean="0">
                <a:latin typeface="Arial"/>
                <a:cs typeface="Arial"/>
              </a:rPr>
              <a:t>e </a:t>
            </a:r>
            <a:r>
              <a:rPr sz="4000" i="0" dirty="0" smtClean="0">
                <a:latin typeface="Arial"/>
                <a:cs typeface="Arial"/>
              </a:rPr>
              <a:t>Segurança</a:t>
            </a:r>
            <a:endParaRPr sz="4000" i="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8434070" cy="30425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Ela tem sua </a:t>
            </a:r>
            <a:r>
              <a:rPr sz="2400" spc="-5" dirty="0">
                <a:latin typeface="Arial"/>
                <a:cs typeface="Arial"/>
              </a:rPr>
              <a:t>própria </a:t>
            </a:r>
            <a:r>
              <a:rPr sz="2400" dirty="0">
                <a:latin typeface="Arial"/>
                <a:cs typeface="Arial"/>
              </a:rPr>
              <a:t>metodologia 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 </a:t>
            </a:r>
            <a:r>
              <a:rPr sz="2400" dirty="0">
                <a:latin typeface="Arial"/>
                <a:cs typeface="Arial"/>
              </a:rPr>
              <a:t>compõe </a:t>
            </a:r>
            <a:r>
              <a:rPr sz="2400" spc="-5" dirty="0">
                <a:latin typeface="Arial"/>
                <a:cs typeface="Arial"/>
              </a:rPr>
              <a:t>seus próprios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 vista e visões </a:t>
            </a:r>
            <a:r>
              <a:rPr sz="2400" dirty="0">
                <a:latin typeface="Arial"/>
                <a:cs typeface="Arial"/>
              </a:rPr>
              <a:t>distintas</a:t>
            </a: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Ela </a:t>
            </a:r>
            <a:r>
              <a:rPr sz="2400" dirty="0">
                <a:latin typeface="Arial"/>
                <a:cs typeface="Arial"/>
              </a:rPr>
              <a:t>atende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fluxos </a:t>
            </a:r>
            <a:r>
              <a:rPr sz="2400" spc="-5" dirty="0">
                <a:latin typeface="Arial"/>
                <a:cs typeface="Arial"/>
              </a:rPr>
              <a:t>não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normativos</a:t>
            </a:r>
            <a:endParaRPr sz="24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Ela introduz seu </a:t>
            </a:r>
            <a:r>
              <a:rPr sz="2400" spc="-5" dirty="0">
                <a:latin typeface="Arial"/>
                <a:cs typeface="Arial"/>
              </a:rPr>
              <a:t>próprio </a:t>
            </a:r>
            <a:r>
              <a:rPr sz="2400" dirty="0">
                <a:latin typeface="Arial"/>
                <a:cs typeface="Arial"/>
              </a:rPr>
              <a:t>fluxo </a:t>
            </a:r>
            <a:r>
              <a:rPr sz="2400" spc="-5" dirty="0">
                <a:latin typeface="Arial"/>
                <a:cs typeface="Arial"/>
              </a:rPr>
              <a:t>normativo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único</a:t>
            </a: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Introduz componentes </a:t>
            </a:r>
            <a:r>
              <a:rPr sz="2400" spc="-5" dirty="0">
                <a:latin typeface="Arial"/>
                <a:cs typeface="Arial"/>
              </a:rPr>
              <a:t>únicos, de propósito único no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design</a:t>
            </a:r>
            <a:endParaRPr sz="2400" dirty="0">
              <a:latin typeface="Arial"/>
              <a:cs typeface="Arial"/>
            </a:endParaRPr>
          </a:p>
          <a:p>
            <a:pPr marL="356870" marR="51054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Ela </a:t>
            </a:r>
            <a:r>
              <a:rPr sz="2400" spc="-10" dirty="0">
                <a:latin typeface="Arial"/>
                <a:cs typeface="Arial"/>
              </a:rPr>
              <a:t>exige </a:t>
            </a:r>
            <a:r>
              <a:rPr sz="2400" dirty="0">
                <a:latin typeface="Arial"/>
                <a:cs typeface="Arial"/>
              </a:rPr>
              <a:t>um conjunto único de </a:t>
            </a:r>
            <a:r>
              <a:rPr sz="2400" spc="-5" dirty="0">
                <a:latin typeface="Arial"/>
                <a:cs typeface="Arial"/>
              </a:rPr>
              <a:t>habilidades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arquiteto  corporativo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4737" y="135128"/>
            <a:ext cx="79965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Preocupações das </a:t>
            </a:r>
            <a:r>
              <a:rPr sz="3600" i="0" dirty="0">
                <a:latin typeface="Arial"/>
                <a:cs typeface="Arial"/>
              </a:rPr>
              <a:t>Partes</a:t>
            </a:r>
            <a:r>
              <a:rPr sz="3600" i="0" spc="3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Interessadas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1597" y="0"/>
                </a:moveTo>
                <a:lnTo>
                  <a:pt x="0" y="169544"/>
                </a:lnTo>
                <a:lnTo>
                  <a:pt x="182359" y="371475"/>
                </a:lnTo>
                <a:lnTo>
                  <a:pt x="181597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6" y="380682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59" y="371475"/>
                </a:moveTo>
                <a:lnTo>
                  <a:pt x="0" y="169544"/>
                </a:lnTo>
                <a:lnTo>
                  <a:pt x="181597" y="0"/>
                </a:lnTo>
                <a:lnTo>
                  <a:pt x="182359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704" y="0"/>
                </a:moveTo>
                <a:lnTo>
                  <a:pt x="0" y="178435"/>
                </a:lnTo>
                <a:lnTo>
                  <a:pt x="182245" y="371475"/>
                </a:lnTo>
                <a:lnTo>
                  <a:pt x="179704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78435"/>
                </a:lnTo>
                <a:lnTo>
                  <a:pt x="179704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816" y="0"/>
                </a:moveTo>
                <a:lnTo>
                  <a:pt x="0" y="270510"/>
                </a:lnTo>
                <a:lnTo>
                  <a:pt x="182245" y="371475"/>
                </a:lnTo>
                <a:lnTo>
                  <a:pt x="17881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270510"/>
                </a:lnTo>
                <a:lnTo>
                  <a:pt x="178816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0848" y="0"/>
                </a:moveTo>
                <a:lnTo>
                  <a:pt x="0" y="132079"/>
                </a:lnTo>
                <a:lnTo>
                  <a:pt x="182371" y="371475"/>
                </a:lnTo>
                <a:lnTo>
                  <a:pt x="18084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80" h="371475">
                <a:moveTo>
                  <a:pt x="182371" y="371475"/>
                </a:moveTo>
                <a:lnTo>
                  <a:pt x="0" y="132079"/>
                </a:lnTo>
                <a:lnTo>
                  <a:pt x="180848" y="0"/>
                </a:lnTo>
                <a:lnTo>
                  <a:pt x="182371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943" y="0"/>
                </a:moveTo>
                <a:lnTo>
                  <a:pt x="0" y="162179"/>
                </a:lnTo>
                <a:lnTo>
                  <a:pt x="182245" y="371475"/>
                </a:lnTo>
                <a:lnTo>
                  <a:pt x="17894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371475"/>
                </a:moveTo>
                <a:lnTo>
                  <a:pt x="0" y="162179"/>
                </a:lnTo>
                <a:lnTo>
                  <a:pt x="178943" y="0"/>
                </a:lnTo>
                <a:lnTo>
                  <a:pt x="182245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81152"/>
                </a:lnTo>
                <a:lnTo>
                  <a:pt x="1814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483" y="371475"/>
                </a:moveTo>
                <a:lnTo>
                  <a:pt x="0" y="81152"/>
                </a:lnTo>
                <a:lnTo>
                  <a:pt x="182245" y="0"/>
                </a:lnTo>
                <a:lnTo>
                  <a:pt x="18148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0" y="15367"/>
                </a:lnTo>
                <a:lnTo>
                  <a:pt x="79883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2245" y="0"/>
                </a:moveTo>
                <a:lnTo>
                  <a:pt x="79883" y="371475"/>
                </a:lnTo>
                <a:lnTo>
                  <a:pt x="0" y="1536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32257"/>
                </a:lnTo>
                <a:lnTo>
                  <a:pt x="99822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99822" y="371475"/>
                </a:lnTo>
                <a:lnTo>
                  <a:pt x="0" y="32257"/>
                </a:lnTo>
                <a:lnTo>
                  <a:pt x="182245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0" y="17780"/>
                </a:lnTo>
                <a:lnTo>
                  <a:pt x="119253" y="371475"/>
                </a:lnTo>
                <a:lnTo>
                  <a:pt x="1823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2372" y="0"/>
                </a:moveTo>
                <a:lnTo>
                  <a:pt x="119253" y="371475"/>
                </a:lnTo>
                <a:lnTo>
                  <a:pt x="0" y="17780"/>
                </a:lnTo>
                <a:lnTo>
                  <a:pt x="18237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590" y="371475"/>
                </a:lnTo>
                <a:lnTo>
                  <a:pt x="182244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4" y="15493"/>
                </a:moveTo>
                <a:lnTo>
                  <a:pt x="156590" y="371475"/>
                </a:lnTo>
                <a:lnTo>
                  <a:pt x="0" y="0"/>
                </a:lnTo>
                <a:lnTo>
                  <a:pt x="182244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160527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09" y="34829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160527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4063" y="371475"/>
                </a:lnTo>
                <a:lnTo>
                  <a:pt x="182372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0" y="371475"/>
                </a:lnTo>
                <a:lnTo>
                  <a:pt x="182372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0" y="0"/>
                </a:moveTo>
                <a:lnTo>
                  <a:pt x="182372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0" y="371475"/>
                </a:lnTo>
                <a:lnTo>
                  <a:pt x="182372" y="118363"/>
                </a:lnTo>
                <a:lnTo>
                  <a:pt x="18161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880" cy="371475"/>
          </a:xfrm>
          <a:custGeom>
            <a:avLst/>
            <a:gdLst/>
            <a:ahLst/>
            <a:cxnLst/>
            <a:rect l="l" t="t" r="r" b="b"/>
            <a:pathLst>
              <a:path w="182879" h="371475">
                <a:moveTo>
                  <a:pt x="18161" y="0"/>
                </a:moveTo>
                <a:lnTo>
                  <a:pt x="182372" y="118363"/>
                </a:lnTo>
                <a:lnTo>
                  <a:pt x="0" y="371475"/>
                </a:lnTo>
                <a:lnTo>
                  <a:pt x="18161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2245" y="0"/>
                </a:moveTo>
                <a:lnTo>
                  <a:pt x="0" y="43179"/>
                </a:lnTo>
                <a:lnTo>
                  <a:pt x="102870" y="371475"/>
                </a:lnTo>
                <a:lnTo>
                  <a:pt x="18224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2245" y="0"/>
                </a:lnTo>
                <a:lnTo>
                  <a:pt x="102870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674" y="0"/>
                </a:moveTo>
                <a:lnTo>
                  <a:pt x="0" y="353187"/>
                </a:lnTo>
                <a:lnTo>
                  <a:pt x="182244" y="371475"/>
                </a:lnTo>
                <a:lnTo>
                  <a:pt x="5867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674" y="0"/>
                </a:lnTo>
                <a:lnTo>
                  <a:pt x="182244" y="371475"/>
                </a:lnTo>
                <a:lnTo>
                  <a:pt x="0" y="353187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935" y="0"/>
                </a:moveTo>
                <a:lnTo>
                  <a:pt x="0" y="371475"/>
                </a:lnTo>
                <a:lnTo>
                  <a:pt x="182244" y="371475"/>
                </a:lnTo>
                <a:lnTo>
                  <a:pt x="12293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935" y="0"/>
                </a:lnTo>
                <a:lnTo>
                  <a:pt x="182244" y="371475"/>
                </a:lnTo>
                <a:lnTo>
                  <a:pt x="0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7" y="5665115"/>
            <a:ext cx="520700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3180" marR="5080" indent="-31115">
              <a:lnSpc>
                <a:spcPct val="67700"/>
              </a:lnSpc>
              <a:spcBef>
                <a:spcPts val="40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20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e  </a:t>
            </a:r>
            <a:r>
              <a:rPr sz="800" b="1" spc="-10" dirty="0"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328" y="5655667"/>
            <a:ext cx="731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20" dirty="0">
                <a:latin typeface="Arial"/>
                <a:cs typeface="Arial"/>
              </a:rPr>
              <a:t>QA </a:t>
            </a:r>
            <a:r>
              <a:rPr sz="800" b="1" spc="-5" dirty="0">
                <a:latin typeface="Arial"/>
                <a:cs typeface="Arial"/>
              </a:rPr>
              <a:t>/</a:t>
            </a:r>
            <a:r>
              <a:rPr sz="800" b="1" spc="-17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Standards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2748" y="5730343"/>
            <a:ext cx="3829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Gr</a:t>
            </a:r>
            <a:r>
              <a:rPr sz="800" b="1" spc="-10" dirty="0">
                <a:latin typeface="Arial"/>
                <a:cs typeface="Arial"/>
              </a:rPr>
              <a:t>oup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19651" y="5665115"/>
            <a:ext cx="548005" cy="225257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51435">
              <a:lnSpc>
                <a:spcPct val="67700"/>
              </a:lnSpc>
              <a:spcBef>
                <a:spcPts val="405"/>
              </a:spcBef>
            </a:pPr>
            <a:r>
              <a:rPr sz="800" b="1" spc="-15" dirty="0">
                <a:latin typeface="Arial"/>
                <a:cs typeface="Arial"/>
              </a:rPr>
              <a:t>Product  </a:t>
            </a:r>
            <a:r>
              <a:rPr sz="800" b="1" spc="-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pec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li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1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7322" y="5631893"/>
            <a:ext cx="4864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10" dirty="0">
                <a:latin typeface="Arial"/>
                <a:cs typeface="Arial"/>
              </a:rPr>
              <a:t>hni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46494" y="5708093"/>
            <a:ext cx="5480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Specialists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7364" y="1804240"/>
            <a:ext cx="958850" cy="2525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7630" algn="ctr">
              <a:lnSpc>
                <a:spcPts val="935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Programme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sz="800" b="1" spc="-10" dirty="0">
                <a:latin typeface="Arial"/>
                <a:cs typeface="Arial"/>
              </a:rPr>
              <a:t>Management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Office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8685" y="4164280"/>
            <a:ext cx="6381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Procurement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13078" y="3683255"/>
            <a:ext cx="16573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0" dirty="0">
                <a:latin typeface="Arial"/>
                <a:cs typeface="Arial"/>
              </a:rPr>
              <a:t>HR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3117" y="2942921"/>
            <a:ext cx="493396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spc="-20" dirty="0">
                <a:latin typeface="Arial"/>
                <a:cs typeface="Arial"/>
              </a:rPr>
              <a:t>x</a:t>
            </a:r>
            <a:r>
              <a:rPr sz="800" b="1" spc="-15" dirty="0">
                <a:latin typeface="Arial"/>
                <a:cs typeface="Arial"/>
              </a:rPr>
              <a:t>ecu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0" dirty="0">
                <a:latin typeface="Arial"/>
                <a:cs typeface="Arial"/>
              </a:rPr>
              <a:t>v</a:t>
            </a:r>
            <a:r>
              <a:rPr sz="800" b="1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6172" y="3665602"/>
            <a:ext cx="638175" cy="2606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89230">
              <a:lnSpc>
                <a:spcPct val="103000"/>
              </a:lnSpc>
              <a:spcBef>
                <a:spcPts val="6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6781" y="4445882"/>
            <a:ext cx="465455" cy="3920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565" marR="5080" indent="-63500" algn="just">
              <a:lnSpc>
                <a:spcPct val="102099"/>
              </a:lnSpc>
              <a:spcBef>
                <a:spcPts val="120"/>
              </a:spcBef>
            </a:pPr>
            <a:r>
              <a:rPr sz="800" b="1" spc="-30" dirty="0">
                <a:latin typeface="Arial"/>
                <a:cs typeface="Arial"/>
              </a:rPr>
              <a:t>B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es</a:t>
            </a:r>
            <a:r>
              <a:rPr sz="800" b="1" spc="-5" dirty="0">
                <a:latin typeface="Arial"/>
                <a:cs typeface="Arial"/>
              </a:rPr>
              <a:t>s  </a:t>
            </a:r>
            <a:r>
              <a:rPr sz="800" b="1" spc="-30" dirty="0">
                <a:latin typeface="Arial"/>
                <a:cs typeface="Arial"/>
              </a:rPr>
              <a:t>D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-25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n  </a:t>
            </a:r>
            <a:r>
              <a:rPr sz="800" b="1" spc="-10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p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5604" y="4451985"/>
            <a:ext cx="638175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1435">
              <a:lnSpc>
                <a:spcPts val="900"/>
              </a:lnSpc>
              <a:spcBef>
                <a:spcPts val="170"/>
              </a:spcBef>
            </a:pPr>
            <a:r>
              <a:rPr sz="800" b="1" spc="-10" dirty="0">
                <a:latin typeface="Arial"/>
                <a:cs typeface="Arial"/>
              </a:rPr>
              <a:t>IT Service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11872" y="3570478"/>
            <a:ext cx="638175" cy="2395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7465">
              <a:lnSpc>
                <a:spcPts val="790"/>
              </a:lnSpc>
              <a:spcBef>
                <a:spcPts val="260"/>
              </a:spcBef>
            </a:pPr>
            <a:r>
              <a:rPr sz="800" b="1" spc="-15" dirty="0">
                <a:latin typeface="Arial"/>
                <a:cs typeface="Arial"/>
              </a:rPr>
              <a:t>Application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93000" y="4860164"/>
            <a:ext cx="836930" cy="253916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49225">
              <a:lnSpc>
                <a:spcPts val="900"/>
              </a:lnSpc>
              <a:spcBef>
                <a:spcPts val="170"/>
              </a:spcBef>
            </a:pPr>
            <a:r>
              <a:rPr sz="1200" b="1" spc="-22" baseline="3472" dirty="0">
                <a:latin typeface="Arial"/>
                <a:cs typeface="Arial"/>
              </a:rPr>
              <a:t>Data </a:t>
            </a:r>
            <a:r>
              <a:rPr sz="1200" b="1" spc="-7" baseline="3472" dirty="0">
                <a:latin typeface="Arial"/>
                <a:cs typeface="Arial"/>
              </a:rPr>
              <a:t>/ </a:t>
            </a:r>
            <a:r>
              <a:rPr sz="800" b="1" spc="-10" dirty="0">
                <a:latin typeface="Arial"/>
                <a:cs typeface="Arial"/>
              </a:rPr>
              <a:t>Voice  Co</a:t>
            </a:r>
            <a:r>
              <a:rPr sz="800" b="1" spc="-20" dirty="0">
                <a:latin typeface="Arial"/>
                <a:cs typeface="Arial"/>
              </a:rPr>
              <a:t>mm</a:t>
            </a:r>
            <a:r>
              <a:rPr sz="800" b="1" spc="-10" dirty="0">
                <a:latin typeface="Arial"/>
                <a:cs typeface="Arial"/>
              </a:rPr>
              <a:t>uni</a:t>
            </a:r>
            <a:r>
              <a:rPr sz="800" b="1" spc="-15" dirty="0">
                <a:latin typeface="Arial"/>
                <a:cs typeface="Arial"/>
              </a:rPr>
              <a:t>ca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io</a:t>
            </a:r>
            <a:r>
              <a:rPr sz="800" b="1" spc="5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46834" y="2209598"/>
            <a:ext cx="638175" cy="27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0345">
              <a:lnSpc>
                <a:spcPct val="108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Line  </a:t>
            </a:r>
            <a:r>
              <a:rPr sz="800" b="1" spc="20" dirty="0">
                <a:latin typeface="Arial"/>
                <a:cs typeface="Arial"/>
              </a:rPr>
              <a:t>M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g</a:t>
            </a:r>
            <a:r>
              <a:rPr sz="800" b="1" spc="-20" dirty="0">
                <a:latin typeface="Arial"/>
                <a:cs typeface="Arial"/>
              </a:rPr>
              <a:t>eme</a:t>
            </a:r>
            <a:r>
              <a:rPr sz="800" b="1" spc="-1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00985" y="4380534"/>
            <a:ext cx="595630" cy="523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125"/>
              </a:spcBef>
            </a:pPr>
            <a:r>
              <a:rPr sz="800" b="1" spc="-10" dirty="0">
                <a:latin typeface="Arial"/>
                <a:cs typeface="Arial"/>
              </a:rPr>
              <a:t>Functional</a:t>
            </a:r>
            <a:r>
              <a:rPr sz="800" b="1" spc="-5" dirty="0">
                <a:latin typeface="Arial"/>
                <a:cs typeface="Arial"/>
              </a:rPr>
              <a:t> /  </a:t>
            </a:r>
            <a:r>
              <a:rPr sz="800" b="1" spc="-15" dirty="0">
                <a:latin typeface="Arial"/>
                <a:cs typeface="Arial"/>
              </a:rPr>
              <a:t>Business  Process  </a:t>
            </a:r>
            <a:r>
              <a:rPr sz="800" b="1" spc="-10" dirty="0">
                <a:latin typeface="Arial"/>
                <a:cs typeface="Arial"/>
              </a:rPr>
              <a:t>Experts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64329" y="1497839"/>
            <a:ext cx="184023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20520" algn="l"/>
              </a:tabLst>
            </a:pPr>
            <a:r>
              <a:rPr sz="1200" b="1" spc="-15" baseline="3472" dirty="0">
                <a:latin typeface="Arial"/>
                <a:cs typeface="Arial"/>
              </a:rPr>
              <a:t>E</a:t>
            </a:r>
            <a:r>
              <a:rPr sz="1200" b="1" spc="-22" baseline="3472" dirty="0">
                <a:latin typeface="Arial"/>
                <a:cs typeface="Arial"/>
              </a:rPr>
              <a:t>xec</a:t>
            </a:r>
            <a:r>
              <a:rPr sz="1200" b="1" spc="-15" baseline="3472" dirty="0">
                <a:latin typeface="Arial"/>
                <a:cs typeface="Arial"/>
              </a:rPr>
              <a:t>u</a:t>
            </a:r>
            <a:r>
              <a:rPr sz="1200" b="1" spc="-7" baseline="3472" dirty="0">
                <a:latin typeface="Arial"/>
                <a:cs typeface="Arial"/>
              </a:rPr>
              <a:t>t</a:t>
            </a:r>
            <a:r>
              <a:rPr sz="1200" b="1" spc="-15" baseline="3472" dirty="0">
                <a:latin typeface="Arial"/>
                <a:cs typeface="Arial"/>
              </a:rPr>
              <a:t>i</a:t>
            </a:r>
            <a:r>
              <a:rPr sz="1200" b="1" spc="7" baseline="3472" dirty="0">
                <a:latin typeface="Arial"/>
                <a:cs typeface="Arial"/>
              </a:rPr>
              <a:t>v</a:t>
            </a:r>
            <a:r>
              <a:rPr sz="1200" b="1" spc="-7" baseline="3472" dirty="0">
                <a:latin typeface="Arial"/>
                <a:cs typeface="Arial"/>
              </a:rPr>
              <a:t>e</a:t>
            </a:r>
            <a:r>
              <a:rPr sz="1200" b="1" baseline="3472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DB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5246" y="5356227"/>
            <a:ext cx="2808605" cy="663575"/>
          </a:xfrm>
          <a:custGeom>
            <a:avLst/>
            <a:gdLst/>
            <a:ahLst/>
            <a:cxnLst/>
            <a:rect l="l" t="t" r="r" b="b"/>
            <a:pathLst>
              <a:path w="2808604" h="663575">
                <a:moveTo>
                  <a:pt x="0" y="663575"/>
                </a:moveTo>
                <a:lnTo>
                  <a:pt x="2808478" y="663575"/>
                </a:lnTo>
                <a:lnTo>
                  <a:pt x="2808478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15875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5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99170"/>
                </a:lnTo>
                <a:close/>
              </a:path>
              <a:path w="306704" h="344804">
                <a:moveTo>
                  <a:pt x="278728" y="333702"/>
                </a:moveTo>
                <a:lnTo>
                  <a:pt x="253492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5" y="299170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0934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2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5" y="307717"/>
                </a:lnTo>
                <a:lnTo>
                  <a:pt x="306705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5874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3" y="216585"/>
                </a:lnTo>
                <a:lnTo>
                  <a:pt x="166881" y="215693"/>
                </a:lnTo>
                <a:lnTo>
                  <a:pt x="179577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0616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65" y="299234"/>
                </a:move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78714" y="333765"/>
                </a:lnTo>
                <a:lnTo>
                  <a:pt x="283794" y="331146"/>
                </a:lnTo>
                <a:lnTo>
                  <a:pt x="292896" y="324448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99234"/>
                </a:lnTo>
                <a:close/>
              </a:path>
              <a:path w="306705" h="344804">
                <a:moveTo>
                  <a:pt x="278714" y="333765"/>
                </a:moveTo>
                <a:lnTo>
                  <a:pt x="253479" y="333765"/>
                </a:lnTo>
                <a:lnTo>
                  <a:pt x="258305" y="338210"/>
                </a:lnTo>
                <a:lnTo>
                  <a:pt x="266433" y="339226"/>
                </a:lnTo>
                <a:lnTo>
                  <a:pt x="273418" y="336496"/>
                </a:lnTo>
                <a:lnTo>
                  <a:pt x="278714" y="333765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06565" y="299234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8427" y="75161"/>
                </a:lnTo>
                <a:lnTo>
                  <a:pt x="241598" y="46870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5317" y="547155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456"/>
                </a:moveTo>
                <a:lnTo>
                  <a:pt x="51102" y="137053"/>
                </a:lnTo>
                <a:lnTo>
                  <a:pt x="25142" y="160156"/>
                </a:lnTo>
                <a:lnTo>
                  <a:pt x="7702" y="188193"/>
                </a:lnTo>
                <a:lnTo>
                  <a:pt x="0" y="219592"/>
                </a:lnTo>
                <a:lnTo>
                  <a:pt x="406" y="266087"/>
                </a:lnTo>
                <a:lnTo>
                  <a:pt x="23520" y="300948"/>
                </a:lnTo>
                <a:lnTo>
                  <a:pt x="31229" y="301977"/>
                </a:lnTo>
                <a:lnTo>
                  <a:pt x="38125" y="299234"/>
                </a:lnTo>
                <a:lnTo>
                  <a:pt x="38938" y="305736"/>
                </a:lnTo>
                <a:lnTo>
                  <a:pt x="86225" y="327882"/>
                </a:lnTo>
                <a:lnTo>
                  <a:pt x="124413" y="337354"/>
                </a:lnTo>
                <a:lnTo>
                  <a:pt x="163666" y="342981"/>
                </a:lnTo>
                <a:lnTo>
                  <a:pt x="203606" y="344700"/>
                </a:lnTo>
                <a:lnTo>
                  <a:pt x="216594" y="343807"/>
                </a:lnTo>
                <a:lnTo>
                  <a:pt x="229319" y="341666"/>
                </a:lnTo>
                <a:lnTo>
                  <a:pt x="241655" y="338308"/>
                </a:lnTo>
                <a:lnTo>
                  <a:pt x="253479" y="333765"/>
                </a:lnTo>
                <a:lnTo>
                  <a:pt x="258305" y="338210"/>
                </a:lnTo>
                <a:lnTo>
                  <a:pt x="300546" y="316595"/>
                </a:lnTo>
                <a:lnTo>
                  <a:pt x="306565" y="307781"/>
                </a:lnTo>
                <a:lnTo>
                  <a:pt x="306565" y="233270"/>
                </a:lnTo>
                <a:lnTo>
                  <a:pt x="301236" y="199805"/>
                </a:lnTo>
                <a:lnTo>
                  <a:pt x="284410" y="169899"/>
                </a:lnTo>
                <a:lnTo>
                  <a:pt x="257687" y="145443"/>
                </a:lnTo>
                <a:lnTo>
                  <a:pt x="222669" y="128330"/>
                </a:lnTo>
                <a:lnTo>
                  <a:pt x="221856" y="128330"/>
                </a:lnTo>
                <a:lnTo>
                  <a:pt x="241870" y="103443"/>
                </a:lnTo>
                <a:lnTo>
                  <a:pt x="241598" y="46870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32"/>
                </a:lnTo>
                <a:lnTo>
                  <a:pt x="66362" y="69986"/>
                </a:lnTo>
                <a:lnTo>
                  <a:pt x="69717" y="96145"/>
                </a:lnTo>
                <a:lnTo>
                  <a:pt x="84366" y="120456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84720" y="5599671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81" y="199746"/>
                </a:lnTo>
                <a:lnTo>
                  <a:pt x="74807" y="209230"/>
                </a:lnTo>
                <a:lnTo>
                  <a:pt x="113998" y="214865"/>
                </a:lnTo>
                <a:lnTo>
                  <a:pt x="153873" y="216585"/>
                </a:lnTo>
                <a:lnTo>
                  <a:pt x="166842" y="215693"/>
                </a:lnTo>
                <a:lnTo>
                  <a:pt x="179551" y="213550"/>
                </a:lnTo>
                <a:lnTo>
                  <a:pt x="191876" y="210188"/>
                </a:lnTo>
                <a:lnTo>
                  <a:pt x="203695" y="205638"/>
                </a:lnTo>
                <a:lnTo>
                  <a:pt x="208521" y="210083"/>
                </a:lnTo>
                <a:lnTo>
                  <a:pt x="250689" y="188452"/>
                </a:lnTo>
                <a:lnTo>
                  <a:pt x="256781" y="179628"/>
                </a:lnTo>
                <a:lnTo>
                  <a:pt x="256781" y="97510"/>
                </a:lnTo>
                <a:lnTo>
                  <a:pt x="249219" y="66399"/>
                </a:lnTo>
                <a:lnTo>
                  <a:pt x="231817" y="38749"/>
                </a:lnTo>
                <a:lnTo>
                  <a:pt x="205926" y="16102"/>
                </a:lnTo>
                <a:lnTo>
                  <a:pt x="17289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32141" y="5468239"/>
            <a:ext cx="263309" cy="339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4" y="299170"/>
                </a:move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78728" y="333702"/>
                </a:lnTo>
                <a:lnTo>
                  <a:pt x="283809" y="331083"/>
                </a:lnTo>
                <a:lnTo>
                  <a:pt x="292925" y="324384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99170"/>
                </a:lnTo>
                <a:close/>
              </a:path>
              <a:path w="306705" h="344804">
                <a:moveTo>
                  <a:pt x="278728" y="333702"/>
                </a:moveTo>
                <a:lnTo>
                  <a:pt x="253491" y="333702"/>
                </a:lnTo>
                <a:lnTo>
                  <a:pt x="258444" y="338147"/>
                </a:lnTo>
                <a:lnTo>
                  <a:pt x="266572" y="339175"/>
                </a:lnTo>
                <a:lnTo>
                  <a:pt x="273431" y="336432"/>
                </a:lnTo>
                <a:lnTo>
                  <a:pt x="278728" y="333702"/>
                </a:lnTo>
                <a:close/>
              </a:path>
              <a:path w="306705" h="344804">
                <a:moveTo>
                  <a:pt x="157019" y="0"/>
                </a:move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06704" y="299170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8443" y="75106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66392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4" y="120405"/>
                </a:moveTo>
                <a:lnTo>
                  <a:pt x="51149" y="136995"/>
                </a:lnTo>
                <a:lnTo>
                  <a:pt x="25177" y="160094"/>
                </a:lnTo>
                <a:lnTo>
                  <a:pt x="7731" y="188130"/>
                </a:lnTo>
                <a:lnTo>
                  <a:pt x="0" y="219529"/>
                </a:lnTo>
                <a:lnTo>
                  <a:pt x="507" y="266023"/>
                </a:lnTo>
                <a:lnTo>
                  <a:pt x="23621" y="300885"/>
                </a:lnTo>
                <a:lnTo>
                  <a:pt x="31241" y="301913"/>
                </a:lnTo>
                <a:lnTo>
                  <a:pt x="38226" y="299170"/>
                </a:lnTo>
                <a:lnTo>
                  <a:pt x="38988" y="305673"/>
                </a:lnTo>
                <a:lnTo>
                  <a:pt x="86282" y="327818"/>
                </a:lnTo>
                <a:lnTo>
                  <a:pt x="124475" y="337291"/>
                </a:lnTo>
                <a:lnTo>
                  <a:pt x="163740" y="342918"/>
                </a:lnTo>
                <a:lnTo>
                  <a:pt x="203707" y="344636"/>
                </a:lnTo>
                <a:lnTo>
                  <a:pt x="216665" y="343744"/>
                </a:lnTo>
                <a:lnTo>
                  <a:pt x="229361" y="341603"/>
                </a:lnTo>
                <a:lnTo>
                  <a:pt x="241677" y="338244"/>
                </a:lnTo>
                <a:lnTo>
                  <a:pt x="253491" y="333702"/>
                </a:lnTo>
                <a:lnTo>
                  <a:pt x="258444" y="338147"/>
                </a:lnTo>
                <a:lnTo>
                  <a:pt x="300612" y="316531"/>
                </a:lnTo>
                <a:lnTo>
                  <a:pt x="306704" y="307717"/>
                </a:lnTo>
                <a:lnTo>
                  <a:pt x="306704" y="233206"/>
                </a:lnTo>
                <a:lnTo>
                  <a:pt x="301303" y="199741"/>
                </a:lnTo>
                <a:lnTo>
                  <a:pt x="284448" y="169835"/>
                </a:lnTo>
                <a:lnTo>
                  <a:pt x="257734" y="145379"/>
                </a:lnTo>
                <a:lnTo>
                  <a:pt x="222757" y="128266"/>
                </a:lnTo>
                <a:lnTo>
                  <a:pt x="221869" y="128266"/>
                </a:lnTo>
                <a:lnTo>
                  <a:pt x="241883" y="103399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32"/>
                </a:lnTo>
                <a:lnTo>
                  <a:pt x="69792" y="96070"/>
                </a:lnTo>
                <a:lnTo>
                  <a:pt x="84454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15794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730" y="199746"/>
                </a:lnTo>
                <a:lnTo>
                  <a:pt x="74866" y="209230"/>
                </a:lnTo>
                <a:lnTo>
                  <a:pt x="114049" y="214865"/>
                </a:lnTo>
                <a:lnTo>
                  <a:pt x="153924" y="216585"/>
                </a:lnTo>
                <a:lnTo>
                  <a:pt x="166881" y="215693"/>
                </a:lnTo>
                <a:lnTo>
                  <a:pt x="179578" y="213550"/>
                </a:lnTo>
                <a:lnTo>
                  <a:pt x="191893" y="210188"/>
                </a:lnTo>
                <a:lnTo>
                  <a:pt x="203707" y="205638"/>
                </a:lnTo>
                <a:lnTo>
                  <a:pt x="208533" y="210083"/>
                </a:lnTo>
                <a:lnTo>
                  <a:pt x="250755" y="188452"/>
                </a:lnTo>
                <a:lnTo>
                  <a:pt x="256794" y="179628"/>
                </a:lnTo>
                <a:lnTo>
                  <a:pt x="256794" y="97510"/>
                </a:lnTo>
                <a:lnTo>
                  <a:pt x="249233" y="66399"/>
                </a:lnTo>
                <a:lnTo>
                  <a:pt x="231838" y="38749"/>
                </a:lnTo>
                <a:lnTo>
                  <a:pt x="205966" y="1610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63216" y="5479415"/>
            <a:ext cx="263394" cy="33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8" y="299170"/>
                </a:move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78610" y="333702"/>
                </a:lnTo>
                <a:lnTo>
                  <a:pt x="283700" y="331083"/>
                </a:lnTo>
                <a:lnTo>
                  <a:pt x="292846" y="324384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99170"/>
                </a:lnTo>
                <a:close/>
              </a:path>
              <a:path w="306705" h="344804">
                <a:moveTo>
                  <a:pt x="278610" y="333702"/>
                </a:moveTo>
                <a:lnTo>
                  <a:pt x="253492" y="333702"/>
                </a:lnTo>
                <a:lnTo>
                  <a:pt x="258318" y="338147"/>
                </a:lnTo>
                <a:lnTo>
                  <a:pt x="266445" y="339175"/>
                </a:lnTo>
                <a:lnTo>
                  <a:pt x="273304" y="336432"/>
                </a:lnTo>
                <a:lnTo>
                  <a:pt x="278610" y="333702"/>
                </a:lnTo>
                <a:close/>
              </a:path>
              <a:path w="306705" h="344804">
                <a:moveTo>
                  <a:pt x="156908" y="0"/>
                </a:move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06578" y="299170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8427" y="75106"/>
                </a:lnTo>
                <a:lnTo>
                  <a:pt x="241567" y="46815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1989" y="54827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8" y="120405"/>
                </a:moveTo>
                <a:lnTo>
                  <a:pt x="51077" y="136995"/>
                </a:lnTo>
                <a:lnTo>
                  <a:pt x="25114" y="160094"/>
                </a:lnTo>
                <a:lnTo>
                  <a:pt x="7675" y="188130"/>
                </a:lnTo>
                <a:lnTo>
                  <a:pt x="0" y="219529"/>
                </a:lnTo>
                <a:lnTo>
                  <a:pt x="381" y="266023"/>
                </a:lnTo>
                <a:lnTo>
                  <a:pt x="23494" y="300885"/>
                </a:lnTo>
                <a:lnTo>
                  <a:pt x="31242" y="301913"/>
                </a:lnTo>
                <a:lnTo>
                  <a:pt x="38100" y="299170"/>
                </a:lnTo>
                <a:lnTo>
                  <a:pt x="38862" y="305673"/>
                </a:lnTo>
                <a:lnTo>
                  <a:pt x="86155" y="327818"/>
                </a:lnTo>
                <a:lnTo>
                  <a:pt x="124348" y="337291"/>
                </a:lnTo>
                <a:lnTo>
                  <a:pt x="163613" y="342918"/>
                </a:lnTo>
                <a:lnTo>
                  <a:pt x="203581" y="344636"/>
                </a:lnTo>
                <a:lnTo>
                  <a:pt x="216540" y="343744"/>
                </a:lnTo>
                <a:lnTo>
                  <a:pt x="229250" y="341603"/>
                </a:lnTo>
                <a:lnTo>
                  <a:pt x="241603" y="338244"/>
                </a:lnTo>
                <a:lnTo>
                  <a:pt x="253492" y="333702"/>
                </a:lnTo>
                <a:lnTo>
                  <a:pt x="258318" y="338147"/>
                </a:lnTo>
                <a:lnTo>
                  <a:pt x="300539" y="316531"/>
                </a:lnTo>
                <a:lnTo>
                  <a:pt x="306578" y="307717"/>
                </a:lnTo>
                <a:lnTo>
                  <a:pt x="306578" y="233206"/>
                </a:lnTo>
                <a:lnTo>
                  <a:pt x="301247" y="199741"/>
                </a:lnTo>
                <a:lnTo>
                  <a:pt x="284416" y="169835"/>
                </a:lnTo>
                <a:lnTo>
                  <a:pt x="257679" y="145379"/>
                </a:lnTo>
                <a:lnTo>
                  <a:pt x="222631" y="128266"/>
                </a:lnTo>
                <a:lnTo>
                  <a:pt x="221869" y="128266"/>
                </a:lnTo>
                <a:lnTo>
                  <a:pt x="241881" y="103399"/>
                </a:lnTo>
                <a:lnTo>
                  <a:pt x="241567" y="46815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32"/>
                </a:lnTo>
                <a:lnTo>
                  <a:pt x="69685" y="96070"/>
                </a:lnTo>
                <a:lnTo>
                  <a:pt x="84328" y="120405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31392" y="56107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74"/>
                </a:moveTo>
                <a:lnTo>
                  <a:pt x="36657" y="199746"/>
                </a:lnTo>
                <a:lnTo>
                  <a:pt x="74755" y="209230"/>
                </a:lnTo>
                <a:lnTo>
                  <a:pt x="113924" y="214865"/>
                </a:lnTo>
                <a:lnTo>
                  <a:pt x="153796" y="216585"/>
                </a:lnTo>
                <a:lnTo>
                  <a:pt x="166754" y="215693"/>
                </a:lnTo>
                <a:lnTo>
                  <a:pt x="179450" y="213550"/>
                </a:lnTo>
                <a:lnTo>
                  <a:pt x="191766" y="210188"/>
                </a:lnTo>
                <a:lnTo>
                  <a:pt x="203581" y="205638"/>
                </a:lnTo>
                <a:lnTo>
                  <a:pt x="208533" y="210083"/>
                </a:lnTo>
                <a:lnTo>
                  <a:pt x="250630" y="188452"/>
                </a:lnTo>
                <a:lnTo>
                  <a:pt x="256666" y="179628"/>
                </a:lnTo>
                <a:lnTo>
                  <a:pt x="256666" y="97510"/>
                </a:lnTo>
                <a:lnTo>
                  <a:pt x="249177" y="66399"/>
                </a:lnTo>
                <a:lnTo>
                  <a:pt x="231806" y="38749"/>
                </a:lnTo>
                <a:lnTo>
                  <a:pt x="205910" y="16102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78813" y="5479415"/>
            <a:ext cx="263270" cy="3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919985" y="5347463"/>
            <a:ext cx="918844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Stakeholder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Types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298446" y="5811420"/>
            <a:ext cx="511809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End </a:t>
            </a:r>
            <a:r>
              <a:rPr sz="800" b="1" spc="-5" dirty="0">
                <a:latin typeface="Arial"/>
                <a:cs typeface="Arial"/>
              </a:rPr>
              <a:t>-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User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73836" y="5814468"/>
            <a:ext cx="10502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679450" algn="l"/>
              </a:tabLst>
            </a:pPr>
            <a:r>
              <a:rPr sz="800" b="1" spc="-10" dirty="0">
                <a:latin typeface="Arial"/>
                <a:cs typeface="Arial"/>
              </a:rPr>
              <a:t>Co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po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5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te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800" b="1" spc="-10" dirty="0">
                <a:latin typeface="Arial"/>
                <a:cs typeface="Arial"/>
              </a:rPr>
              <a:t>S</a:t>
            </a:r>
            <a:r>
              <a:rPr sz="800" b="1" spc="0" dirty="0">
                <a:latin typeface="Arial"/>
                <a:cs typeface="Arial"/>
              </a:rPr>
              <a:t>y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112007" y="5811420"/>
            <a:ext cx="34798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ec</a:t>
            </a:r>
            <a:r>
              <a:rPr sz="800" b="1" spc="-5" dirty="0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007867" y="2932176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85920" y="2932176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77052" y="2932176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80130" y="1958911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756" y="214667"/>
                </a:lnTo>
                <a:lnTo>
                  <a:pt x="179466" y="212532"/>
                </a:lnTo>
                <a:lnTo>
                  <a:pt x="191819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59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99"/>
                </a:lnTo>
                <a:lnTo>
                  <a:pt x="124460" y="335851"/>
                </a:lnTo>
                <a:lnTo>
                  <a:pt x="163687" y="341469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65319" y="5276090"/>
            <a:ext cx="263322" cy="3384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73" y="327838"/>
                </a:lnTo>
                <a:lnTo>
                  <a:pt x="124396" y="337327"/>
                </a:lnTo>
                <a:lnTo>
                  <a:pt x="163667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076069" y="1845564"/>
            <a:ext cx="263322" cy="3399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696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822693" y="5258691"/>
            <a:ext cx="263322" cy="338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7615173" y="4210559"/>
            <a:ext cx="675640" cy="246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" marR="5080" indent="-17780">
              <a:lnSpc>
                <a:spcPts val="840"/>
              </a:lnSpc>
              <a:spcBef>
                <a:spcPts val="219"/>
              </a:spcBef>
            </a:pPr>
            <a:r>
              <a:rPr sz="800" b="1" spc="-10" dirty="0">
                <a:latin typeface="Arial"/>
                <a:cs typeface="Arial"/>
              </a:rPr>
              <a:t>In</a:t>
            </a:r>
            <a:r>
              <a:rPr sz="800" b="1" spc="-5" dirty="0">
                <a:latin typeface="Arial"/>
                <a:cs typeface="Arial"/>
              </a:rPr>
              <a:t>fr</a:t>
            </a:r>
            <a:r>
              <a:rPr sz="800" b="1" spc="-15" dirty="0">
                <a:latin typeface="Arial"/>
                <a:cs typeface="Arial"/>
              </a:rPr>
              <a:t>as</a:t>
            </a:r>
            <a:r>
              <a:rPr sz="800" b="1" spc="-5" dirty="0">
                <a:latin typeface="Arial"/>
                <a:cs typeface="Arial"/>
              </a:rPr>
              <a:t>tr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15" dirty="0">
                <a:latin typeface="Arial"/>
                <a:cs typeface="Arial"/>
              </a:rPr>
              <a:t>c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u</a:t>
            </a:r>
            <a:r>
              <a:rPr sz="800" b="1" spc="-5" dirty="0">
                <a:latin typeface="Arial"/>
                <a:cs typeface="Arial"/>
              </a:rPr>
              <a:t>re  </a:t>
            </a:r>
            <a:r>
              <a:rPr sz="800" b="1" spc="-10" dirty="0"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971800" y="1752601"/>
            <a:ext cx="4375150" cy="30859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1047115" marR="1035685" indent="-635" algn="ctr">
              <a:lnSpc>
                <a:spcPct val="120100"/>
              </a:lnSpc>
              <a:spcBef>
                <a:spcPts val="1085"/>
              </a:spcBef>
            </a:pPr>
            <a:r>
              <a:rPr sz="2000" b="1" spc="-15" dirty="0">
                <a:latin typeface="Arial"/>
                <a:cs typeface="Arial"/>
              </a:rPr>
              <a:t>Autenticação  Autorização  Auditoria  </a:t>
            </a:r>
            <a:r>
              <a:rPr sz="2000" b="1" spc="-5" dirty="0">
                <a:latin typeface="Arial"/>
                <a:cs typeface="Arial"/>
              </a:rPr>
              <a:t>Confiabilidade  Disponibilidade  </a:t>
            </a:r>
            <a:r>
              <a:rPr sz="2000" b="1" spc="-10" dirty="0">
                <a:latin typeface="Arial"/>
                <a:cs typeface="Arial"/>
              </a:rPr>
              <a:t>Proteção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Ativos  </a:t>
            </a:r>
            <a:r>
              <a:rPr sz="2000" b="1" spc="-10" dirty="0">
                <a:latin typeface="Arial"/>
                <a:cs typeface="Arial"/>
              </a:rPr>
              <a:t>Administração  </a:t>
            </a:r>
            <a:r>
              <a:rPr sz="2000" b="1" spc="-5" dirty="0">
                <a:latin typeface="Arial"/>
                <a:cs typeface="Arial"/>
              </a:rPr>
              <a:t>Gestão de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Riscos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8459" y="331675"/>
            <a:ext cx="714755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Artefatos </a:t>
            </a:r>
            <a:r>
              <a:rPr sz="4000" i="0" spc="0" dirty="0">
                <a:latin typeface="Arial"/>
                <a:cs typeface="Arial"/>
              </a:rPr>
              <a:t>de Segurança</a:t>
            </a:r>
            <a:r>
              <a:rPr sz="4000" i="0" spc="-13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Típicos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046845" cy="2894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Regras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em </a:t>
            </a:r>
            <a:r>
              <a:rPr sz="2400" spc="-5" dirty="0">
                <a:latin typeface="Arial"/>
                <a:cs typeface="Arial"/>
              </a:rPr>
              <a:t>relação </a:t>
            </a:r>
            <a:r>
              <a:rPr sz="2400" dirty="0">
                <a:latin typeface="Arial"/>
                <a:cs typeface="Arial"/>
              </a:rPr>
              <a:t>ao manuseio de </a:t>
            </a:r>
            <a:r>
              <a:rPr sz="2400" spc="-5" dirty="0">
                <a:latin typeface="Arial"/>
                <a:cs typeface="Arial"/>
              </a:rPr>
              <a:t>ativos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dados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Políticas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segurança escritas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publicadas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Propriedade e custódia de </a:t>
            </a:r>
            <a:r>
              <a:rPr sz="2400" spc="-5" dirty="0">
                <a:latin typeface="Arial"/>
                <a:cs typeface="Arial"/>
              </a:rPr>
              <a:t>ativos </a:t>
            </a:r>
            <a:r>
              <a:rPr sz="2400" dirty="0">
                <a:latin typeface="Arial"/>
                <a:cs typeface="Arial"/>
              </a:rPr>
              <a:t>de dados /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informações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codificados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Documentação de </a:t>
            </a:r>
            <a:r>
              <a:rPr sz="2400" spc="-5" dirty="0">
                <a:latin typeface="Arial"/>
                <a:cs typeface="Arial"/>
              </a:rPr>
              <a:t>análise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risco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Documentação </a:t>
            </a:r>
            <a:r>
              <a:rPr sz="2400" spc="-5" dirty="0">
                <a:latin typeface="Arial"/>
                <a:cs typeface="Arial"/>
              </a:rPr>
              <a:t>de política </a:t>
            </a:r>
            <a:r>
              <a:rPr sz="2400" dirty="0">
                <a:latin typeface="Arial"/>
                <a:cs typeface="Arial"/>
              </a:rPr>
              <a:t>para classificação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dados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10" y="331675"/>
            <a:ext cx="86956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Gerenciamento de </a:t>
            </a:r>
            <a:r>
              <a:rPr sz="4000" i="0" dirty="0">
                <a:latin typeface="Arial"/>
                <a:cs typeface="Arial"/>
              </a:rPr>
              <a:t>Requisitos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21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5814" y="1627709"/>
            <a:ext cx="4439286" cy="42619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29083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Políticas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dirty="0">
                <a:latin typeface="Arial"/>
                <a:cs typeface="Arial"/>
              </a:rPr>
              <a:t>Normas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se </a:t>
            </a:r>
            <a:r>
              <a:rPr sz="2000" spc="-10" dirty="0">
                <a:latin typeface="Arial"/>
                <a:cs typeface="Arial"/>
              </a:rPr>
              <a:t>tornam parte </a:t>
            </a:r>
            <a:r>
              <a:rPr sz="2000" spc="-5" dirty="0">
                <a:latin typeface="Arial"/>
                <a:cs typeface="Arial"/>
              </a:rPr>
              <a:t>do  processo de gerenciamento de  </a:t>
            </a:r>
            <a:r>
              <a:rPr sz="2000" spc="-10" dirty="0">
                <a:latin typeface="Arial"/>
                <a:cs typeface="Arial"/>
              </a:rPr>
              <a:t>requisitos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96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Novos requisitos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Segurança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surgem de </a:t>
            </a:r>
            <a:r>
              <a:rPr sz="2000" spc="-10" dirty="0">
                <a:latin typeface="Arial"/>
                <a:cs typeface="Arial"/>
              </a:rPr>
              <a:t>várias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origens: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19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nova </a:t>
            </a:r>
            <a:r>
              <a:rPr sz="1800" dirty="0">
                <a:latin typeface="Arial"/>
                <a:cs typeface="Arial"/>
              </a:rPr>
              <a:t>obrigação estatutária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regulatória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nova </a:t>
            </a:r>
            <a:r>
              <a:rPr sz="1800" dirty="0">
                <a:latin typeface="Arial"/>
                <a:cs typeface="Arial"/>
              </a:rPr>
              <a:t>ameaça percebida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experienciada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87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nova iniciativa </a:t>
            </a:r>
            <a:r>
              <a:rPr sz="1800" dirty="0">
                <a:latin typeface="Arial"/>
                <a:cs typeface="Arial"/>
              </a:rPr>
              <a:t>de arquitetura  descobre </a:t>
            </a:r>
            <a:r>
              <a:rPr sz="1800" spc="-5" dirty="0">
                <a:latin typeface="Arial"/>
                <a:cs typeface="Arial"/>
              </a:rPr>
              <a:t>novas partes interessadas  </a:t>
            </a:r>
            <a:r>
              <a:rPr sz="1800" dirty="0">
                <a:latin typeface="Arial"/>
                <a:cs typeface="Arial"/>
              </a:rPr>
              <a:t>com </a:t>
            </a:r>
            <a:r>
              <a:rPr sz="1800" spc="-5" dirty="0">
                <a:latin typeface="Arial"/>
                <a:cs typeface="Arial"/>
              </a:rPr>
              <a:t>novos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requisitos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1235" y="1412938"/>
            <a:ext cx="3788664" cy="46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1879" y="365202"/>
            <a:ext cx="32200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6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Preliminar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2830" y="1219658"/>
            <a:ext cx="4596765" cy="415630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7505" marR="67310" indent="-344805">
              <a:lnSpc>
                <a:spcPct val="8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Demarcar as unidades  </a:t>
            </a:r>
            <a:r>
              <a:rPr sz="2400" spc="-5" dirty="0">
                <a:latin typeface="Arial"/>
                <a:cs typeface="Arial"/>
              </a:rPr>
              <a:t>organizacionais da </a:t>
            </a:r>
            <a:r>
              <a:rPr sz="2400" dirty="0">
                <a:latin typeface="Arial"/>
                <a:cs typeface="Arial"/>
              </a:rPr>
              <a:t>corporação 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serão impactadas pela  </a:t>
            </a:r>
            <a:r>
              <a:rPr sz="2400" spc="-5" dirty="0">
                <a:latin typeface="Arial"/>
                <a:cs typeface="Arial"/>
              </a:rPr>
              <a:t>arquitetura 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7505" marR="5080" indent="-344805" algn="just">
              <a:lnSpc>
                <a:spcPts val="2310"/>
              </a:lnSpc>
              <a:spcBef>
                <a:spcPts val="555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e documentar </a:t>
            </a:r>
            <a:r>
              <a:rPr sz="2400" spc="-5" dirty="0">
                <a:latin typeface="Arial"/>
                <a:cs typeface="Arial"/>
              </a:rPr>
              <a:t>requisitos  para políticas regulatórias e de  segurança aplicáveis</a:t>
            </a:r>
            <a:endParaRPr sz="2400">
              <a:latin typeface="Arial"/>
              <a:cs typeface="Arial"/>
            </a:endParaRPr>
          </a:p>
          <a:p>
            <a:pPr marL="357505" marR="442595" indent="-344805">
              <a:lnSpc>
                <a:spcPct val="8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Definir as capacidades de  </a:t>
            </a:r>
            <a:r>
              <a:rPr sz="2400" spc="-5" dirty="0">
                <a:latin typeface="Arial"/>
                <a:cs typeface="Arial"/>
              </a:rPr>
              <a:t>segurança requeridas </a:t>
            </a:r>
            <a:r>
              <a:rPr sz="2400" dirty="0">
                <a:latin typeface="Arial"/>
                <a:cs typeface="Arial"/>
              </a:rPr>
              <a:t>como  parte da Capacidade de 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7505" indent="-344805">
              <a:lnSpc>
                <a:spcPts val="259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Implementar ferramentas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R="478155" algn="ctr">
              <a:lnSpc>
                <a:spcPts val="2590"/>
              </a:lnSpc>
            </a:pPr>
            <a:r>
              <a:rPr sz="2400" spc="-5" dirty="0">
                <a:latin typeface="Arial"/>
                <a:cs typeface="Arial"/>
              </a:rPr>
              <a:t>arquitetura de segurança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232" y="1125602"/>
            <a:ext cx="3965829" cy="486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361" y="331675"/>
            <a:ext cx="79140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</a:t>
            </a:r>
            <a:r>
              <a:rPr sz="4000" i="0" dirty="0">
                <a:latin typeface="Arial"/>
                <a:cs typeface="Arial"/>
              </a:rPr>
              <a:t>Preliminar </a:t>
            </a:r>
            <a:r>
              <a:rPr sz="4000" i="0" spc="0" dirty="0">
                <a:latin typeface="Arial"/>
                <a:cs typeface="Arial"/>
              </a:rPr>
              <a:t>–</a:t>
            </a:r>
            <a:r>
              <a:rPr sz="4000" i="0" spc="-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Entradas/Saídas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7710"/>
            <a:ext cx="114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046" y="1627709"/>
            <a:ext cx="110680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Entradas: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822" y="1932810"/>
            <a:ext cx="3323590" cy="1010277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Política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Segurança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escrita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Estatutos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relevantes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jurisdições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5815" y="1627709"/>
            <a:ext cx="122682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Saídas: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396" y="1932811"/>
            <a:ext cx="3979545" cy="189641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regulações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de políticas de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da equipe de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pressupostos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segurança  e </a:t>
            </a:r>
            <a:r>
              <a:rPr sz="1800" dirty="0">
                <a:latin typeface="Arial"/>
                <a:cs typeface="Arial"/>
              </a:rPr>
              <a:t>condições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contorno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A</a:t>
            </a:r>
            <a:endParaRPr sz="36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Visão da</a:t>
            </a:r>
            <a:r>
              <a:rPr sz="3600" i="0" spc="-6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8868" y="1413511"/>
            <a:ext cx="4592955" cy="3954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Obter apoio </a:t>
            </a:r>
            <a:r>
              <a:rPr sz="1800" dirty="0">
                <a:latin typeface="Arial"/>
                <a:cs typeface="Arial"/>
              </a:rPr>
              <a:t>gerencial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dirty="0">
                <a:latin typeface="Arial"/>
                <a:cs typeface="Arial"/>
              </a:rPr>
              <a:t>medidas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356870" marR="5080" indent="-34417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Definir os </a:t>
            </a:r>
            <a:r>
              <a:rPr sz="1800" dirty="0">
                <a:latin typeface="Arial"/>
                <a:cs typeface="Arial"/>
              </a:rPr>
              <a:t>marcos gerenciais </a:t>
            </a:r>
            <a:r>
              <a:rPr sz="1800" spc="-5" dirty="0">
                <a:latin typeface="Arial"/>
                <a:cs typeface="Arial"/>
              </a:rPr>
              <a:t>necessários 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aprovação </a:t>
            </a:r>
            <a:r>
              <a:rPr sz="1800" dirty="0">
                <a:latin typeface="Arial"/>
                <a:cs typeface="Arial"/>
              </a:rPr>
              <a:t>de assuntos relacionados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segurança</a:t>
            </a:r>
            <a:endParaRPr sz="1800">
              <a:latin typeface="Arial"/>
              <a:cs typeface="Arial"/>
            </a:endParaRPr>
          </a:p>
          <a:p>
            <a:pPr marL="356870" marR="93980" indent="-344170">
              <a:lnSpc>
                <a:spcPct val="100000"/>
              </a:lnSpc>
              <a:spcBef>
                <a:spcPts val="43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Determinar </a:t>
            </a:r>
            <a:r>
              <a:rPr sz="1800" spc="-5" dirty="0">
                <a:latin typeface="Arial"/>
                <a:cs typeface="Arial"/>
              </a:rPr>
              <a:t>os </a:t>
            </a: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recuperação 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desastres </a:t>
            </a:r>
            <a:r>
              <a:rPr sz="1800" spc="-5" dirty="0">
                <a:latin typeface="Arial"/>
                <a:cs typeface="Arial"/>
              </a:rPr>
              <a:t>ou planos de continuidade  de </a:t>
            </a:r>
            <a:r>
              <a:rPr sz="1800" dirty="0">
                <a:latin typeface="Arial"/>
                <a:cs typeface="Arial"/>
              </a:rPr>
              <a:t>negócio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356870" marR="16510" indent="-344170">
              <a:lnSpc>
                <a:spcPts val="1939"/>
              </a:lnSpc>
              <a:spcBef>
                <a:spcPts val="47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</a:t>
            </a:r>
            <a:r>
              <a:rPr sz="1800" spc="-5" dirty="0">
                <a:latin typeface="Arial"/>
                <a:cs typeface="Arial"/>
              </a:rPr>
              <a:t>antecipadamente </a:t>
            </a:r>
            <a:r>
              <a:rPr sz="1800" dirty="0">
                <a:latin typeface="Arial"/>
                <a:cs typeface="Arial"/>
              </a:rPr>
              <a:t>o(s)  ambiente(s)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dirty="0">
                <a:latin typeface="Arial"/>
                <a:cs typeface="Arial"/>
              </a:rPr>
              <a:t>o(s) sistema(s)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será(ão)  </a:t>
            </a:r>
            <a:r>
              <a:rPr sz="1800" spc="-5" dirty="0">
                <a:latin typeface="Arial"/>
                <a:cs typeface="Arial"/>
              </a:rPr>
              <a:t>implantado(s)</a:t>
            </a:r>
            <a:endParaRPr sz="1800">
              <a:latin typeface="Arial"/>
              <a:cs typeface="Arial"/>
            </a:endParaRPr>
          </a:p>
          <a:p>
            <a:pPr marL="356870" marR="86995" indent="-344170">
              <a:lnSpc>
                <a:spcPts val="1939"/>
              </a:lnSpc>
              <a:spcBef>
                <a:spcPts val="45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Determinar a criticidade do sistema: de  Segurança Crítica/de </a:t>
            </a:r>
            <a:r>
              <a:rPr sz="1800" spc="-10" dirty="0">
                <a:latin typeface="Arial"/>
                <a:cs typeface="Arial"/>
              </a:rPr>
              <a:t>Missão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Crítica/Não  </a:t>
            </a:r>
            <a:r>
              <a:rPr sz="1800" spc="-5" dirty="0">
                <a:latin typeface="Arial"/>
                <a:cs typeface="Arial"/>
              </a:rPr>
              <a:t>Crítica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881" y="1412877"/>
            <a:ext cx="3730244" cy="458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A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Visão da Arquitetura </a:t>
            </a:r>
            <a:r>
              <a:rPr sz="3600" i="0" dirty="0">
                <a:latin typeface="Arial"/>
                <a:cs typeface="Arial"/>
              </a:rPr>
              <a:t>–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Entradas/Saídas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983" y="1871549"/>
            <a:ext cx="3775710" cy="1509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de políticas de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de jurisdições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Planos </a:t>
            </a:r>
            <a:r>
              <a:rPr sz="1800" dirty="0">
                <a:latin typeface="Arial"/>
                <a:cs typeface="Arial"/>
              </a:rPr>
              <a:t>completos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recuperação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de desastres e de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continuidade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84" y="1511937"/>
            <a:ext cx="568198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  <a:tab pos="4538345" algn="l"/>
                <a:tab pos="4883150" algn="l"/>
              </a:tabLst>
            </a:pPr>
            <a:r>
              <a:rPr sz="2000" spc="-2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ntrad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0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aí</a:t>
            </a:r>
            <a:r>
              <a:rPr sz="2000" spc="-1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9314" y="1816672"/>
            <a:ext cx="4480561" cy="3171766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Declaração de segurança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física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Declaração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Segurança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Declaração de Segurança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regulatória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Carta </a:t>
            </a:r>
            <a:r>
              <a:rPr sz="1800" dirty="0">
                <a:latin typeface="Arial"/>
                <a:cs typeface="Arial"/>
              </a:rPr>
              <a:t>com política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assinada pelo </a:t>
            </a:r>
            <a:r>
              <a:rPr sz="1800" spc="-5" dirty="0">
                <a:latin typeface="Arial"/>
                <a:cs typeface="Arial"/>
              </a:rPr>
              <a:t>CEO </a:t>
            </a:r>
            <a:r>
              <a:rPr sz="1800" dirty="0">
                <a:latin typeface="Arial"/>
                <a:cs typeface="Arial"/>
              </a:rPr>
              <a:t>ou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representante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checkpoints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desenvolvimento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299085" marR="24193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planos de </a:t>
            </a:r>
            <a:r>
              <a:rPr sz="1800" dirty="0">
                <a:latin typeface="Arial"/>
                <a:cs typeface="Arial"/>
              </a:rPr>
              <a:t>recuperação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desastre </a:t>
            </a:r>
            <a:r>
              <a:rPr sz="1800" spc="-5" dirty="0">
                <a:latin typeface="Arial"/>
                <a:cs typeface="Arial"/>
              </a:rPr>
              <a:t>e de continuidade de </a:t>
            </a: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Declaração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criticidade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sistemas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Negócio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5794" y="1700912"/>
            <a:ext cx="4243070" cy="41889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7505" indent="-344805">
              <a:lnSpc>
                <a:spcPct val="100000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</a:t>
            </a:r>
            <a:r>
              <a:rPr sz="1600" spc="-5" dirty="0">
                <a:latin typeface="Arial"/>
                <a:cs typeface="Arial"/>
              </a:rPr>
              <a:t>quem </a:t>
            </a:r>
            <a:r>
              <a:rPr sz="1600" dirty="0">
                <a:latin typeface="Arial"/>
                <a:cs typeface="Arial"/>
              </a:rPr>
              <a:t>são </a:t>
            </a:r>
            <a:r>
              <a:rPr sz="1600" spc="-5" dirty="0">
                <a:latin typeface="Arial"/>
                <a:cs typeface="Arial"/>
              </a:rPr>
              <a:t>os atores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legítimos</a:t>
            </a: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que irão interagir </a:t>
            </a:r>
            <a:r>
              <a:rPr sz="1600" dirty="0">
                <a:latin typeface="Arial"/>
                <a:cs typeface="Arial"/>
              </a:rPr>
              <a:t>com 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sistema</a:t>
            </a:r>
            <a:endParaRPr sz="1600" dirty="0">
              <a:latin typeface="Arial"/>
              <a:cs typeface="Arial"/>
            </a:endParaRPr>
          </a:p>
          <a:p>
            <a:pPr marL="357505" marR="131445" indent="-344805">
              <a:lnSpc>
                <a:spcPct val="90100"/>
              </a:lnSpc>
              <a:spcBef>
                <a:spcPts val="500"/>
              </a:spcBef>
              <a:buSzPct val="84375"/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Avaliar </a:t>
            </a:r>
            <a:r>
              <a:rPr sz="1600" dirty="0">
                <a:latin typeface="Arial"/>
                <a:cs typeface="Arial"/>
              </a:rPr>
              <a:t>e criar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linha de base de  específica de segurança de processos de  negócio</a:t>
            </a:r>
            <a:endParaRPr sz="1600" dirty="0">
              <a:latin typeface="Arial"/>
              <a:cs typeface="Arial"/>
            </a:endParaRPr>
          </a:p>
          <a:p>
            <a:pPr marL="357505" marR="316865" indent="-344805">
              <a:lnSpc>
                <a:spcPct val="90100"/>
              </a:lnSpc>
              <a:spcBef>
                <a:spcPts val="505"/>
              </a:spcBef>
              <a:buSzPct val="84375"/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</a:t>
            </a:r>
            <a:r>
              <a:rPr sz="1600" spc="-5" dirty="0">
                <a:latin typeface="Arial"/>
                <a:cs typeface="Arial"/>
              </a:rPr>
              <a:t>quem </a:t>
            </a:r>
            <a:r>
              <a:rPr sz="1600" dirty="0">
                <a:latin typeface="Arial"/>
                <a:cs typeface="Arial"/>
              </a:rPr>
              <a:t>/ o </a:t>
            </a:r>
            <a:r>
              <a:rPr sz="1600" spc="-5" dirty="0">
                <a:latin typeface="Arial"/>
                <a:cs typeface="Arial"/>
              </a:rPr>
              <a:t>quanto </a:t>
            </a:r>
            <a:r>
              <a:rPr sz="1600" dirty="0">
                <a:latin typeface="Arial"/>
                <a:cs typeface="Arial"/>
              </a:rPr>
              <a:t>é </a:t>
            </a:r>
            <a:r>
              <a:rPr sz="1600" spc="-5" dirty="0">
                <a:latin typeface="Arial"/>
                <a:cs typeface="Arial"/>
              </a:rPr>
              <a:t>aceitável  transtornos </a:t>
            </a:r>
            <a:r>
              <a:rPr sz="1600" dirty="0">
                <a:latin typeface="Arial"/>
                <a:cs typeface="Arial"/>
              </a:rPr>
              <a:t>em </a:t>
            </a:r>
            <a:r>
              <a:rPr sz="1600" spc="-5" dirty="0">
                <a:latin typeface="Arial"/>
                <a:cs typeface="Arial"/>
              </a:rPr>
              <a:t>utilizar </a:t>
            </a:r>
            <a:r>
              <a:rPr sz="1600" dirty="0">
                <a:latin typeface="Arial"/>
                <a:cs typeface="Arial"/>
              </a:rPr>
              <a:t>medidas de  </a:t>
            </a:r>
            <a:r>
              <a:rPr sz="1600" spc="-5" dirty="0">
                <a:latin typeface="Arial"/>
                <a:cs typeface="Arial"/>
              </a:rPr>
              <a:t>segurança:</a:t>
            </a:r>
            <a:endParaRPr sz="1600" dirty="0">
              <a:latin typeface="Arial"/>
              <a:cs typeface="Arial"/>
            </a:endParaRPr>
          </a:p>
          <a:p>
            <a:pPr marL="357505" indent="-344805">
              <a:lnSpc>
                <a:spcPct val="100000"/>
              </a:lnSpc>
              <a:spcBef>
                <a:spcPts val="380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Identificar </a:t>
            </a:r>
            <a:r>
              <a:rPr sz="1600" dirty="0">
                <a:latin typeface="Arial"/>
                <a:cs typeface="Arial"/>
              </a:rPr>
              <a:t>e documentar </a:t>
            </a:r>
            <a:r>
              <a:rPr sz="1600" spc="0" dirty="0">
                <a:latin typeface="Arial"/>
                <a:cs typeface="Arial"/>
              </a:rPr>
              <a:t>sistemas</a:t>
            </a:r>
            <a:r>
              <a:rPr sz="1600" spc="-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endParaRPr sz="16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interconexão </a:t>
            </a:r>
            <a:r>
              <a:rPr sz="1600" dirty="0">
                <a:latin typeface="Arial"/>
                <a:cs typeface="Arial"/>
              </a:rPr>
              <a:t>além do </a:t>
            </a:r>
            <a:r>
              <a:rPr sz="1600" spc="-5" dirty="0">
                <a:latin typeface="Arial"/>
                <a:cs typeface="Arial"/>
              </a:rPr>
              <a:t>controle </a:t>
            </a:r>
            <a:r>
              <a:rPr sz="1600" dirty="0">
                <a:latin typeface="Arial"/>
                <a:cs typeface="Arial"/>
              </a:rPr>
              <a:t>do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projeto</a:t>
            </a:r>
            <a:endParaRPr sz="1600" dirty="0">
              <a:latin typeface="Arial"/>
              <a:cs typeface="Arial"/>
            </a:endParaRPr>
          </a:p>
          <a:p>
            <a:pPr marL="357505" marR="72390" indent="-344805">
              <a:lnSpc>
                <a:spcPts val="1730"/>
              </a:lnSpc>
              <a:spcBef>
                <a:spcPts val="505"/>
              </a:spcBef>
              <a:buSzPct val="84375"/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</a:t>
            </a:r>
            <a:r>
              <a:rPr sz="1600" spc="-5" dirty="0">
                <a:latin typeface="Arial"/>
                <a:cs typeface="Arial"/>
              </a:rPr>
              <a:t>os ativos </a:t>
            </a:r>
            <a:r>
              <a:rPr sz="1600" dirty="0">
                <a:latin typeface="Arial"/>
                <a:cs typeface="Arial"/>
              </a:rPr>
              <a:t>em risco, se algo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der  errado</a:t>
            </a:r>
            <a:endParaRPr sz="1600" dirty="0">
              <a:latin typeface="Arial"/>
              <a:cs typeface="Arial"/>
            </a:endParaRPr>
          </a:p>
          <a:p>
            <a:pPr marL="357505" indent="-344805">
              <a:lnSpc>
                <a:spcPct val="100000"/>
              </a:lnSpc>
              <a:spcBef>
                <a:spcPts val="285"/>
              </a:spcBef>
              <a:buSzPct val="84375"/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</a:t>
            </a:r>
            <a:r>
              <a:rPr sz="1600" spc="0" dirty="0">
                <a:latin typeface="Arial"/>
                <a:cs typeface="Arial"/>
              </a:rPr>
              <a:t>o </a:t>
            </a:r>
            <a:r>
              <a:rPr sz="1600" dirty="0">
                <a:latin typeface="Arial"/>
                <a:cs typeface="Arial"/>
              </a:rPr>
              <a:t>custo da </a:t>
            </a:r>
            <a:r>
              <a:rPr sz="1600" spc="-5" dirty="0">
                <a:latin typeface="Arial"/>
                <a:cs typeface="Arial"/>
              </a:rPr>
              <a:t>perda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ativos</a:t>
            </a:r>
            <a:endParaRPr sz="1600" dirty="0">
              <a:latin typeface="Arial"/>
              <a:cs typeface="Arial"/>
            </a:endParaRPr>
          </a:p>
          <a:p>
            <a:pPr marL="357505" marR="5080" indent="-344805">
              <a:lnSpc>
                <a:spcPts val="1730"/>
              </a:lnSpc>
              <a:spcBef>
                <a:spcPts val="530"/>
              </a:spcBef>
              <a:buSzPct val="84375"/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Identificar </a:t>
            </a:r>
            <a:r>
              <a:rPr sz="1600" dirty="0">
                <a:latin typeface="Arial"/>
                <a:cs typeface="Arial"/>
              </a:rPr>
              <a:t>e documentar a </a:t>
            </a:r>
            <a:r>
              <a:rPr sz="1600" spc="-5" dirty="0">
                <a:latin typeface="Arial"/>
                <a:cs typeface="Arial"/>
              </a:rPr>
              <a:t>propriedade dos  ativos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471675"/>
            <a:ext cx="3587496" cy="440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566" y="331675"/>
            <a:ext cx="44069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Origens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19186"/>
            <a:ext cx="8820150" cy="336233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15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Arial"/>
                <a:cs typeface="Arial"/>
              </a:rPr>
              <a:t>Uma </a:t>
            </a:r>
            <a:r>
              <a:rPr sz="2800" dirty="0">
                <a:latin typeface="Arial"/>
                <a:cs typeface="Arial"/>
              </a:rPr>
              <a:t>iniciativa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clientes</a:t>
            </a:r>
            <a:endParaRPr sz="2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819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Um 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framework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0" dirty="0">
                <a:latin typeface="Arial"/>
                <a:cs typeface="Arial"/>
              </a:rPr>
              <a:t>não </a:t>
            </a:r>
            <a:r>
              <a:rPr sz="2800" dirty="0">
                <a:latin typeface="Arial"/>
                <a:cs typeface="Arial"/>
              </a:rPr>
              <a:t>uma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arquitetura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80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genérico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10" dirty="0">
                <a:latin typeface="Arial"/>
                <a:cs typeface="Arial"/>
              </a:rPr>
              <a:t>desenvolver </a:t>
            </a:r>
            <a:r>
              <a:rPr sz="2400" spc="-5" dirty="0">
                <a:latin typeface="Arial"/>
                <a:cs typeface="Arial"/>
              </a:rPr>
              <a:t>arquiteturas</a:t>
            </a:r>
            <a:r>
              <a:rPr sz="2400" spc="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</a:t>
            </a:r>
            <a:endParaRPr sz="24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atender diferentes necessidades de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795"/>
              </a:spcBef>
              <a:buChar char="–"/>
              <a:tabLst>
                <a:tab pos="75692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Não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tem uma </a:t>
            </a:r>
            <a:r>
              <a:rPr sz="2400" spc="-5" dirty="0">
                <a:latin typeface="Arial"/>
                <a:cs typeface="Arial"/>
              </a:rPr>
              <a:t>abordagem “tamanho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único”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800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Originalmente baseado no </a:t>
            </a:r>
            <a:r>
              <a:rPr sz="2800" spc="-5" dirty="0">
                <a:latin typeface="Arial"/>
                <a:cs typeface="Arial"/>
              </a:rPr>
              <a:t>TAFIM </a:t>
            </a:r>
            <a:r>
              <a:rPr sz="2800" dirty="0">
                <a:latin typeface="Arial"/>
                <a:cs typeface="Arial"/>
              </a:rPr>
              <a:t>(U.S. </a:t>
            </a:r>
            <a:r>
              <a:rPr sz="2800" spc="-5" dirty="0">
                <a:latin typeface="Arial"/>
                <a:cs typeface="Arial"/>
              </a:rPr>
              <a:t>DoD </a:t>
            </a:r>
            <a:r>
              <a:rPr sz="2800" dirty="0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Departamento </a:t>
            </a:r>
            <a:r>
              <a:rPr sz="2800" spc="0" dirty="0">
                <a:latin typeface="Arial"/>
                <a:cs typeface="Arial"/>
              </a:rPr>
              <a:t>de defesa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Americano)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9983" y="1440562"/>
            <a:ext cx="4518025" cy="3461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314960" indent="-344170">
              <a:lnSpc>
                <a:spcPct val="100000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e documentar </a:t>
            </a:r>
            <a:r>
              <a:rPr sz="1600" spc="-5" dirty="0">
                <a:latin typeface="Arial"/>
                <a:cs typeface="Arial"/>
              </a:rPr>
              <a:t>os processos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  segurança forenses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apropriados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390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Identificar </a:t>
            </a:r>
            <a:r>
              <a:rPr sz="1600" spc="0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criticidade da disponibilidade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2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</a:t>
            </a:r>
            <a:endParaRPr sz="16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correta operação do serviço </a:t>
            </a:r>
            <a:r>
              <a:rPr sz="1600" dirty="0">
                <a:latin typeface="Arial"/>
                <a:cs typeface="Arial"/>
              </a:rPr>
              <a:t>em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geral</a:t>
            </a:r>
            <a:endParaRPr sz="1600">
              <a:latin typeface="Arial"/>
              <a:cs typeface="Arial"/>
            </a:endParaRPr>
          </a:p>
          <a:p>
            <a:pPr marL="356870" marR="719455" indent="-344170">
              <a:lnSpc>
                <a:spcPct val="100000"/>
              </a:lnSpc>
              <a:spcBef>
                <a:spcPts val="380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e documentar o </a:t>
            </a:r>
            <a:r>
              <a:rPr sz="1600" spc="-5" dirty="0">
                <a:latin typeface="Arial"/>
                <a:cs typeface="Arial"/>
              </a:rPr>
              <a:t>quanto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  segurança </a:t>
            </a:r>
            <a:r>
              <a:rPr sz="1600" dirty="0">
                <a:latin typeface="Arial"/>
                <a:cs typeface="Arial"/>
              </a:rPr>
              <a:t>(custo) </a:t>
            </a:r>
            <a:r>
              <a:rPr sz="1600" spc="0" dirty="0">
                <a:latin typeface="Arial"/>
                <a:cs typeface="Arial"/>
              </a:rPr>
              <a:t>é </a:t>
            </a:r>
            <a:r>
              <a:rPr sz="1600" dirty="0">
                <a:latin typeface="Arial"/>
                <a:cs typeface="Arial"/>
              </a:rPr>
              <a:t>justificado </a:t>
            </a:r>
            <a:r>
              <a:rPr sz="1600" spc="-5" dirty="0">
                <a:latin typeface="Arial"/>
                <a:cs typeface="Arial"/>
              </a:rPr>
              <a:t>pelas  </a:t>
            </a:r>
            <a:r>
              <a:rPr sz="1600" dirty="0">
                <a:latin typeface="Arial"/>
                <a:cs typeface="Arial"/>
              </a:rPr>
              <a:t>ameaças e </a:t>
            </a:r>
            <a:r>
              <a:rPr sz="1600" spc="-5" dirty="0">
                <a:latin typeface="Arial"/>
                <a:cs typeface="Arial"/>
              </a:rPr>
              <a:t>valor dos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ativos</a:t>
            </a:r>
            <a:endParaRPr sz="1600">
              <a:latin typeface="Arial"/>
              <a:cs typeface="Arial"/>
            </a:endParaRPr>
          </a:p>
          <a:p>
            <a:pPr marL="356870" marR="219075" indent="-344170">
              <a:lnSpc>
                <a:spcPct val="100000"/>
              </a:lnSpc>
              <a:spcBef>
                <a:spcPts val="390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Reavaliar </a:t>
            </a:r>
            <a:r>
              <a:rPr sz="1600" dirty="0">
                <a:latin typeface="Arial"/>
                <a:cs typeface="Arial"/>
              </a:rPr>
              <a:t>e confirmar </a:t>
            </a:r>
            <a:r>
              <a:rPr sz="1600" spc="-5" dirty="0">
                <a:latin typeface="Arial"/>
                <a:cs typeface="Arial"/>
              </a:rPr>
              <a:t>as decisões da visão  de arquitetura</a:t>
            </a:r>
            <a:endParaRPr sz="1600">
              <a:latin typeface="Arial"/>
              <a:cs typeface="Arial"/>
            </a:endParaRPr>
          </a:p>
          <a:p>
            <a:pPr marL="356870" marR="133985" indent="-344170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Avaliar </a:t>
            </a:r>
            <a:r>
              <a:rPr sz="1600" dirty="0">
                <a:latin typeface="Arial"/>
                <a:cs typeface="Arial"/>
              </a:rPr>
              <a:t>o alinhamento </a:t>
            </a:r>
            <a:r>
              <a:rPr sz="1600" spc="-5" dirty="0">
                <a:latin typeface="Arial"/>
                <a:cs typeface="Arial"/>
              </a:rPr>
              <a:t>ou </a:t>
            </a:r>
            <a:r>
              <a:rPr sz="1600" dirty="0">
                <a:latin typeface="Arial"/>
                <a:cs typeface="Arial"/>
              </a:rPr>
              <a:t>conflito </a:t>
            </a:r>
            <a:r>
              <a:rPr sz="1600" spc="-5" dirty="0">
                <a:latin typeface="Arial"/>
                <a:cs typeface="Arial"/>
              </a:rPr>
              <a:t>de políticas 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segurança </a:t>
            </a:r>
            <a:r>
              <a:rPr sz="1600" dirty="0">
                <a:latin typeface="Arial"/>
                <a:cs typeface="Arial"/>
              </a:rPr>
              <a:t>identificadas com os </a:t>
            </a:r>
            <a:r>
              <a:rPr sz="1600" spc="-5" dirty="0">
                <a:latin typeface="Arial"/>
                <a:cs typeface="Arial"/>
              </a:rPr>
              <a:t>objetivos  de Negócio</a:t>
            </a:r>
            <a:endParaRPr sz="16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38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"o </a:t>
            </a:r>
            <a:r>
              <a:rPr sz="1600" spc="-5" dirty="0">
                <a:latin typeface="Arial"/>
                <a:cs typeface="Arial"/>
              </a:rPr>
              <a:t>que pode dar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errado?"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Negócio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471675"/>
            <a:ext cx="3587496" cy="440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750820" marR="5080" indent="-1875155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Fase </a:t>
            </a:r>
            <a:r>
              <a:rPr sz="4000" i="0" dirty="0">
                <a:latin typeface="Arial"/>
                <a:cs typeface="Arial"/>
              </a:rPr>
              <a:t>B: </a:t>
            </a:r>
            <a:r>
              <a:rPr sz="4000" i="0" spc="-5" dirty="0">
                <a:latin typeface="Arial"/>
                <a:cs typeface="Arial"/>
              </a:rPr>
              <a:t>Arquitetura </a:t>
            </a:r>
            <a:r>
              <a:rPr sz="4000" i="0" dirty="0">
                <a:latin typeface="Arial"/>
                <a:cs typeface="Arial"/>
              </a:rPr>
              <a:t>de </a:t>
            </a:r>
            <a:r>
              <a:rPr sz="4000" i="0" spc="0" dirty="0">
                <a:latin typeface="Arial"/>
                <a:cs typeface="Arial"/>
              </a:rPr>
              <a:t>Negócio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–  Entradas/Saídas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202" y="1440563"/>
            <a:ext cx="138049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2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ntrad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403" y="1745362"/>
            <a:ext cx="3395979" cy="1549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ts val="1730"/>
              </a:lnSpc>
              <a:spcBef>
                <a:spcPts val="10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Declarações de segurança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iniciais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ts val="1730"/>
              </a:lnSpc>
            </a:pP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negócio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regulatória</a:t>
            </a:r>
            <a:endParaRPr sz="1600">
              <a:latin typeface="Arial"/>
              <a:cs typeface="Arial"/>
            </a:endParaRPr>
          </a:p>
          <a:p>
            <a:pPr marL="299085" marR="394970" indent="-286385">
              <a:lnSpc>
                <a:spcPts val="1540"/>
              </a:lnSpc>
              <a:spcBef>
                <a:spcPts val="37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dos planos aplicáveis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  recuperação de desastres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continuidade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299085" marR="17780" indent="-286385">
              <a:lnSpc>
                <a:spcPct val="80000"/>
              </a:lnSpc>
              <a:spcBef>
                <a:spcPts val="39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das políticas de segurança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regulamentações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aplicáveis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8679" y="1385696"/>
            <a:ext cx="10858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aí</a:t>
            </a:r>
            <a:r>
              <a:rPr sz="1800" spc="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6260" y="1660018"/>
            <a:ext cx="4539615" cy="4202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processos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forenses</a:t>
            </a:r>
            <a:endParaRPr sz="1600">
              <a:latin typeface="Arial"/>
              <a:cs typeface="Arial"/>
            </a:endParaRPr>
          </a:p>
          <a:p>
            <a:pPr marL="299085" marR="67945" indent="-286385">
              <a:lnSpc>
                <a:spcPts val="1540"/>
              </a:lnSpc>
              <a:spcBef>
                <a:spcPts val="37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novos requisitos para recuperação de  desastres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continuidade de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299085" marR="316865" indent="-286385">
              <a:lnSpc>
                <a:spcPts val="1540"/>
              </a:lnSpc>
              <a:spcBef>
                <a:spcPts val="38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Declarações dobre </a:t>
            </a:r>
            <a:r>
              <a:rPr sz="1600" dirty="0">
                <a:latin typeface="Arial"/>
                <a:cs typeface="Arial"/>
              </a:rPr>
              <a:t>ambientes </a:t>
            </a:r>
            <a:r>
              <a:rPr sz="1600" spc="-5" dirty="0">
                <a:latin typeface="Arial"/>
                <a:cs typeface="Arial"/>
              </a:rPr>
              <a:t>de negócio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regulatório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validadas</a:t>
            </a:r>
            <a:endParaRPr sz="1600">
              <a:latin typeface="Arial"/>
              <a:cs typeface="Arial"/>
            </a:endParaRPr>
          </a:p>
          <a:p>
            <a:pPr marL="299085" marR="652780" indent="-286385">
              <a:lnSpc>
                <a:spcPct val="80000"/>
              </a:lnSpc>
              <a:spcBef>
                <a:spcPts val="39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políticas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regulamentações de  segurança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validada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processos de segurança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alvos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ts val="173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de </a:t>
            </a:r>
            <a:r>
              <a:rPr sz="1600" spc="-5" dirty="0">
                <a:latin typeface="Arial"/>
                <a:cs typeface="Arial"/>
              </a:rPr>
              <a:t>processos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segurança </a:t>
            </a:r>
            <a:r>
              <a:rPr sz="1600" dirty="0">
                <a:latin typeface="Arial"/>
                <a:cs typeface="Arial"/>
              </a:rPr>
              <a:t>de linha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base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atores da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segurança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de </a:t>
            </a:r>
            <a:r>
              <a:rPr sz="1600" spc="0" dirty="0">
                <a:latin typeface="Arial"/>
                <a:cs typeface="Arial"/>
              </a:rPr>
              <a:t>sistemas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interconexão</a:t>
            </a:r>
            <a:endParaRPr sz="1600">
              <a:latin typeface="Arial"/>
              <a:cs typeface="Arial"/>
            </a:endParaRPr>
          </a:p>
          <a:p>
            <a:pPr marL="299085" marR="238125" indent="-286385">
              <a:lnSpc>
                <a:spcPts val="1540"/>
              </a:lnSpc>
              <a:spcBef>
                <a:spcPts val="36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Declaração de tolerância de segurança para  cada </a:t>
            </a:r>
            <a:r>
              <a:rPr sz="1600" dirty="0">
                <a:latin typeface="Arial"/>
                <a:cs typeface="Arial"/>
              </a:rPr>
              <a:t>classe </a:t>
            </a:r>
            <a:r>
              <a:rPr sz="1600" spc="-5" dirty="0">
                <a:latin typeface="Arial"/>
                <a:cs typeface="Arial"/>
              </a:rPr>
              <a:t>de atores da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segurança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de </a:t>
            </a:r>
            <a:r>
              <a:rPr sz="1600" spc="-5" dirty="0">
                <a:latin typeface="Arial"/>
                <a:cs typeface="Arial"/>
              </a:rPr>
              <a:t>ativos </a:t>
            </a:r>
            <a:r>
              <a:rPr sz="1600" dirty="0">
                <a:latin typeface="Arial"/>
                <a:cs typeface="Arial"/>
              </a:rPr>
              <a:t>com </a:t>
            </a:r>
            <a:r>
              <a:rPr sz="1600" spc="-5" dirty="0">
                <a:latin typeface="Arial"/>
                <a:cs typeface="Arial"/>
              </a:rPr>
              <a:t>valores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propriedade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caminhos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confiáveis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Declaração(ões) de </a:t>
            </a:r>
            <a:r>
              <a:rPr sz="1600" dirty="0">
                <a:latin typeface="Arial"/>
                <a:cs typeface="Arial"/>
              </a:rPr>
              <a:t>impacto 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disponibilidade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Matriz de análise 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ameaça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C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Arquiteturas de Sistemas de</a:t>
            </a:r>
            <a:r>
              <a:rPr sz="3600" i="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Informação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814" y="1440563"/>
            <a:ext cx="3964305" cy="42746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258445" indent="-34417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Avaliar </a:t>
            </a:r>
            <a:r>
              <a:rPr sz="1600" dirty="0">
                <a:latin typeface="Arial"/>
                <a:cs typeface="Arial"/>
              </a:rPr>
              <a:t>e criar </a:t>
            </a:r>
            <a:r>
              <a:rPr sz="1600" spc="5" dirty="0">
                <a:latin typeface="Arial"/>
                <a:cs typeface="Arial"/>
              </a:rPr>
              <a:t>uma </a:t>
            </a:r>
            <a:r>
              <a:rPr sz="1600" spc="-5" dirty="0">
                <a:latin typeface="Arial"/>
                <a:cs typeface="Arial"/>
              </a:rPr>
              <a:t>linha de base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dos  </a:t>
            </a:r>
            <a:r>
              <a:rPr sz="1600" dirty="0">
                <a:latin typeface="Arial"/>
                <a:cs typeface="Arial"/>
              </a:rPr>
              <a:t>elementos </a:t>
            </a:r>
            <a:r>
              <a:rPr sz="1600" spc="-5" dirty="0">
                <a:latin typeface="Arial"/>
                <a:cs typeface="Arial"/>
              </a:rPr>
              <a:t>específicos de segurança  atuais</a:t>
            </a:r>
            <a:endParaRPr sz="1600" dirty="0">
              <a:latin typeface="Arial"/>
              <a:cs typeface="Arial"/>
            </a:endParaRPr>
          </a:p>
          <a:p>
            <a:pPr marL="356870" marR="141605" indent="-344170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Identificar ações padrão de segurança 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estados 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falha</a:t>
            </a:r>
          </a:p>
          <a:p>
            <a:pPr marL="356870" indent="-344170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Identificar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avaliar diretrizes 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padrões</a:t>
            </a:r>
            <a:endParaRPr sz="16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reconhecidamente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aplicáveis</a:t>
            </a:r>
            <a:endParaRPr sz="1600" dirty="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Revisitar suposições relacionadas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interconectar </a:t>
            </a:r>
            <a:r>
              <a:rPr sz="1600" spc="0" dirty="0">
                <a:latin typeface="Arial"/>
                <a:cs typeface="Arial"/>
              </a:rPr>
              <a:t>sistemas </a:t>
            </a:r>
            <a:r>
              <a:rPr sz="1600" dirty="0">
                <a:latin typeface="Arial"/>
                <a:cs typeface="Arial"/>
              </a:rPr>
              <a:t>além </a:t>
            </a:r>
            <a:r>
              <a:rPr sz="1600" spc="-5" dirty="0">
                <a:latin typeface="Arial"/>
                <a:cs typeface="Arial"/>
              </a:rPr>
              <a:t>do controle  do projeto</a:t>
            </a:r>
            <a:endParaRPr sz="1600" dirty="0">
              <a:latin typeface="Arial"/>
              <a:cs typeface="Arial"/>
            </a:endParaRPr>
          </a:p>
          <a:p>
            <a:pPr marL="356870" marR="358140" indent="-344170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Determinar </a:t>
            </a:r>
            <a:r>
              <a:rPr sz="1600" spc="0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documentar </a:t>
            </a:r>
            <a:r>
              <a:rPr sz="1600" spc="0" dirty="0">
                <a:latin typeface="Arial"/>
                <a:cs typeface="Arial"/>
              </a:rPr>
              <a:t>o </a:t>
            </a:r>
            <a:r>
              <a:rPr sz="1600" spc="-10" dirty="0">
                <a:latin typeface="Arial"/>
                <a:cs typeface="Arial"/>
              </a:rPr>
              <a:t>nível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  </a:t>
            </a:r>
            <a:r>
              <a:rPr sz="1600" spc="-5" dirty="0">
                <a:latin typeface="Arial"/>
                <a:cs typeface="Arial"/>
              </a:rPr>
              <a:t>sensibilidade ou classificação da  </a:t>
            </a:r>
            <a:r>
              <a:rPr sz="1600" dirty="0">
                <a:latin typeface="Arial"/>
                <a:cs typeface="Arial"/>
              </a:rPr>
              <a:t>informação </a:t>
            </a:r>
            <a:r>
              <a:rPr sz="1600" spc="-5" dirty="0">
                <a:latin typeface="Arial"/>
                <a:cs typeface="Arial"/>
              </a:rPr>
              <a:t>armazenada </a:t>
            </a:r>
            <a:r>
              <a:rPr sz="1600" dirty="0">
                <a:latin typeface="Arial"/>
                <a:cs typeface="Arial"/>
              </a:rPr>
              <a:t>/ criada /  </a:t>
            </a:r>
            <a:r>
              <a:rPr sz="1600" spc="-5" dirty="0">
                <a:latin typeface="Arial"/>
                <a:cs typeface="Arial"/>
              </a:rPr>
              <a:t>usada</a:t>
            </a:r>
            <a:endParaRPr sz="16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/>
                <a:cs typeface="Arial"/>
              </a:rPr>
              <a:t>Identificar </a:t>
            </a:r>
            <a:r>
              <a:rPr sz="1600" dirty="0">
                <a:latin typeface="Arial"/>
                <a:cs typeface="Arial"/>
              </a:rPr>
              <a:t>e documentar a </a:t>
            </a:r>
            <a:r>
              <a:rPr sz="1600" spc="-5" dirty="0">
                <a:latin typeface="Arial"/>
                <a:cs typeface="Arial"/>
              </a:rPr>
              <a:t>custódia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dos</a:t>
            </a:r>
            <a:endParaRPr sz="16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600" spc="-5" dirty="0" smtClean="0">
                <a:latin typeface="Arial"/>
                <a:cs typeface="Arial"/>
              </a:rPr>
              <a:t>ativos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6" y="1341437"/>
            <a:ext cx="3671697" cy="450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0734" y="1530477"/>
            <a:ext cx="4423410" cy="4309062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6870" marR="62230" indent="-344170">
              <a:lnSpc>
                <a:spcPct val="90100"/>
              </a:lnSpc>
              <a:spcBef>
                <a:spcPts val="31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criticidade </a:t>
            </a:r>
            <a:r>
              <a:rPr sz="1800" spc="-5" dirty="0">
                <a:latin typeface="Arial"/>
                <a:cs typeface="Arial"/>
              </a:rPr>
              <a:t>da  disponibilidade e a </a:t>
            </a:r>
            <a:r>
              <a:rPr sz="1800" dirty="0">
                <a:latin typeface="Arial"/>
                <a:cs typeface="Arial"/>
              </a:rPr>
              <a:t>operação correta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cada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função</a:t>
            </a:r>
          </a:p>
          <a:p>
            <a:pPr marL="356870" marR="403225" indent="-344170">
              <a:lnSpc>
                <a:spcPts val="1939"/>
              </a:lnSpc>
              <a:spcBef>
                <a:spcPts val="54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Determinar o </a:t>
            </a:r>
            <a:r>
              <a:rPr sz="1800" spc="-5" dirty="0">
                <a:latin typeface="Arial"/>
                <a:cs typeface="Arial"/>
              </a:rPr>
              <a:t>relacionamento </a:t>
            </a:r>
            <a:r>
              <a:rPr sz="1800" dirty="0">
                <a:latin typeface="Arial"/>
                <a:cs typeface="Arial"/>
              </a:rPr>
              <a:t>do  sistema </a:t>
            </a:r>
            <a:r>
              <a:rPr sz="1800" spc="-5" dirty="0">
                <a:latin typeface="Arial"/>
                <a:cs typeface="Arial"/>
              </a:rPr>
              <a:t>projetado </a:t>
            </a:r>
            <a:r>
              <a:rPr sz="1800" dirty="0">
                <a:latin typeface="Arial"/>
                <a:cs typeface="Arial"/>
              </a:rPr>
              <a:t>com </a:t>
            </a:r>
            <a:r>
              <a:rPr sz="1800" spc="-5" dirty="0">
                <a:latin typeface="Arial"/>
                <a:cs typeface="Arial"/>
              </a:rPr>
              <a:t>os planos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continuidade/desastre 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</a:t>
            </a:r>
          </a:p>
          <a:p>
            <a:pPr marL="356870" marR="122555" indent="-344170">
              <a:lnSpc>
                <a:spcPct val="9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quais aspectos do sistema  precisam ser </a:t>
            </a:r>
            <a:r>
              <a:rPr sz="1800" spc="-5" dirty="0">
                <a:latin typeface="Arial"/>
                <a:cs typeface="Arial"/>
              </a:rPr>
              <a:t>configuráveis para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refletir  alterações nas </a:t>
            </a:r>
            <a:r>
              <a:rPr sz="1800" spc="-5" dirty="0">
                <a:latin typeface="Arial"/>
                <a:cs typeface="Arial"/>
              </a:rPr>
              <a:t>políticas/ambiente </a:t>
            </a:r>
            <a:r>
              <a:rPr sz="1800" dirty="0">
                <a:latin typeface="Arial"/>
                <a:cs typeface="Arial"/>
              </a:rPr>
              <a:t>de  </a:t>
            </a:r>
            <a:r>
              <a:rPr sz="1800" spc="-5" dirty="0">
                <a:latin typeface="Arial"/>
                <a:cs typeface="Arial"/>
              </a:rPr>
              <a:t>negócio/controle 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acesso</a:t>
            </a:r>
          </a:p>
          <a:p>
            <a:pPr marL="356870" marR="5080" indent="-344170">
              <a:lnSpc>
                <a:spcPct val="9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tempo </a:t>
            </a:r>
            <a:r>
              <a:rPr sz="1800" spc="-5" dirty="0">
                <a:latin typeface="Arial"/>
                <a:cs typeface="Arial"/>
              </a:rPr>
              <a:t>de vida das  </a:t>
            </a:r>
            <a:r>
              <a:rPr sz="1800" dirty="0">
                <a:latin typeface="Arial"/>
                <a:cs typeface="Arial"/>
              </a:rPr>
              <a:t>informações </a:t>
            </a:r>
            <a:r>
              <a:rPr sz="1800" spc="-5" dirty="0">
                <a:latin typeface="Arial"/>
                <a:cs typeface="Arial"/>
              </a:rPr>
              <a:t>utilizadas, </a:t>
            </a:r>
            <a:r>
              <a:rPr sz="1800" dirty="0">
                <a:latin typeface="Arial"/>
                <a:cs typeface="Arial"/>
              </a:rPr>
              <a:t>tal como  definido </a:t>
            </a:r>
            <a:r>
              <a:rPr sz="1800" spc="-5" dirty="0">
                <a:latin typeface="Arial"/>
                <a:cs typeface="Arial"/>
              </a:rPr>
              <a:t>pelas necessidades do </a:t>
            </a:r>
            <a:r>
              <a:rPr sz="1800" dirty="0">
                <a:latin typeface="Arial"/>
                <a:cs typeface="Arial"/>
              </a:rPr>
              <a:t>negócio  </a:t>
            </a:r>
            <a:r>
              <a:rPr sz="1800" spc="-5" dirty="0">
                <a:latin typeface="Arial"/>
                <a:cs typeface="Arial"/>
              </a:rPr>
              <a:t>e </a:t>
            </a:r>
            <a:r>
              <a:rPr sz="1800" dirty="0">
                <a:latin typeface="Arial"/>
                <a:cs typeface="Arial"/>
              </a:rPr>
              <a:t>requisitos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regulamentares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C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Arquiteturas de Sistemas de</a:t>
            </a:r>
            <a:r>
              <a:rPr sz="3600" i="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Informação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6" y="1341437"/>
            <a:ext cx="3671697" cy="450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815" y="1597228"/>
            <a:ext cx="4385945" cy="4179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ts val="228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</a:t>
            </a:r>
            <a:r>
              <a:rPr sz="2000" dirty="0">
                <a:latin typeface="Arial"/>
                <a:cs typeface="Arial"/>
              </a:rPr>
              <a:t>formas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endereçar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riscos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identificados</a:t>
            </a:r>
            <a:endParaRPr sz="2000">
              <a:latin typeface="Arial"/>
              <a:cs typeface="Arial"/>
            </a:endParaRPr>
          </a:p>
          <a:p>
            <a:pPr marL="356870" marR="99060" indent="-344170">
              <a:lnSpc>
                <a:spcPct val="9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ações / </a:t>
            </a:r>
            <a:r>
              <a:rPr sz="2000" spc="-10" dirty="0">
                <a:latin typeface="Arial"/>
                <a:cs typeface="Arial"/>
              </a:rPr>
              <a:t>eventos que  justifiquem registro para posterior  análise </a:t>
            </a: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desencadear </a:t>
            </a:r>
            <a:r>
              <a:rPr sz="2000" spc="-5" dirty="0">
                <a:latin typeface="Arial"/>
                <a:cs typeface="Arial"/>
              </a:rPr>
              <a:t>processos  forenses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9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e documentar </a:t>
            </a:r>
            <a:r>
              <a:rPr sz="2000" spc="-10" dirty="0">
                <a:latin typeface="Arial"/>
                <a:cs typeface="Arial"/>
              </a:rPr>
              <a:t>requisitos  </a:t>
            </a:r>
            <a:r>
              <a:rPr sz="2000" spc="-5" dirty="0">
                <a:latin typeface="Arial"/>
                <a:cs typeface="Arial"/>
              </a:rPr>
              <a:t>rigorosos </a:t>
            </a:r>
            <a:r>
              <a:rPr sz="2000" spc="-10" dirty="0">
                <a:latin typeface="Arial"/>
                <a:cs typeface="Arial"/>
              </a:rPr>
              <a:t>visando prover </a:t>
            </a:r>
            <a:r>
              <a:rPr sz="2000" spc="-5" dirty="0">
                <a:latin typeface="Arial"/>
                <a:cs typeface="Arial"/>
              </a:rPr>
              <a:t>a precisão  </a:t>
            </a:r>
            <a:r>
              <a:rPr sz="2000" spc="-10" dirty="0">
                <a:latin typeface="Arial"/>
                <a:cs typeface="Arial"/>
              </a:rPr>
              <a:t>dos eventos registrados (não  repúdio)</a:t>
            </a:r>
            <a:endParaRPr sz="2000">
              <a:latin typeface="Arial"/>
              <a:cs typeface="Arial"/>
            </a:endParaRPr>
          </a:p>
          <a:p>
            <a:pPr marL="356870" marR="507365" indent="-344170">
              <a:lnSpc>
                <a:spcPts val="2160"/>
              </a:lnSpc>
              <a:spcBef>
                <a:spcPts val="5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possíveis </a:t>
            </a:r>
            <a:r>
              <a:rPr sz="2000" spc="-5" dirty="0">
                <a:latin typeface="Arial"/>
                <a:cs typeface="Arial"/>
              </a:rPr>
              <a:t>/ </a:t>
            </a:r>
            <a:r>
              <a:rPr sz="2000" spc="-15" dirty="0">
                <a:latin typeface="Arial"/>
                <a:cs typeface="Arial"/>
              </a:rPr>
              <a:t>prováveis  </a:t>
            </a:r>
            <a:r>
              <a:rPr sz="2000" spc="-5" dirty="0">
                <a:latin typeface="Arial"/>
                <a:cs typeface="Arial"/>
              </a:rPr>
              <a:t>caminhos de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ataque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spcBef>
                <a:spcPts val="209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“O </a:t>
            </a:r>
            <a:r>
              <a:rPr sz="2000" spc="-10" dirty="0">
                <a:latin typeface="Arial"/>
                <a:cs typeface="Arial"/>
              </a:rPr>
              <a:t>que pode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dar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errado?”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C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Arquiteturas de Sistemas de</a:t>
            </a:r>
            <a:r>
              <a:rPr sz="3600" i="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Informação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6" y="1341437"/>
            <a:ext cx="3671697" cy="450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6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056005" marR="5080" indent="-534035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Fase </a:t>
            </a:r>
            <a:r>
              <a:rPr sz="3600" i="0" dirty="0">
                <a:latin typeface="Arial"/>
                <a:cs typeface="Arial"/>
              </a:rPr>
              <a:t>C: Arquiteturas de sistemas</a:t>
            </a:r>
            <a:r>
              <a:rPr sz="3600" i="0" spc="-13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de  Informação – Entradas /</a:t>
            </a:r>
            <a:r>
              <a:rPr sz="3600" i="0" spc="-7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7709"/>
            <a:ext cx="13811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Entradas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7821" y="1932813"/>
            <a:ext cx="3622041" cy="12005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Matriz de análise 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ameaças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Análise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risco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Processos forenses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documentados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ts val="173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Políticas de Negócio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regulamentos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validados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638" y="3542488"/>
            <a:ext cx="25082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continuidade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2341" y="1570178"/>
            <a:ext cx="10845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Sa</a:t>
            </a:r>
            <a:r>
              <a:rPr sz="1800" spc="0" dirty="0">
                <a:latin typeface="Arial"/>
                <a:cs typeface="Arial"/>
              </a:rPr>
              <a:t>í</a:t>
            </a:r>
            <a:r>
              <a:rPr sz="1800" dirty="0">
                <a:latin typeface="Arial"/>
                <a:cs typeface="Arial"/>
              </a:rPr>
              <a:t>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7822" y="3103881"/>
            <a:ext cx="404114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dos </a:t>
            </a:r>
            <a:r>
              <a:rPr sz="1600" spc="0" dirty="0">
                <a:latin typeface="Arial"/>
                <a:cs typeface="Arial"/>
              </a:rPr>
              <a:t>sistemas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interconectados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Recuperação de desastres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requisitos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2400" baseline="24305" dirty="0">
                <a:latin typeface="Arial"/>
                <a:cs typeface="Arial"/>
              </a:rPr>
              <a:t>–</a:t>
            </a:r>
            <a:endParaRPr sz="2400" baseline="2430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9540" y="1844802"/>
            <a:ext cx="4937125" cy="40530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Matriz </a:t>
            </a:r>
            <a:r>
              <a:rPr sz="1600" dirty="0">
                <a:latin typeface="Arial"/>
                <a:cs typeface="Arial"/>
              </a:rPr>
              <a:t>em </a:t>
            </a:r>
            <a:r>
              <a:rPr sz="1600" spc="-10" dirty="0">
                <a:latin typeface="Arial"/>
                <a:cs typeface="Arial"/>
              </a:rPr>
              <a:t>nível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log </a:t>
            </a:r>
            <a:r>
              <a:rPr sz="1600" spc="-5" dirty="0">
                <a:latin typeface="Arial"/>
                <a:cs typeface="Arial"/>
              </a:rPr>
              <a:t>de eventos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requisitos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Estratégia de gestão de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risco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Definições de </a:t>
            </a:r>
            <a:r>
              <a:rPr sz="1600" spc="-5" dirty="0">
                <a:latin typeface="Arial"/>
                <a:cs typeface="Arial"/>
              </a:rPr>
              <a:t>dados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0" dirty="0">
                <a:latin typeface="Arial"/>
                <a:cs typeface="Arial"/>
              </a:rPr>
              <a:t>ciclo </a:t>
            </a:r>
            <a:r>
              <a:rPr sz="1600" dirty="0">
                <a:latin typeface="Arial"/>
                <a:cs typeface="Arial"/>
              </a:rPr>
              <a:t>de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vida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elementos </a:t>
            </a:r>
            <a:r>
              <a:rPr sz="1600" spc="-5" dirty="0">
                <a:latin typeface="Arial"/>
                <a:cs typeface="Arial"/>
              </a:rPr>
              <a:t>configuráveis do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299085" marR="5080" indent="-286385">
              <a:lnSpc>
                <a:spcPts val="1540"/>
              </a:lnSpc>
              <a:spcBef>
                <a:spcPts val="36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linha de base de </a:t>
            </a:r>
            <a:r>
              <a:rPr sz="1600" dirty="0">
                <a:latin typeface="Arial"/>
                <a:cs typeface="Arial"/>
              </a:rPr>
              <a:t>elementos </a:t>
            </a:r>
            <a:r>
              <a:rPr sz="1600" spc="-5" dirty="0">
                <a:latin typeface="Arial"/>
                <a:cs typeface="Arial"/>
              </a:rPr>
              <a:t>relacionados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segurança do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299085" marR="494665">
              <a:lnSpc>
                <a:spcPts val="1540"/>
              </a:lnSpc>
              <a:spcBef>
                <a:spcPts val="380"/>
              </a:spcBef>
            </a:pPr>
            <a:r>
              <a:rPr sz="1600" dirty="0">
                <a:latin typeface="Arial"/>
                <a:cs typeface="Arial"/>
              </a:rPr>
              <a:t>Elementos </a:t>
            </a:r>
            <a:r>
              <a:rPr sz="1600" spc="-5" dirty="0">
                <a:latin typeface="Arial"/>
                <a:cs typeface="Arial"/>
              </a:rPr>
              <a:t>novos ou agregados de </a:t>
            </a:r>
            <a:r>
              <a:rPr sz="1600" dirty="0">
                <a:latin typeface="Arial"/>
                <a:cs typeface="Arial"/>
              </a:rPr>
              <a:t>elementos  </a:t>
            </a:r>
            <a:r>
              <a:rPr sz="1600" spc="-5" dirty="0">
                <a:latin typeface="Arial"/>
                <a:cs typeface="Arial"/>
              </a:rPr>
              <a:t>relacionados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segurança do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Modelos </a:t>
            </a:r>
            <a:r>
              <a:rPr sz="1600" dirty="0">
                <a:latin typeface="Arial"/>
                <a:cs typeface="Arial"/>
              </a:rPr>
              <a:t>de casos de uso de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segurança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dirty="0">
                <a:latin typeface="Arial"/>
                <a:cs typeface="Arial"/>
              </a:rPr>
              <a:t>normas </a:t>
            </a:r>
            <a:r>
              <a:rPr sz="1600" spc="-5" dirty="0">
                <a:latin typeface="Arial"/>
                <a:cs typeface="Arial"/>
              </a:rPr>
              <a:t>de segurança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aplicáveis: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validada de </a:t>
            </a:r>
            <a:r>
              <a:rPr sz="1600" spc="0" dirty="0">
                <a:latin typeface="Arial"/>
                <a:cs typeface="Arial"/>
              </a:rPr>
              <a:t>sistemas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interligados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Relatório de classificação de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informações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Lista </a:t>
            </a:r>
            <a:r>
              <a:rPr sz="1600" spc="-5" dirty="0">
                <a:latin typeface="Arial"/>
                <a:cs typeface="Arial"/>
              </a:rPr>
              <a:t>de guardiões de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ativos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Declaração de </a:t>
            </a:r>
            <a:r>
              <a:rPr sz="1600" dirty="0">
                <a:latin typeface="Arial"/>
                <a:cs typeface="Arial"/>
              </a:rPr>
              <a:t>criticidade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função</a:t>
            </a:r>
            <a:endParaRPr sz="1600">
              <a:latin typeface="Arial"/>
              <a:cs typeface="Arial"/>
            </a:endParaRPr>
          </a:p>
          <a:p>
            <a:pPr marL="299085" marR="611505" indent="-286385">
              <a:lnSpc>
                <a:spcPts val="1540"/>
              </a:lnSpc>
              <a:spcBef>
                <a:spcPts val="37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Planos </a:t>
            </a:r>
            <a:r>
              <a:rPr sz="1600" spc="-5" dirty="0">
                <a:latin typeface="Arial"/>
                <a:cs typeface="Arial"/>
              </a:rPr>
              <a:t>revistos de desastre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recuperação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continuidade de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negócio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Matriz refinada de análise 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ameaça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Tecnológica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815" y="1627708"/>
            <a:ext cx="4356100" cy="4523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7780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Avaliar </a:t>
            </a:r>
            <a:r>
              <a:rPr sz="1800" dirty="0">
                <a:latin typeface="Arial"/>
                <a:cs typeface="Arial"/>
              </a:rPr>
              <a:t>e criar linha de base das  tecnologias específicas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  atuais</a:t>
            </a:r>
            <a:endParaRPr sz="1800">
              <a:latin typeface="Arial"/>
              <a:cs typeface="Arial"/>
            </a:endParaRPr>
          </a:p>
          <a:p>
            <a:pPr marL="356870" marR="13462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Revisitar pressupostos </a:t>
            </a:r>
            <a:r>
              <a:rPr sz="1800" dirty="0">
                <a:latin typeface="Arial"/>
                <a:cs typeface="Arial"/>
              </a:rPr>
              <a:t>relacionados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  interconexão de </a:t>
            </a:r>
            <a:r>
              <a:rPr sz="1800" dirty="0">
                <a:latin typeface="Arial"/>
                <a:cs typeface="Arial"/>
              </a:rPr>
              <a:t>sistemas </a:t>
            </a:r>
            <a:r>
              <a:rPr sz="1800" spc="-5" dirty="0">
                <a:latin typeface="Arial"/>
                <a:cs typeface="Arial"/>
              </a:rPr>
              <a:t>além do  </a:t>
            </a:r>
            <a:r>
              <a:rPr sz="1800" dirty="0">
                <a:latin typeface="Arial"/>
                <a:cs typeface="Arial"/>
              </a:rPr>
              <a:t>controle do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projeto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2055"/>
              </a:lnSpc>
              <a:spcBef>
                <a:spcPts val="29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</a:t>
            </a:r>
            <a:r>
              <a:rPr sz="1800" spc="-5" dirty="0">
                <a:latin typeface="Arial"/>
                <a:cs typeface="Arial"/>
              </a:rPr>
              <a:t>e avaliar padrões 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diretrizes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2055"/>
              </a:lnSpc>
            </a:pPr>
            <a:r>
              <a:rPr sz="1800" spc="-5" dirty="0">
                <a:latin typeface="Arial"/>
                <a:cs typeface="Arial"/>
              </a:rPr>
              <a:t>reconhecidamente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356870" marR="57912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métodos </a:t>
            </a:r>
            <a:r>
              <a:rPr sz="1800" spc="-5" dirty="0">
                <a:latin typeface="Arial"/>
                <a:cs typeface="Arial"/>
              </a:rPr>
              <a:t>para regular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  </a:t>
            </a:r>
            <a:r>
              <a:rPr sz="1800" dirty="0">
                <a:latin typeface="Arial"/>
                <a:cs typeface="Arial"/>
              </a:rPr>
              <a:t>consumo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recursos</a:t>
            </a:r>
            <a:endParaRPr sz="1800">
              <a:latin typeface="Arial"/>
              <a:cs typeface="Arial"/>
            </a:endParaRPr>
          </a:p>
          <a:p>
            <a:pPr marL="356870" marR="43815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Engendrar um </a:t>
            </a:r>
            <a:r>
              <a:rPr sz="1800" dirty="0">
                <a:latin typeface="Arial"/>
                <a:cs typeface="Arial"/>
              </a:rPr>
              <a:t>método </a:t>
            </a:r>
            <a:r>
              <a:rPr sz="1800" spc="-5" dirty="0">
                <a:latin typeface="Arial"/>
                <a:cs typeface="Arial"/>
              </a:rPr>
              <a:t>pelo qual a  </a:t>
            </a:r>
            <a:r>
              <a:rPr sz="1800" dirty="0">
                <a:latin typeface="Arial"/>
                <a:cs typeface="Arial"/>
              </a:rPr>
              <a:t>eficácia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medidas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segurança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seja  medida e comunicada de forma  contínua</a:t>
            </a:r>
            <a:endParaRPr sz="1800">
              <a:latin typeface="Arial"/>
              <a:cs typeface="Arial"/>
            </a:endParaRPr>
          </a:p>
          <a:p>
            <a:pPr marL="2902585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Continuação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6" y="1341502"/>
            <a:ext cx="3788664" cy="46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815" y="1440562"/>
            <a:ext cx="3853179" cy="42079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6350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nível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confiança  (depuração) aceitável para </a:t>
            </a:r>
            <a:r>
              <a:rPr sz="2000" spc="-5" dirty="0">
                <a:latin typeface="Arial"/>
                <a:cs typeface="Arial"/>
              </a:rPr>
              <a:t>o  sistema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privilégios  </a:t>
            </a:r>
            <a:r>
              <a:rPr sz="2000" dirty="0">
                <a:latin typeface="Arial"/>
                <a:cs typeface="Arial"/>
              </a:rPr>
              <a:t>mínimos </a:t>
            </a:r>
            <a:r>
              <a:rPr sz="2000" spc="-10" dirty="0">
                <a:latin typeface="Arial"/>
                <a:cs typeface="Arial"/>
              </a:rPr>
              <a:t>requeridos para  qualquer entidade alcançar um  objetivo técnico </a:t>
            </a:r>
            <a:r>
              <a:rPr sz="2000" spc="-5" dirty="0">
                <a:latin typeface="Arial"/>
                <a:cs typeface="Arial"/>
              </a:rPr>
              <a:t>ou de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marR="92710" indent="-344170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medidas de  mitigação de segurança, </a:t>
            </a:r>
            <a:r>
              <a:rPr sz="2000" spc="-10" dirty="0">
                <a:latin typeface="Arial"/>
                <a:cs typeface="Arial"/>
              </a:rPr>
              <a:t>onde  </a:t>
            </a:r>
            <a:r>
              <a:rPr sz="2000" spc="-5" dirty="0">
                <a:latin typeface="Arial"/>
                <a:cs typeface="Arial"/>
              </a:rPr>
              <a:t>forem </a:t>
            </a:r>
            <a:r>
              <a:rPr sz="2000" spc="-10" dirty="0">
                <a:latin typeface="Arial"/>
                <a:cs typeface="Arial"/>
              </a:rPr>
              <a:t>justificadas por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avaliação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risco</a:t>
            </a:r>
            <a:endParaRPr sz="2000">
              <a:latin typeface="Arial"/>
              <a:cs typeface="Arial"/>
            </a:endParaRPr>
          </a:p>
          <a:p>
            <a:pPr marL="356870" marR="370205" indent="-344170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</a:t>
            </a:r>
            <a:r>
              <a:rPr sz="2000" spc="-15" dirty="0">
                <a:latin typeface="Arial"/>
                <a:cs typeface="Arial"/>
              </a:rPr>
              <a:t>"o </a:t>
            </a:r>
            <a:r>
              <a:rPr sz="2000" spc="-10" dirty="0">
                <a:latin typeface="Arial"/>
                <a:cs typeface="Arial"/>
              </a:rPr>
              <a:t>que pode dar  errado?"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Tecnológica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616" y="1341502"/>
            <a:ext cx="3788664" cy="465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20865"/>
            <a:ext cx="9267393" cy="1189735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751455" marR="5080" indent="-1972945">
              <a:lnSpc>
                <a:spcPct val="100000"/>
              </a:lnSpc>
              <a:spcBef>
                <a:spcPts val="105"/>
              </a:spcBef>
            </a:pPr>
            <a:r>
              <a:rPr sz="3600" i="0" spc="0" dirty="0">
                <a:latin typeface="Arial"/>
                <a:cs typeface="Arial"/>
              </a:rPr>
              <a:t>Fase </a:t>
            </a:r>
            <a:r>
              <a:rPr sz="3600" i="0" dirty="0">
                <a:latin typeface="Arial"/>
                <a:cs typeface="Arial"/>
              </a:rPr>
              <a:t>D: </a:t>
            </a:r>
            <a:r>
              <a:rPr sz="3600" i="0" spc="-5" dirty="0">
                <a:latin typeface="Arial"/>
                <a:cs typeface="Arial"/>
              </a:rPr>
              <a:t>Arquitetura </a:t>
            </a:r>
            <a:r>
              <a:rPr sz="3600" i="0" dirty="0">
                <a:latin typeface="Arial"/>
                <a:cs typeface="Arial"/>
              </a:rPr>
              <a:t>Tecnológica</a:t>
            </a:r>
            <a:r>
              <a:rPr sz="3600" i="0" spc="-8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–  Entradas/Saídas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984" y="1800225"/>
            <a:ext cx="4060825" cy="3725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dos </a:t>
            </a:r>
            <a:r>
              <a:rPr sz="1800" dirty="0">
                <a:latin typeface="Arial"/>
                <a:cs typeface="Arial"/>
              </a:rPr>
              <a:t>elementos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sistema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relacionados com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dos </a:t>
            </a:r>
            <a:r>
              <a:rPr sz="1800" dirty="0">
                <a:latin typeface="Arial"/>
                <a:cs typeface="Arial"/>
              </a:rPr>
              <a:t>sistemas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interconectados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de normas de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aplicáveis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de agentes de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Estratégia de </a:t>
            </a:r>
            <a:r>
              <a:rPr sz="1800" dirty="0">
                <a:latin typeface="Arial"/>
                <a:cs typeface="Arial"/>
              </a:rPr>
              <a:t>gestão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risco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Políticas de segurança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validadas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regulamentares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validados</a:t>
            </a:r>
            <a:endParaRPr sz="1800">
              <a:latin typeface="Arial"/>
              <a:cs typeface="Arial"/>
            </a:endParaRPr>
          </a:p>
          <a:p>
            <a:pPr marL="299085" marR="607060" indent="-286385" algn="just">
              <a:lnSpc>
                <a:spcPct val="100000"/>
              </a:lnSpc>
              <a:spcBef>
                <a:spcPts val="434"/>
              </a:spcBef>
              <a:buChar char="–"/>
              <a:tabLst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Políticas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Negócio </a:t>
            </a:r>
            <a:r>
              <a:rPr sz="1800" spc="-5" dirty="0">
                <a:latin typeface="Arial"/>
                <a:cs typeface="Arial"/>
              </a:rPr>
              <a:t>validadas  </a:t>
            </a:r>
            <a:r>
              <a:rPr sz="1800" dirty="0">
                <a:latin typeface="Arial"/>
                <a:cs typeface="Arial"/>
              </a:rPr>
              <a:t>relacionados com requisitos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confiança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84" y="1440563"/>
            <a:ext cx="5916295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  <a:tab pos="4772025" algn="l"/>
                <a:tab pos="5116830" algn="l"/>
              </a:tabLst>
            </a:pPr>
            <a:r>
              <a:rPr sz="2000" spc="-2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ntrad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0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aí</a:t>
            </a:r>
            <a:r>
              <a:rPr sz="2000" spc="-1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3376" y="1800226"/>
            <a:ext cx="3984625" cy="4002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básica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tecnologias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sistemas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interconectados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validadas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lista </a:t>
            </a:r>
            <a:r>
              <a:rPr sz="1800" spc="-5" dirty="0">
                <a:latin typeface="Arial"/>
                <a:cs typeface="Arial"/>
              </a:rPr>
              <a:t>de padrões de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segurança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selecionados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Plano de conservação de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recursos</a:t>
            </a:r>
            <a:endParaRPr sz="1800">
              <a:latin typeface="Arial"/>
              <a:cs typeface="Arial"/>
            </a:endParaRPr>
          </a:p>
          <a:p>
            <a:pPr marL="299085" marR="238760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Métricas de </a:t>
            </a:r>
            <a:r>
              <a:rPr sz="1800" dirty="0">
                <a:latin typeface="Arial"/>
                <a:cs typeface="Arial"/>
              </a:rPr>
              <a:t>segurança </a:t>
            </a:r>
            <a:r>
              <a:rPr sz="1800" spc="-5" dirty="0">
                <a:latin typeface="Arial"/>
                <a:cs typeface="Arial"/>
              </a:rPr>
              <a:t>e plano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monitoração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Políticas </a:t>
            </a:r>
            <a:r>
              <a:rPr sz="1800" spc="-5" dirty="0">
                <a:latin typeface="Arial"/>
                <a:cs typeface="Arial"/>
              </a:rPr>
              <a:t>de autorização de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usuários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Plano de </a:t>
            </a:r>
            <a:r>
              <a:rPr sz="1800" spc="-5" dirty="0">
                <a:latin typeface="Arial"/>
                <a:cs typeface="Arial"/>
              </a:rPr>
              <a:t>gerenciamento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risco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Requisitos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confiança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usuários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(depuração)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762000" y="26926"/>
            <a:ext cx="10020808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9202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Fase E  </a:t>
            </a:r>
            <a:r>
              <a:rPr sz="4000" i="0" dirty="0">
                <a:latin typeface="Arial"/>
                <a:cs typeface="Arial"/>
              </a:rPr>
              <a:t>Oportunidades e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lang="pt-BR" sz="4000" i="0" spc="-85" dirty="0" smtClean="0">
                <a:latin typeface="Arial"/>
                <a:cs typeface="Arial"/>
              </a:rPr>
              <a:t>													       </a:t>
            </a:r>
            <a:r>
              <a:rPr sz="4000" i="0" dirty="0" smtClean="0">
                <a:latin typeface="Arial"/>
                <a:cs typeface="Arial"/>
              </a:rPr>
              <a:t>Soluções</a:t>
            </a:r>
            <a:endParaRPr sz="4000" i="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2115" y="1368932"/>
            <a:ext cx="4512310" cy="42603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104139" indent="-344170">
              <a:lnSpc>
                <a:spcPct val="100000"/>
              </a:lnSpc>
              <a:spcBef>
                <a:spcPts val="9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segurança  existentes disponíveis para  </a:t>
            </a:r>
            <a:r>
              <a:rPr sz="2000" spc="-15" dirty="0">
                <a:latin typeface="Arial"/>
                <a:cs typeface="Arial"/>
              </a:rPr>
              <a:t>reutilização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Engendrar </a:t>
            </a:r>
            <a:r>
              <a:rPr sz="2000" spc="-5" dirty="0">
                <a:latin typeface="Arial"/>
                <a:cs typeface="Arial"/>
              </a:rPr>
              <a:t>medidas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mitigação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endereçando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riscos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identificados</a:t>
            </a:r>
            <a:endParaRPr sz="2000">
              <a:latin typeface="Arial"/>
              <a:cs typeface="Arial"/>
            </a:endParaRPr>
          </a:p>
          <a:p>
            <a:pPr marL="356870" marR="26987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Avaliar </a:t>
            </a:r>
            <a:r>
              <a:rPr sz="2000" spc="-10" dirty="0">
                <a:latin typeface="Arial"/>
                <a:cs typeface="Arial"/>
              </a:rPr>
              <a:t>software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e  recursos de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do sistema  </a:t>
            </a:r>
            <a:r>
              <a:rPr sz="2000" spc="-10" dirty="0">
                <a:latin typeface="Arial"/>
                <a:cs typeface="Arial"/>
              </a:rPr>
              <a:t>para que </a:t>
            </a:r>
            <a:r>
              <a:rPr sz="2000" spc="-5" dirty="0">
                <a:latin typeface="Arial"/>
                <a:cs typeface="Arial"/>
              </a:rPr>
              <a:t>sejam </a:t>
            </a:r>
            <a:r>
              <a:rPr sz="2000" spc="-10" dirty="0">
                <a:latin typeface="Arial"/>
                <a:cs typeface="Arial"/>
              </a:rPr>
              <a:t>testados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5" dirty="0">
                <a:latin typeface="Arial"/>
                <a:cs typeface="Arial"/>
              </a:rPr>
              <a:t>reutilizáveis</a:t>
            </a:r>
            <a:endParaRPr sz="2000">
              <a:latin typeface="Arial"/>
              <a:cs typeface="Arial"/>
            </a:endParaRPr>
          </a:p>
          <a:p>
            <a:pPr marL="356870" marR="525145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novos  códigos/recursos/ativos que </a:t>
            </a:r>
            <a:r>
              <a:rPr sz="2000" spc="-5" dirty="0">
                <a:latin typeface="Arial"/>
                <a:cs typeface="Arial"/>
              </a:rPr>
              <a:t>são  </a:t>
            </a:r>
            <a:r>
              <a:rPr sz="2000" spc="-10" dirty="0">
                <a:latin typeface="Arial"/>
                <a:cs typeface="Arial"/>
              </a:rPr>
              <a:t>apropriados para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reuso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“o </a:t>
            </a:r>
            <a:r>
              <a:rPr sz="2000" spc="-10" dirty="0">
                <a:latin typeface="Arial"/>
                <a:cs typeface="Arial"/>
              </a:rPr>
              <a:t>que pode dar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errado?”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5" y="1412875"/>
            <a:ext cx="3666616" cy="4502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785" y="3505200"/>
            <a:ext cx="8420163" cy="2658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04765" y="3962400"/>
            <a:ext cx="667385" cy="1757680"/>
          </a:xfrm>
          <a:custGeom>
            <a:avLst/>
            <a:gdLst/>
            <a:ahLst/>
            <a:cxnLst/>
            <a:rect l="l" t="t" r="r" b="b"/>
            <a:pathLst>
              <a:path w="667385" h="1757679">
                <a:moveTo>
                  <a:pt x="0" y="0"/>
                </a:moveTo>
                <a:lnTo>
                  <a:pt x="0" y="1757057"/>
                </a:lnTo>
                <a:lnTo>
                  <a:pt x="667258" y="1757057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867150" marR="5080" indent="-356171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Direcionada pelos </a:t>
            </a:r>
            <a:r>
              <a:rPr sz="4000" i="0" spc="0" dirty="0">
                <a:latin typeface="Arial"/>
                <a:cs typeface="Arial"/>
              </a:rPr>
              <a:t>Membros</a:t>
            </a:r>
            <a:r>
              <a:rPr sz="4000" i="0" spc="-145" dirty="0">
                <a:latin typeface="Arial"/>
                <a:cs typeface="Arial"/>
              </a:rPr>
              <a:t> </a:t>
            </a:r>
            <a:r>
              <a:rPr lang="pt-BR" sz="4000" i="0" spc="-145" dirty="0" smtClean="0">
                <a:latin typeface="Arial"/>
                <a:cs typeface="Arial"/>
              </a:rPr>
              <a:t/>
            </a:r>
            <a:br>
              <a:rPr lang="pt-BR" sz="4000" i="0" spc="-145" dirty="0" smtClean="0">
                <a:latin typeface="Arial"/>
                <a:cs typeface="Arial"/>
              </a:rPr>
            </a:br>
            <a:r>
              <a:rPr sz="4000" i="0" spc="0" dirty="0" smtClean="0">
                <a:latin typeface="Arial"/>
                <a:cs typeface="Arial"/>
              </a:rPr>
              <a:t>(</a:t>
            </a:r>
            <a:r>
              <a:rPr sz="4000" i="0" spc="0" dirty="0">
                <a:latin typeface="Arial"/>
                <a:cs typeface="Arial"/>
              </a:rPr>
              <a:t>Usuários  </a:t>
            </a:r>
            <a:r>
              <a:rPr sz="4000" i="0" dirty="0">
                <a:latin typeface="Arial"/>
                <a:cs typeface="Arial"/>
              </a:rPr>
              <a:t>Finais)</a:t>
            </a:r>
          </a:p>
        </p:txBody>
      </p:sp>
      <p:sp>
        <p:nvSpPr>
          <p:cNvPr id="5" name="object 5"/>
          <p:cNvSpPr/>
          <p:nvPr/>
        </p:nvSpPr>
        <p:spPr>
          <a:xfrm>
            <a:off x="742950" y="3228975"/>
            <a:ext cx="5777230" cy="1101725"/>
          </a:xfrm>
          <a:custGeom>
            <a:avLst/>
            <a:gdLst/>
            <a:ahLst/>
            <a:cxnLst/>
            <a:rect l="l" t="t" r="r" b="b"/>
            <a:pathLst>
              <a:path w="5777230" h="1101725">
                <a:moveTo>
                  <a:pt x="0" y="0"/>
                </a:moveTo>
                <a:lnTo>
                  <a:pt x="0" y="61722"/>
                </a:lnTo>
                <a:lnTo>
                  <a:pt x="5776849" y="1101598"/>
                </a:lnTo>
                <a:lnTo>
                  <a:pt x="5776849" y="904113"/>
                </a:lnTo>
                <a:lnTo>
                  <a:pt x="0" y="0"/>
                </a:lnTo>
                <a:close/>
              </a:path>
            </a:pathLst>
          </a:custGeom>
          <a:solidFill>
            <a:srgbClr val="0055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2952" y="3228975"/>
            <a:ext cx="8912225" cy="1101725"/>
          </a:xfrm>
          <a:custGeom>
            <a:avLst/>
            <a:gdLst/>
            <a:ahLst/>
            <a:cxnLst/>
            <a:rect l="l" t="t" r="r" b="b"/>
            <a:pathLst>
              <a:path w="8912225" h="1101725">
                <a:moveTo>
                  <a:pt x="0" y="0"/>
                </a:moveTo>
                <a:lnTo>
                  <a:pt x="5774182" y="904113"/>
                </a:lnTo>
                <a:lnTo>
                  <a:pt x="4867656" y="1101598"/>
                </a:lnTo>
                <a:lnTo>
                  <a:pt x="8911971" y="904113"/>
                </a:lnTo>
                <a:lnTo>
                  <a:pt x="7714228" y="516381"/>
                </a:lnTo>
                <a:lnTo>
                  <a:pt x="7260082" y="516381"/>
                </a:lnTo>
                <a:lnTo>
                  <a:pt x="1236852" y="61722"/>
                </a:lnTo>
                <a:lnTo>
                  <a:pt x="0" y="0"/>
                </a:lnTo>
                <a:close/>
              </a:path>
              <a:path w="8912225" h="1101725">
                <a:moveTo>
                  <a:pt x="7507478" y="449452"/>
                </a:moveTo>
                <a:lnTo>
                  <a:pt x="7260082" y="516381"/>
                </a:lnTo>
                <a:lnTo>
                  <a:pt x="7714228" y="516381"/>
                </a:lnTo>
                <a:lnTo>
                  <a:pt x="7507478" y="44945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9971" y="4137025"/>
            <a:ext cx="4044950" cy="392430"/>
          </a:xfrm>
          <a:custGeom>
            <a:avLst/>
            <a:gdLst/>
            <a:ahLst/>
            <a:cxnLst/>
            <a:rect l="l" t="t" r="r" b="b"/>
            <a:pathLst>
              <a:path w="4044950" h="392429">
                <a:moveTo>
                  <a:pt x="4044950" y="0"/>
                </a:moveTo>
                <a:lnTo>
                  <a:pt x="0" y="195072"/>
                </a:lnTo>
                <a:lnTo>
                  <a:pt x="0" y="391922"/>
                </a:lnTo>
                <a:lnTo>
                  <a:pt x="4044950" y="195072"/>
                </a:lnTo>
                <a:lnTo>
                  <a:pt x="4044950" y="0"/>
                </a:lnTo>
                <a:close/>
              </a:path>
            </a:pathLst>
          </a:custGeom>
          <a:solidFill>
            <a:srgbClr val="0055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1746" y="3300348"/>
            <a:ext cx="5438141" cy="836930"/>
          </a:xfrm>
          <a:custGeom>
            <a:avLst/>
            <a:gdLst/>
            <a:ahLst/>
            <a:cxnLst/>
            <a:rect l="l" t="t" r="r" b="b"/>
            <a:pathLst>
              <a:path w="5438140" h="836929">
                <a:moveTo>
                  <a:pt x="0" y="0"/>
                </a:moveTo>
                <a:lnTo>
                  <a:pt x="5437924" y="836676"/>
                </a:lnTo>
              </a:path>
            </a:pathLst>
          </a:custGeom>
          <a:ln w="25400">
            <a:solidFill>
              <a:srgbClr val="8BF4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496" y="1524002"/>
            <a:ext cx="7742555" cy="396875"/>
          </a:xfrm>
          <a:custGeom>
            <a:avLst/>
            <a:gdLst/>
            <a:ahLst/>
            <a:cxnLst/>
            <a:rect l="l" t="t" r="r" b="b"/>
            <a:pathLst>
              <a:path w="7742555" h="396875">
                <a:moveTo>
                  <a:pt x="0" y="396875"/>
                </a:moveTo>
                <a:lnTo>
                  <a:pt x="7742555" y="396875"/>
                </a:lnTo>
                <a:lnTo>
                  <a:pt x="7742555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3041" y="1527047"/>
            <a:ext cx="417575" cy="57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3041" y="1831848"/>
            <a:ext cx="417575" cy="57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0400" y="1828800"/>
            <a:ext cx="0" cy="1295400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7541" y="1905000"/>
            <a:ext cx="8798560" cy="400050"/>
          </a:xfrm>
          <a:custGeom>
            <a:avLst/>
            <a:gdLst/>
            <a:ahLst/>
            <a:cxnLst/>
            <a:rect l="l" t="t" r="r" b="b"/>
            <a:pathLst>
              <a:path w="8798560" h="400050">
                <a:moveTo>
                  <a:pt x="0" y="400050"/>
                </a:moveTo>
                <a:lnTo>
                  <a:pt x="8798433" y="400050"/>
                </a:lnTo>
                <a:lnTo>
                  <a:pt x="8798433" y="0"/>
                </a:lnTo>
                <a:lnTo>
                  <a:pt x="0" y="0"/>
                </a:lnTo>
                <a:lnTo>
                  <a:pt x="0" y="400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751" y="3048000"/>
            <a:ext cx="478104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7288" y="3117597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93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87900" y="2971802"/>
            <a:ext cx="4375150" cy="396875"/>
          </a:xfrm>
          <a:custGeom>
            <a:avLst/>
            <a:gdLst/>
            <a:ahLst/>
            <a:cxnLst/>
            <a:rect l="l" t="t" r="r" b="b"/>
            <a:pathLst>
              <a:path w="4375150" h="396875">
                <a:moveTo>
                  <a:pt x="0" y="396875"/>
                </a:moveTo>
                <a:lnTo>
                  <a:pt x="4375150" y="396875"/>
                </a:lnTo>
                <a:lnTo>
                  <a:pt x="4375150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68671" y="3000198"/>
            <a:ext cx="348361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95"/>
              </a:spcBef>
              <a:buClr>
                <a:srgbClr val="333399"/>
              </a:buClr>
              <a:buChar char="•"/>
              <a:tabLst>
                <a:tab pos="211454" algn="l"/>
              </a:tabLst>
            </a:pPr>
            <a:r>
              <a:rPr sz="2000" spc="-10" dirty="0">
                <a:latin typeface="Arial"/>
                <a:cs typeface="Arial"/>
              </a:rPr>
              <a:t>TOGAF </a:t>
            </a:r>
            <a:r>
              <a:rPr sz="2000" spc="-5" dirty="0">
                <a:latin typeface="Arial"/>
                <a:cs typeface="Arial"/>
              </a:rPr>
              <a:t>7 – </a:t>
            </a:r>
            <a:r>
              <a:rPr sz="2000" spc="-30" dirty="0">
                <a:latin typeface="Arial"/>
                <a:cs typeface="Arial"/>
              </a:rPr>
              <a:t>Technical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Edition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7795" y="3124200"/>
            <a:ext cx="478104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02563" y="3193797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94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68146" y="3200400"/>
            <a:ext cx="478155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63014" y="3269997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96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35854" y="3505200"/>
            <a:ext cx="90805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31740" y="3574797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2794" y="5287136"/>
            <a:ext cx="31629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TOGAF </a:t>
            </a:r>
            <a:r>
              <a:rPr sz="1800" spc="-5" dirty="0">
                <a:latin typeface="Arial"/>
                <a:cs typeface="Arial"/>
              </a:rPr>
              <a:t>8 </a:t>
            </a:r>
            <a:r>
              <a:rPr sz="1800" dirty="0">
                <a:latin typeface="Arial"/>
                <a:cs typeface="Arial"/>
              </a:rPr>
              <a:t>– Enterprise Edition  É lançado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primeiro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programa 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certificação </a:t>
            </a:r>
            <a:r>
              <a:rPr sz="1800" spc="-5" dirty="0">
                <a:latin typeface="Arial"/>
                <a:cs typeface="Arial"/>
              </a:rPr>
              <a:t>para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TOGAF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55445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33550" y="30480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53000" y="32766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98283" y="3457703"/>
            <a:ext cx="243840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latin typeface="Arial"/>
                <a:cs typeface="Arial"/>
              </a:rPr>
              <a:t>TOGAF </a:t>
            </a:r>
            <a:r>
              <a:rPr sz="2000" b="1" spc="-5" dirty="0">
                <a:latin typeface="Arial"/>
                <a:cs typeface="Arial"/>
              </a:rPr>
              <a:t>9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Enterprise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36867" y="3762884"/>
            <a:ext cx="883285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Arial"/>
                <a:cs typeface="Arial"/>
              </a:rPr>
              <a:t>Edition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7152" y="4829937"/>
            <a:ext cx="335470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Char char="•"/>
              <a:tabLst>
                <a:tab pos="210820" algn="l"/>
              </a:tabLst>
            </a:pPr>
            <a:r>
              <a:rPr sz="1800" dirty="0">
                <a:latin typeface="Arial"/>
                <a:cs typeface="Arial"/>
              </a:rPr>
              <a:t>Publicado </a:t>
            </a:r>
            <a:r>
              <a:rPr sz="1800" spc="-5" dirty="0">
                <a:latin typeface="Arial"/>
                <a:cs typeface="Arial"/>
              </a:rPr>
              <a:t>o </a:t>
            </a:r>
            <a:r>
              <a:rPr sz="1800" dirty="0">
                <a:latin typeface="Arial"/>
                <a:cs typeface="Arial"/>
              </a:rPr>
              <a:t>primeiro </a:t>
            </a:r>
            <a:r>
              <a:rPr sz="1800" spc="-5" dirty="0">
                <a:latin typeface="Arial"/>
                <a:cs typeface="Arial"/>
              </a:rPr>
              <a:t>Cenário  Interoperável </a:t>
            </a:r>
            <a:r>
              <a:rPr sz="1800" dirty="0">
                <a:latin typeface="Arial"/>
                <a:cs typeface="Arial"/>
              </a:rPr>
              <a:t>de Negócios  </a:t>
            </a:r>
            <a:r>
              <a:rPr sz="1800" spc="-5" dirty="0">
                <a:latin typeface="Arial"/>
                <a:cs typeface="Arial"/>
              </a:rPr>
              <a:t>Corporativo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i="1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Interoperable  </a:t>
            </a:r>
            <a:r>
              <a:rPr sz="1800" i="1" dirty="0">
                <a:latin typeface="Arial"/>
                <a:cs typeface="Arial"/>
              </a:rPr>
              <a:t>Enterprise Business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Scenario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10051" y="3429000"/>
            <a:ext cx="478154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05680" y="3498597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92600" y="3810002"/>
            <a:ext cx="156845" cy="1729105"/>
          </a:xfrm>
          <a:custGeom>
            <a:avLst/>
            <a:gdLst/>
            <a:ahLst/>
            <a:cxnLst/>
            <a:rect l="l" t="t" r="r" b="b"/>
            <a:pathLst>
              <a:path w="156845" h="1729104">
                <a:moveTo>
                  <a:pt x="156463" y="0"/>
                </a:moveTo>
                <a:lnTo>
                  <a:pt x="156463" y="1728851"/>
                </a:lnTo>
                <a:lnTo>
                  <a:pt x="0" y="1728851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61761" y="3650945"/>
            <a:ext cx="29083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38901" y="3733800"/>
            <a:ext cx="478154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35293" y="3803652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09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8195" y="3657600"/>
            <a:ext cx="478154" cy="381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974460" y="3727146"/>
            <a:ext cx="29083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06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08700" y="40386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437122" y="4905882"/>
            <a:ext cx="13830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TOGAF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8.1.1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08700" y="5105400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64400" y="41910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93330" y="4575506"/>
            <a:ext cx="13303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latin typeface="Arial"/>
                <a:cs typeface="Arial"/>
              </a:rPr>
              <a:t>TOGAF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9.1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64400" y="4800600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25400">
            <a:solidFill>
              <a:srgbClr val="33339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6751" y="3886200"/>
            <a:ext cx="478154" cy="381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113269" y="3956052"/>
            <a:ext cx="29083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11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2024" y="1474437"/>
            <a:ext cx="9314180" cy="16103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705"/>
              </a:spcBef>
              <a:buClr>
                <a:srgbClr val="333399"/>
              </a:buClr>
              <a:buChar char="•"/>
              <a:tabLst>
                <a:tab pos="210820" algn="l"/>
              </a:tabLst>
            </a:pPr>
            <a:r>
              <a:rPr sz="2000" spc="-10" dirty="0">
                <a:latin typeface="Arial"/>
                <a:cs typeface="Arial"/>
              </a:rPr>
              <a:t>Clientes </a:t>
            </a:r>
            <a:r>
              <a:rPr sz="2000" spc="-5" dirty="0">
                <a:latin typeface="Arial"/>
                <a:cs typeface="Arial"/>
              </a:rPr>
              <a:t>Membros exigem </a:t>
            </a:r>
            <a:r>
              <a:rPr sz="2000" spc="-10" dirty="0">
                <a:latin typeface="Arial"/>
                <a:cs typeface="Arial"/>
              </a:rPr>
              <a:t>padrões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805815" lvl="1" indent="-198120">
              <a:lnSpc>
                <a:spcPct val="100000"/>
              </a:lnSpc>
              <a:spcBef>
                <a:spcPts val="600"/>
              </a:spcBef>
              <a:buClr>
                <a:srgbClr val="333399"/>
              </a:buClr>
              <a:buChar char="•"/>
              <a:tabLst>
                <a:tab pos="806450" algn="l"/>
              </a:tabLst>
            </a:pPr>
            <a:r>
              <a:rPr sz="2000" spc="-10" dirty="0">
                <a:latin typeface="Arial"/>
                <a:cs typeface="Arial"/>
              </a:rPr>
              <a:t>Clientes </a:t>
            </a:r>
            <a:r>
              <a:rPr sz="2000" spc="-5" dirty="0">
                <a:latin typeface="Arial"/>
                <a:cs typeface="Arial"/>
              </a:rPr>
              <a:t>Membros </a:t>
            </a:r>
            <a:r>
              <a:rPr sz="2000" spc="-10" dirty="0">
                <a:latin typeface="Arial"/>
                <a:cs typeface="Arial"/>
              </a:rPr>
              <a:t>escolhem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30" dirty="0">
                <a:latin typeface="Arial"/>
                <a:cs typeface="Arial"/>
              </a:rPr>
              <a:t>TAFIM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ponto </a:t>
            </a:r>
            <a:r>
              <a:rPr sz="2000" spc="-15" dirty="0">
                <a:latin typeface="Arial"/>
                <a:cs typeface="Arial"/>
              </a:rPr>
              <a:t>inicial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preferido…</a:t>
            </a:r>
            <a:endParaRPr sz="2000">
              <a:latin typeface="Arial"/>
              <a:cs typeface="Arial"/>
            </a:endParaRPr>
          </a:p>
          <a:p>
            <a:pPr marL="805815" lvl="1" indent="-198120">
              <a:lnSpc>
                <a:spcPct val="100000"/>
              </a:lnSpc>
              <a:spcBef>
                <a:spcPts val="600"/>
              </a:spcBef>
              <a:buClr>
                <a:srgbClr val="333399"/>
              </a:buClr>
              <a:buChar char="•"/>
              <a:tabLst>
                <a:tab pos="806450" algn="l"/>
              </a:tabLst>
            </a:pPr>
            <a:r>
              <a:rPr sz="2000" spc="-5" dirty="0">
                <a:latin typeface="Arial"/>
                <a:cs typeface="Arial"/>
              </a:rPr>
              <a:t>DoD Information </a:t>
            </a:r>
            <a:r>
              <a:rPr sz="2000" spc="-15" dirty="0">
                <a:latin typeface="Arial"/>
                <a:cs typeface="Arial"/>
              </a:rPr>
              <a:t>Systems </a:t>
            </a:r>
            <a:r>
              <a:rPr sz="2000" spc="-10" dirty="0">
                <a:latin typeface="Arial"/>
                <a:cs typeface="Arial"/>
              </a:rPr>
              <a:t>Agency (DISA) doa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30" dirty="0">
                <a:latin typeface="Arial"/>
                <a:cs typeface="Arial"/>
              </a:rPr>
              <a:t>TAFIM </a:t>
            </a:r>
            <a:r>
              <a:rPr sz="2000" dirty="0">
                <a:latin typeface="Arial"/>
                <a:cs typeface="Arial"/>
              </a:rPr>
              <a:t>como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base</a:t>
            </a:r>
            <a:endParaRPr sz="2000">
              <a:latin typeface="Arial"/>
              <a:cs typeface="Arial"/>
            </a:endParaRPr>
          </a:p>
          <a:p>
            <a:pPr marL="1266825" lvl="2" indent="-198120">
              <a:lnSpc>
                <a:spcPct val="100000"/>
              </a:lnSpc>
              <a:spcBef>
                <a:spcPts val="1075"/>
              </a:spcBef>
              <a:buClr>
                <a:srgbClr val="333399"/>
              </a:buClr>
              <a:buChar char="•"/>
              <a:tabLst>
                <a:tab pos="1267460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spc="-5" dirty="0">
                <a:latin typeface="Arial"/>
                <a:cs typeface="Arial"/>
              </a:rPr>
              <a:t>primeiro </a:t>
            </a:r>
            <a:r>
              <a:rPr sz="2000" spc="-15" dirty="0">
                <a:latin typeface="Arial"/>
                <a:cs typeface="Arial"/>
              </a:rPr>
              <a:t>TOGAF </a:t>
            </a:r>
            <a:r>
              <a:rPr sz="2000" spc="-5" dirty="0">
                <a:latin typeface="Arial"/>
                <a:cs typeface="Arial"/>
              </a:rPr>
              <a:t>é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publicado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F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Plano de</a:t>
            </a:r>
            <a:r>
              <a:rPr sz="3600" i="0" spc="-7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Migração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5795" y="1629537"/>
            <a:ext cx="4545965" cy="383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marR="196215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Avaliar o </a:t>
            </a:r>
            <a:r>
              <a:rPr sz="1800" dirty="0">
                <a:latin typeface="Arial"/>
                <a:cs typeface="Arial"/>
              </a:rPr>
              <a:t>impacto </a:t>
            </a:r>
            <a:r>
              <a:rPr sz="1800" spc="-5" dirty="0">
                <a:latin typeface="Arial"/>
                <a:cs typeface="Arial"/>
              </a:rPr>
              <a:t>de novas </a:t>
            </a:r>
            <a:r>
              <a:rPr sz="1800" dirty="0">
                <a:latin typeface="Arial"/>
                <a:cs typeface="Arial"/>
              </a:rPr>
              <a:t>medidas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</a:t>
            </a:r>
            <a:r>
              <a:rPr sz="1800" dirty="0">
                <a:latin typeface="Arial"/>
                <a:cs typeface="Arial"/>
              </a:rPr>
              <a:t>segurança </a:t>
            </a:r>
            <a:r>
              <a:rPr sz="1800" spc="-5" dirty="0">
                <a:latin typeface="Arial"/>
                <a:cs typeface="Arial"/>
              </a:rPr>
              <a:t>em novos componentes ou  </a:t>
            </a:r>
            <a:r>
              <a:rPr sz="1800" dirty="0">
                <a:latin typeface="Arial"/>
                <a:cs typeface="Arial"/>
              </a:rPr>
              <a:t>sistemas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existentes</a:t>
            </a:r>
            <a:endParaRPr sz="1800">
              <a:latin typeface="Arial"/>
              <a:cs typeface="Arial"/>
            </a:endParaRPr>
          </a:p>
          <a:p>
            <a:pPr marL="357505" marR="5080" indent="-344805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Implementar métodos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garantia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que  </a:t>
            </a:r>
            <a:r>
              <a:rPr sz="1800" dirty="0">
                <a:latin typeface="Arial"/>
                <a:cs typeface="Arial"/>
              </a:rPr>
              <a:t>a eficácia das medidas de segurança  será medida </a:t>
            </a:r>
            <a:r>
              <a:rPr sz="1800" spc="-5" dirty="0">
                <a:latin typeface="Arial"/>
                <a:cs typeface="Arial"/>
              </a:rPr>
              <a:t>e comunicada de </a:t>
            </a:r>
            <a:r>
              <a:rPr sz="1800" dirty="0">
                <a:latin typeface="Arial"/>
                <a:cs typeface="Arial"/>
              </a:rPr>
              <a:t>forma  contínua</a:t>
            </a:r>
            <a:endParaRPr sz="1800">
              <a:latin typeface="Arial"/>
              <a:cs typeface="Arial"/>
            </a:endParaRPr>
          </a:p>
          <a:p>
            <a:pPr marL="357505" marR="184785" indent="-344805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Identificar os parâmetros corretos de  instalação seguras, condições iniciais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  configurações</a:t>
            </a:r>
            <a:endParaRPr sz="1800">
              <a:latin typeface="Arial"/>
              <a:cs typeface="Arial"/>
            </a:endParaRPr>
          </a:p>
          <a:p>
            <a:pPr marL="357505" indent="-344805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Implementar </a:t>
            </a:r>
            <a:r>
              <a:rPr sz="1800" spc="-5" dirty="0">
                <a:latin typeface="Arial"/>
                <a:cs typeface="Arial"/>
              </a:rPr>
              <a:t>planos de </a:t>
            </a:r>
            <a:r>
              <a:rPr sz="1800" dirty="0">
                <a:latin typeface="Arial"/>
                <a:cs typeface="Arial"/>
              </a:rPr>
              <a:t>desastre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recuperação e </a:t>
            </a:r>
            <a:r>
              <a:rPr sz="1800" spc="-5" dirty="0">
                <a:latin typeface="Arial"/>
                <a:cs typeface="Arial"/>
              </a:rPr>
              <a:t>continuidade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357505" indent="-344805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Determinar “O </a:t>
            </a:r>
            <a:r>
              <a:rPr sz="1800" spc="-5" dirty="0">
                <a:latin typeface="Arial"/>
                <a:cs typeface="Arial"/>
              </a:rPr>
              <a:t>que pode dar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errado?”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412875"/>
            <a:ext cx="3664839" cy="4502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G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Governança da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Implementação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4486275" cy="3521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Estabelecer revisões </a:t>
            </a:r>
            <a:r>
              <a:rPr sz="2000" spc="-5" dirty="0">
                <a:latin typeface="Arial"/>
                <a:cs typeface="Arial"/>
              </a:rPr>
              <a:t>de projeto e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código</a:t>
            </a:r>
            <a:endParaRPr sz="2000">
              <a:latin typeface="Arial"/>
              <a:cs typeface="Arial"/>
            </a:endParaRPr>
          </a:p>
          <a:p>
            <a:pPr marL="356870" marR="8001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Implementar métodos e  procedimentos </a:t>
            </a:r>
            <a:r>
              <a:rPr sz="2000" spc="-10" dirty="0">
                <a:latin typeface="Arial"/>
                <a:cs typeface="Arial"/>
              </a:rPr>
              <a:t>para rever  evidências </a:t>
            </a:r>
            <a:r>
              <a:rPr sz="2000" spc="-5" dirty="0">
                <a:latin typeface="Arial"/>
                <a:cs typeface="Arial"/>
              </a:rPr>
              <a:t>reflitam a </a:t>
            </a:r>
            <a:r>
              <a:rPr sz="2000" spc="-10" dirty="0">
                <a:latin typeface="Arial"/>
                <a:cs typeface="Arial"/>
              </a:rPr>
              <a:t>estabilidade  operacional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aderência </a:t>
            </a:r>
            <a:r>
              <a:rPr sz="2000" spc="-5" dirty="0">
                <a:latin typeface="Arial"/>
                <a:cs typeface="Arial"/>
              </a:rPr>
              <a:t>às </a:t>
            </a:r>
            <a:r>
              <a:rPr sz="2000" spc="-10" dirty="0">
                <a:latin typeface="Arial"/>
                <a:cs typeface="Arial"/>
              </a:rPr>
              <a:t>políticas 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segurança</a:t>
            </a:r>
            <a:endParaRPr sz="2000">
              <a:latin typeface="Arial"/>
              <a:cs typeface="Arial"/>
            </a:endParaRPr>
          </a:p>
          <a:p>
            <a:pPr marL="356870" marR="762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Implementar treinamento </a:t>
            </a:r>
            <a:r>
              <a:rPr sz="2000" spc="-10" dirty="0">
                <a:latin typeface="Arial"/>
                <a:cs typeface="Arial"/>
              </a:rPr>
              <a:t>necessário  para garantir </a:t>
            </a:r>
            <a:r>
              <a:rPr sz="2000" spc="-5" dirty="0">
                <a:latin typeface="Arial"/>
                <a:cs typeface="Arial"/>
              </a:rPr>
              <a:t>a correta </a:t>
            </a:r>
            <a:r>
              <a:rPr sz="2000" spc="-10" dirty="0">
                <a:latin typeface="Arial"/>
                <a:cs typeface="Arial"/>
              </a:rPr>
              <a:t>implantação,  </a:t>
            </a:r>
            <a:r>
              <a:rPr sz="2000" spc="-5" dirty="0">
                <a:latin typeface="Arial"/>
                <a:cs typeface="Arial"/>
              </a:rPr>
              <a:t>configuração e operação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</a:t>
            </a:r>
            <a:r>
              <a:rPr sz="2000" spc="-15" dirty="0">
                <a:latin typeface="Arial"/>
                <a:cs typeface="Arial"/>
              </a:rPr>
              <a:t>"o </a:t>
            </a:r>
            <a:r>
              <a:rPr sz="2000" spc="-10" dirty="0">
                <a:latin typeface="Arial"/>
                <a:cs typeface="Arial"/>
              </a:rPr>
              <a:t>que deu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errado?”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114" y="1412877"/>
            <a:ext cx="3783584" cy="4645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H</a:t>
            </a:r>
            <a:endParaRPr sz="36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Gerenciamento de Mudança na</a:t>
            </a:r>
            <a:r>
              <a:rPr sz="3600" i="0" spc="1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3934460" cy="18723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“o </a:t>
            </a:r>
            <a:r>
              <a:rPr sz="2000" spc="-10" dirty="0">
                <a:latin typeface="Arial"/>
                <a:cs typeface="Arial"/>
              </a:rPr>
              <a:t>que deu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errado?”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6870" marR="102235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Incorporar as mudanças  </a:t>
            </a:r>
            <a:r>
              <a:rPr sz="2000" spc="-10" dirty="0">
                <a:latin typeface="Arial"/>
                <a:cs typeface="Arial"/>
              </a:rPr>
              <a:t>relevantes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segurança </a:t>
            </a:r>
            <a:r>
              <a:rPr sz="2000" spc="-5" dirty="0">
                <a:latin typeface="Arial"/>
                <a:cs typeface="Arial"/>
              </a:rPr>
              <a:t>do  ambiente </a:t>
            </a:r>
            <a:r>
              <a:rPr sz="2000" spc="-10" dirty="0">
                <a:latin typeface="Arial"/>
                <a:cs typeface="Arial"/>
              </a:rPr>
              <a:t>nos requisitos para </a:t>
            </a:r>
            <a:r>
              <a:rPr sz="2000" spc="-5" dirty="0">
                <a:latin typeface="Arial"/>
                <a:cs typeface="Arial"/>
              </a:rPr>
              <a:t>o  aprimoramento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futuro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236" y="1484377"/>
            <a:ext cx="3577209" cy="4392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3331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943340" cy="2746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introduz orientações </a:t>
            </a:r>
            <a:r>
              <a:rPr sz="2400" spc="-5" dirty="0">
                <a:latin typeface="Arial"/>
                <a:cs typeface="Arial"/>
              </a:rPr>
              <a:t>sobre Segurança 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o ADM 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profissionais </a:t>
            </a:r>
            <a:r>
              <a:rPr sz="2400" spc="-5" dirty="0">
                <a:latin typeface="Arial"/>
                <a:cs typeface="Arial"/>
              </a:rPr>
              <a:t>evitem negligenciar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preocupação  crítica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6870" marR="44894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10" dirty="0">
                <a:latin typeface="Arial"/>
                <a:cs typeface="Arial"/>
              </a:rPr>
              <a:t>diretrizes </a:t>
            </a:r>
            <a:r>
              <a:rPr sz="2400" spc="-5" dirty="0">
                <a:latin typeface="Arial"/>
                <a:cs typeface="Arial"/>
              </a:rPr>
              <a:t>não </a:t>
            </a:r>
            <a:r>
              <a:rPr sz="2400" dirty="0">
                <a:latin typeface="Arial"/>
                <a:cs typeface="Arial"/>
              </a:rPr>
              <a:t>tem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intenção </a:t>
            </a:r>
            <a:r>
              <a:rPr sz="2400" spc="-5" dirty="0">
                <a:latin typeface="Arial"/>
                <a:cs typeface="Arial"/>
              </a:rPr>
              <a:t>de ser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metodologia de  desenvolvimento 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intenção é informar ao </a:t>
            </a:r>
            <a:r>
              <a:rPr sz="2400" spc="-5" dirty="0">
                <a:latin typeface="Arial"/>
                <a:cs typeface="Arial"/>
              </a:rPr>
              <a:t>arquiteto corporativo sobre </a:t>
            </a:r>
            <a:r>
              <a:rPr sz="2400" dirty="0">
                <a:latin typeface="Arial"/>
                <a:cs typeface="Arial"/>
              </a:rPr>
              <a:t>tarefas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papeis da arquitetura 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segurança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977718"/>
            <a:ext cx="38588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32  Adaptando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600" spc="-2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ADM: 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SOA</a:t>
            </a:r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766" y="1548445"/>
            <a:ext cx="8961755" cy="23850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0375" marR="5080" indent="-447675">
              <a:lnSpc>
                <a:spcPct val="100000"/>
              </a:lnSpc>
              <a:spcBef>
                <a:spcPts val="600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dirty="0">
                <a:latin typeface="Arial"/>
                <a:cs typeface="Arial"/>
              </a:rPr>
              <a:t>Compreender como </a:t>
            </a:r>
            <a:r>
              <a:rPr sz="2400" spc="-5" dirty="0">
                <a:latin typeface="Arial"/>
                <a:cs typeface="Arial"/>
              </a:rPr>
              <a:t>o ADM </a:t>
            </a:r>
            <a:r>
              <a:rPr sz="2400" dirty="0">
                <a:latin typeface="Arial"/>
                <a:cs typeface="Arial"/>
              </a:rPr>
              <a:t>pode </a:t>
            </a:r>
            <a:r>
              <a:rPr sz="2400" spc="-5" dirty="0">
                <a:latin typeface="Arial"/>
                <a:cs typeface="Arial"/>
              </a:rPr>
              <a:t>ser </a:t>
            </a:r>
            <a:r>
              <a:rPr sz="2400" dirty="0">
                <a:latin typeface="Arial"/>
                <a:cs typeface="Arial"/>
              </a:rPr>
              <a:t>adaptado </a:t>
            </a:r>
            <a:r>
              <a:rPr sz="2400" spc="-5" dirty="0">
                <a:latin typeface="Arial"/>
                <a:cs typeface="Arial"/>
              </a:rPr>
              <a:t>para o estilo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  arquitetura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 marL="835660" lvl="1" indent="-375285">
              <a:lnSpc>
                <a:spcPct val="100000"/>
              </a:lnSpc>
              <a:spcBef>
                <a:spcPts val="525"/>
              </a:spcBef>
              <a:buChar char="–"/>
              <a:tabLst>
                <a:tab pos="835660" algn="l"/>
                <a:tab pos="836294" algn="l"/>
              </a:tabLst>
            </a:pPr>
            <a:r>
              <a:rPr sz="2000" spc="-10" dirty="0">
                <a:latin typeface="Arial"/>
                <a:cs typeface="Arial"/>
              </a:rPr>
              <a:t>SOA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um estilo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835660" lvl="1" indent="-375285">
              <a:lnSpc>
                <a:spcPct val="100000"/>
              </a:lnSpc>
              <a:spcBef>
                <a:spcPts val="505"/>
              </a:spcBef>
              <a:buChar char="–"/>
              <a:tabLst>
                <a:tab pos="835660" algn="l"/>
                <a:tab pos="836294" algn="l"/>
              </a:tabLst>
            </a:pP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Corporativa suporta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SOA</a:t>
            </a:r>
            <a:endParaRPr sz="2000">
              <a:latin typeface="Arial"/>
              <a:cs typeface="Arial"/>
            </a:endParaRPr>
          </a:p>
          <a:p>
            <a:pPr marL="835660" lvl="1" indent="-375285">
              <a:lnSpc>
                <a:spcPct val="100000"/>
              </a:lnSpc>
              <a:spcBef>
                <a:spcPts val="505"/>
              </a:spcBef>
              <a:buChar char="–"/>
              <a:tabLst>
                <a:tab pos="835660" algn="l"/>
                <a:tab pos="836294" algn="l"/>
              </a:tabLst>
            </a:pPr>
            <a:r>
              <a:rPr sz="2000" spc="-10" dirty="0">
                <a:latin typeface="Arial"/>
                <a:cs typeface="Arial"/>
              </a:rPr>
              <a:t>As adaptações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SOA </a:t>
            </a:r>
            <a:r>
              <a:rPr sz="2000" spc="-5" dirty="0">
                <a:latin typeface="Arial"/>
                <a:cs typeface="Arial"/>
              </a:rPr>
              <a:t>recomendadas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513454" marR="5080" indent="-248539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que é Arquitetura Orientada</a:t>
            </a:r>
            <a:r>
              <a:rPr sz="4000" i="0" spc="-3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  Serviços?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006840" cy="356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estilo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suporta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orientação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347980" indent="-335280">
              <a:lnSpc>
                <a:spcPct val="100000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Estilo de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2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A combinação </a:t>
            </a:r>
            <a:r>
              <a:rPr sz="2000" spc="-10" dirty="0">
                <a:latin typeface="Arial"/>
                <a:cs typeface="Arial"/>
              </a:rPr>
              <a:t>de descrições as quais </a:t>
            </a:r>
            <a:r>
              <a:rPr sz="2000" spc="-5" dirty="0">
                <a:latin typeface="Arial"/>
                <a:cs typeface="Arial"/>
              </a:rPr>
              <a:t>demonstram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foi</a:t>
            </a:r>
            <a:endParaRPr sz="20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feita ou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expressa.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47980" indent="-335280">
              <a:lnSpc>
                <a:spcPct val="100000"/>
              </a:lnSpc>
              <a:spcBef>
                <a:spcPts val="153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Orientação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2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maneira de se pensar em </a:t>
            </a:r>
            <a:r>
              <a:rPr sz="2000" dirty="0">
                <a:latin typeface="Arial"/>
                <a:cs typeface="Arial"/>
              </a:rPr>
              <a:t>termos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desenvolvimento</a:t>
            </a:r>
            <a:endParaRPr sz="20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baseado em serviços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os resultados dos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serviços.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183" y="331675"/>
            <a:ext cx="84455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spc="-5" dirty="0">
                <a:latin typeface="Arial"/>
                <a:cs typeface="Arial"/>
              </a:rPr>
              <a:t>SOA </a:t>
            </a:r>
            <a:r>
              <a:rPr sz="4000" i="0" spc="0" dirty="0">
                <a:latin typeface="Arial"/>
                <a:cs typeface="Arial"/>
              </a:rPr>
              <a:t>como um </a:t>
            </a:r>
            <a:r>
              <a:rPr sz="4000" i="0" spc="-5" dirty="0">
                <a:latin typeface="Arial"/>
                <a:cs typeface="Arial"/>
              </a:rPr>
              <a:t>Estilo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75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8447"/>
            <a:ext cx="9013825" cy="33343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7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Destina-se a simplificar 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Arial"/>
                <a:cs typeface="Arial"/>
              </a:rPr>
              <a:t>– Incluindo </a:t>
            </a:r>
            <a:r>
              <a:rPr sz="2400" spc="-5" dirty="0">
                <a:latin typeface="Arial"/>
                <a:cs typeface="Arial"/>
              </a:rPr>
              <a:t>a interoperação de partes do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Permite a </a:t>
            </a:r>
            <a:r>
              <a:rPr sz="2400" dirty="0">
                <a:latin typeface="Arial"/>
                <a:cs typeface="Arial"/>
              </a:rPr>
              <a:t>identificação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capacidades funcionais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uma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Pode ser utilizada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evitar a duplicação de</a:t>
            </a:r>
            <a:r>
              <a:rPr sz="2400" dirty="0">
                <a:latin typeface="Arial"/>
                <a:cs typeface="Arial"/>
              </a:rPr>
              <a:t> capacidades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similares </a:t>
            </a:r>
            <a:r>
              <a:rPr sz="2400" dirty="0">
                <a:latin typeface="Arial"/>
                <a:cs typeface="Arial"/>
              </a:rPr>
              <a:t>ao </a:t>
            </a:r>
            <a:r>
              <a:rPr sz="2400" spc="-5" dirty="0">
                <a:latin typeface="Arial"/>
                <a:cs typeface="Arial"/>
              </a:rPr>
              <a:t>longo </a:t>
            </a:r>
            <a:r>
              <a:rPr sz="2400" dirty="0">
                <a:latin typeface="Arial"/>
                <a:cs typeface="Arial"/>
              </a:rPr>
              <a:t>de uma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organização</a:t>
            </a:r>
            <a:endParaRPr sz="2400">
              <a:latin typeface="Arial"/>
              <a:cs typeface="Arial"/>
            </a:endParaRPr>
          </a:p>
          <a:p>
            <a:pPr marL="347980" marR="5080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Permite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aplicativos sejam estruturados de </a:t>
            </a:r>
            <a:r>
              <a:rPr sz="2400" dirty="0">
                <a:latin typeface="Arial"/>
                <a:cs typeface="Arial"/>
              </a:rPr>
              <a:t>modo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facilitar </a:t>
            </a:r>
            <a:r>
              <a:rPr sz="2400" spc="-5" dirty="0">
                <a:latin typeface="Arial"/>
                <a:cs typeface="Arial"/>
              </a:rPr>
              <a:t>a  flexibilidade e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agilidade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528" y="331675"/>
            <a:ext cx="827341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Complexidades </a:t>
            </a:r>
            <a:r>
              <a:rPr sz="4000" i="0" spc="0" dirty="0">
                <a:latin typeface="Arial"/>
                <a:cs typeface="Arial"/>
              </a:rPr>
              <a:t>decorrentes da</a:t>
            </a:r>
            <a:r>
              <a:rPr sz="4000" i="0" spc="-17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SOA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43863"/>
            <a:ext cx="9011285" cy="413305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73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Cria </a:t>
            </a:r>
            <a:r>
              <a:rPr sz="2400" dirty="0">
                <a:latin typeface="Arial"/>
                <a:cs typeface="Arial"/>
              </a:rPr>
              <a:t>um panorama de </a:t>
            </a:r>
            <a:r>
              <a:rPr sz="2400" spc="0" dirty="0">
                <a:latin typeface="Arial"/>
                <a:cs typeface="Arial"/>
              </a:rPr>
              <a:t>TI </a:t>
            </a:r>
            <a:r>
              <a:rPr sz="2400" dirty="0">
                <a:latin typeface="Arial"/>
                <a:cs typeface="Arial"/>
              </a:rPr>
              <a:t>mais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granular:</a:t>
            </a:r>
            <a:endParaRPr sz="24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20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10" dirty="0">
                <a:latin typeface="Arial"/>
                <a:cs typeface="Arial"/>
              </a:rPr>
              <a:t>Centenas </a:t>
            </a:r>
            <a:r>
              <a:rPr sz="2000" spc="-5" dirty="0">
                <a:latin typeface="Arial"/>
                <a:cs typeface="Arial"/>
              </a:rPr>
              <a:t>ou milhares de </a:t>
            </a:r>
            <a:r>
              <a:rPr sz="2000" spc="-10" dirty="0">
                <a:latin typeface="Arial"/>
                <a:cs typeface="Arial"/>
              </a:rPr>
              <a:t>serviços para </a:t>
            </a:r>
            <a:r>
              <a:rPr sz="2000" spc="-5" dirty="0">
                <a:latin typeface="Arial"/>
                <a:cs typeface="Arial"/>
              </a:rPr>
              <a:t>se </a:t>
            </a:r>
            <a:r>
              <a:rPr sz="2000" spc="-10" dirty="0">
                <a:latin typeface="Arial"/>
                <a:cs typeface="Arial"/>
              </a:rPr>
              <a:t>gerenciar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spc="-10" dirty="0">
                <a:latin typeface="Arial"/>
                <a:cs typeface="Arial"/>
              </a:rPr>
              <a:t>invés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dezenas</a:t>
            </a:r>
            <a:endParaRPr sz="20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ou </a:t>
            </a:r>
            <a:r>
              <a:rPr sz="2000" spc="-10" dirty="0">
                <a:latin typeface="Arial"/>
                <a:cs typeface="Arial"/>
              </a:rPr>
              <a:t>centenas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aplicativos</a:t>
            </a:r>
            <a:endParaRPr sz="20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8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Novos </a:t>
            </a:r>
            <a:r>
              <a:rPr sz="2400" dirty="0">
                <a:latin typeface="Arial"/>
                <a:cs typeface="Arial"/>
              </a:rPr>
              <a:t>pontos </a:t>
            </a:r>
            <a:r>
              <a:rPr sz="2400" spc="-5" dirty="0">
                <a:latin typeface="Arial"/>
                <a:cs typeface="Arial"/>
              </a:rPr>
              <a:t>de são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ressaltados:</a:t>
            </a:r>
            <a:endParaRPr sz="2400">
              <a:latin typeface="Arial"/>
              <a:cs typeface="Arial"/>
            </a:endParaRPr>
          </a:p>
          <a:p>
            <a:pPr marL="747395" marR="152400" lvl="1" indent="-277495">
              <a:lnSpc>
                <a:spcPct val="100000"/>
              </a:lnSpc>
              <a:spcBef>
                <a:spcPts val="520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Compreender as </a:t>
            </a:r>
            <a:r>
              <a:rPr sz="2000" spc="-10" dirty="0">
                <a:latin typeface="Arial"/>
                <a:cs typeface="Arial"/>
              </a:rPr>
              <a:t>relações entre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portfólio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aplicativos </a:t>
            </a:r>
            <a:r>
              <a:rPr sz="2000" spc="-5" dirty="0">
                <a:latin typeface="Arial"/>
                <a:cs typeface="Arial"/>
              </a:rPr>
              <a:t>e o </a:t>
            </a:r>
            <a:r>
              <a:rPr sz="2000" spc="-10" dirty="0">
                <a:latin typeface="Arial"/>
                <a:cs typeface="Arial"/>
              </a:rPr>
              <a:t>portfólio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serviços</a:t>
            </a:r>
            <a:endParaRPr sz="20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10" dirty="0">
                <a:latin typeface="Arial"/>
                <a:cs typeface="Arial"/>
              </a:rPr>
              <a:t>Definição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SLA, </a:t>
            </a:r>
            <a:r>
              <a:rPr sz="2000" spc="-10" dirty="0">
                <a:latin typeface="Arial"/>
                <a:cs typeface="Arial"/>
              </a:rPr>
              <a:t>governança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gerenciamento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impacto</a:t>
            </a:r>
            <a:endParaRPr sz="20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484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10" dirty="0">
                <a:latin typeface="Arial"/>
                <a:cs typeface="Arial"/>
              </a:rPr>
              <a:t>Rastrear Negócio para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TI</a:t>
            </a:r>
            <a:endParaRPr sz="20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Comunicação, </a:t>
            </a:r>
            <a:r>
              <a:rPr sz="2000" spc="-10" dirty="0">
                <a:latin typeface="Arial"/>
                <a:cs typeface="Arial"/>
              </a:rPr>
              <a:t>alinhamento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semântica</a:t>
            </a:r>
            <a:endParaRPr sz="20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Plataforma 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interoperabilidade</a:t>
            </a:r>
            <a:endParaRPr sz="20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Desempenho, </a:t>
            </a:r>
            <a:r>
              <a:rPr sz="2000" spc="-10" dirty="0">
                <a:latin typeface="Arial"/>
                <a:cs typeface="Arial"/>
              </a:rPr>
              <a:t>visibilidade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otimização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208" y="331675"/>
            <a:ext cx="60718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Como a </a:t>
            </a:r>
            <a:r>
              <a:rPr sz="4000" i="0" spc="-5" dirty="0">
                <a:latin typeface="Arial"/>
                <a:cs typeface="Arial"/>
              </a:rPr>
              <a:t>EA </a:t>
            </a:r>
            <a:r>
              <a:rPr sz="4000" i="0" spc="0" dirty="0">
                <a:latin typeface="Arial"/>
                <a:cs typeface="Arial"/>
              </a:rPr>
              <a:t>suporta a</a:t>
            </a:r>
            <a:r>
              <a:rPr sz="4000" i="0" spc="-39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SOA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7710"/>
            <a:ext cx="9184005" cy="4051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5"/>
              </a:spcBef>
              <a:buChar char="•"/>
              <a:tabLst>
                <a:tab pos="347345" algn="l"/>
                <a:tab pos="347980" algn="l"/>
              </a:tabLst>
            </a:pP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arquitetura corporativa </a:t>
            </a:r>
            <a:r>
              <a:rPr sz="2000" spc="-5" dirty="0">
                <a:latin typeface="Arial"/>
                <a:cs typeface="Arial"/>
              </a:rPr>
              <a:t>suporta a </a:t>
            </a:r>
            <a:r>
              <a:rPr sz="2000" spc="-10" dirty="0">
                <a:latin typeface="Arial"/>
                <a:cs typeface="Arial"/>
              </a:rPr>
              <a:t>SOA provendo </a:t>
            </a:r>
            <a:r>
              <a:rPr sz="2000" i="1" spc="-5" dirty="0">
                <a:latin typeface="Arial"/>
                <a:cs typeface="Arial"/>
              </a:rPr>
              <a:t>frameworks</a:t>
            </a:r>
            <a:r>
              <a:rPr sz="2000" spc="-5" dirty="0">
                <a:latin typeface="Arial"/>
                <a:cs typeface="Arial"/>
              </a:rPr>
              <a:t>, ferramentas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técnicas</a:t>
            </a:r>
            <a:endParaRPr sz="20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•"/>
              <a:tabLst>
                <a:tab pos="347345" algn="l"/>
                <a:tab pos="347980" algn="l"/>
              </a:tabLst>
            </a:pPr>
            <a:r>
              <a:rPr sz="2000" spc="-5" dirty="0">
                <a:latin typeface="Arial"/>
                <a:cs typeface="Arial"/>
              </a:rPr>
              <a:t>Os benefícios </a:t>
            </a:r>
            <a:r>
              <a:rPr sz="2000" spc="-10" dirty="0">
                <a:latin typeface="Arial"/>
                <a:cs typeface="Arial"/>
              </a:rPr>
              <a:t>chave providos pela </a:t>
            </a:r>
            <a:r>
              <a:rPr sz="2000" spc="-15" dirty="0">
                <a:latin typeface="Arial"/>
                <a:cs typeface="Arial"/>
              </a:rPr>
              <a:t>utilização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5" dirty="0">
                <a:latin typeface="Arial"/>
                <a:cs typeface="Arial"/>
              </a:rPr>
              <a:t>EA </a:t>
            </a:r>
            <a:r>
              <a:rPr sz="2000" spc="-5" dirty="0">
                <a:latin typeface="Arial"/>
                <a:cs typeface="Arial"/>
              </a:rPr>
              <a:t>em </a:t>
            </a:r>
            <a:r>
              <a:rPr sz="2000" spc="-10" dirty="0">
                <a:latin typeface="Arial"/>
                <a:cs typeface="Arial"/>
              </a:rPr>
              <a:t>SOAs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incluem:</a:t>
            </a:r>
            <a:endParaRPr sz="2000">
              <a:latin typeface="Arial"/>
              <a:cs typeface="Arial"/>
            </a:endParaRPr>
          </a:p>
          <a:p>
            <a:pPr marL="747395" marR="1412875" lvl="1" indent="-277495">
              <a:lnSpc>
                <a:spcPct val="80000"/>
              </a:lnSpc>
              <a:spcBef>
                <a:spcPts val="515"/>
              </a:spcBef>
              <a:buChar char="–"/>
              <a:tabLst>
                <a:tab pos="747395" algn="l"/>
                <a:tab pos="748030" algn="l"/>
              </a:tabLst>
            </a:pPr>
            <a:r>
              <a:rPr sz="1800" dirty="0">
                <a:latin typeface="Arial"/>
                <a:cs typeface="Arial"/>
              </a:rPr>
              <a:t>Abstrações </a:t>
            </a:r>
            <a:r>
              <a:rPr sz="1800" spc="-5" dirty="0">
                <a:latin typeface="Arial"/>
                <a:cs typeface="Arial"/>
              </a:rPr>
              <a:t>consistentes de </a:t>
            </a:r>
            <a:r>
              <a:rPr sz="1800" dirty="0">
                <a:latin typeface="Arial"/>
                <a:cs typeface="Arial"/>
              </a:rPr>
              <a:t>estratégias </a:t>
            </a:r>
            <a:r>
              <a:rPr sz="1800" spc="-5" dirty="0">
                <a:latin typeface="Arial"/>
                <a:cs typeface="Arial"/>
              </a:rPr>
              <a:t>e entregáveis para </a:t>
            </a:r>
            <a:r>
              <a:rPr sz="1800" dirty="0">
                <a:latin typeface="Arial"/>
                <a:cs typeface="Arial"/>
              </a:rPr>
              <a:t>suportar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  planejamento e 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análise</a:t>
            </a:r>
            <a:endParaRPr sz="1800">
              <a:latin typeface="Arial"/>
              <a:cs typeface="Arial"/>
            </a:endParaRPr>
          </a:p>
          <a:p>
            <a:pPr marL="747395" marR="295275" lvl="1" indent="-277495">
              <a:lnSpc>
                <a:spcPct val="8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1800" dirty="0">
                <a:latin typeface="Arial"/>
                <a:cs typeface="Arial"/>
              </a:rPr>
              <a:t>Capacidade de relacionar </a:t>
            </a:r>
            <a:r>
              <a:rPr sz="1800" spc="-5" dirty="0">
                <a:latin typeface="Arial"/>
                <a:cs typeface="Arial"/>
              </a:rPr>
              <a:t>perspectivas </a:t>
            </a:r>
            <a:r>
              <a:rPr sz="1800" dirty="0">
                <a:latin typeface="Arial"/>
                <a:cs typeface="Arial"/>
              </a:rPr>
              <a:t>diferentes a um único problema de  negócio, fornecendo </a:t>
            </a: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modelo </a:t>
            </a:r>
            <a:r>
              <a:rPr sz="1800" spc="-5" dirty="0">
                <a:latin typeface="Arial"/>
                <a:cs typeface="Arial"/>
              </a:rPr>
              <a:t>consistente para </a:t>
            </a:r>
            <a:r>
              <a:rPr sz="1800" dirty="0">
                <a:latin typeface="Arial"/>
                <a:cs typeface="Arial"/>
              </a:rPr>
              <a:t>tratar </a:t>
            </a:r>
            <a:r>
              <a:rPr sz="1800" spc="-5" dirty="0">
                <a:latin typeface="Arial"/>
                <a:cs typeface="Arial"/>
              </a:rPr>
              <a:t>vários </a:t>
            </a:r>
            <a:r>
              <a:rPr sz="1800" dirty="0">
                <a:latin typeface="Arial"/>
                <a:cs typeface="Arial"/>
              </a:rPr>
              <a:t>domínios </a:t>
            </a:r>
            <a:r>
              <a:rPr sz="1800" spc="-5" dirty="0">
                <a:latin typeface="Arial"/>
                <a:cs typeface="Arial"/>
              </a:rPr>
              <a:t>e </a:t>
            </a:r>
            <a:r>
              <a:rPr sz="1800" dirty="0">
                <a:latin typeface="Arial"/>
                <a:cs typeface="Arial"/>
              </a:rPr>
              <a:t>testes  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completude</a:t>
            </a:r>
            <a:endParaRPr sz="18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50"/>
              </a:spcBef>
              <a:buChar char="–"/>
              <a:tabLst>
                <a:tab pos="747395" algn="l"/>
                <a:tab pos="748030" algn="l"/>
              </a:tabLst>
            </a:pPr>
            <a:r>
              <a:rPr sz="1800" spc="-5" dirty="0">
                <a:latin typeface="Arial"/>
                <a:cs typeface="Arial"/>
              </a:rPr>
              <a:t>Identificação de </a:t>
            </a:r>
            <a:r>
              <a:rPr sz="1800" i="1" spc="-5" dirty="0">
                <a:latin typeface="Arial"/>
                <a:cs typeface="Arial"/>
              </a:rPr>
              <a:t>roadmaps </a:t>
            </a:r>
            <a:r>
              <a:rPr sz="1800" dirty="0">
                <a:latin typeface="Arial"/>
                <a:cs typeface="Arial"/>
              </a:rPr>
              <a:t>claros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dirty="0">
                <a:latin typeface="Arial"/>
                <a:cs typeface="Arial"/>
              </a:rPr>
              <a:t>se alcançar </a:t>
            </a: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estado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futuro</a:t>
            </a:r>
            <a:endParaRPr sz="18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70"/>
              </a:spcBef>
              <a:buChar char="–"/>
              <a:tabLst>
                <a:tab pos="747395" algn="l"/>
                <a:tab pos="748030" algn="l"/>
              </a:tabLst>
            </a:pPr>
            <a:r>
              <a:rPr sz="1800" spc="-5" dirty="0">
                <a:latin typeface="Arial"/>
                <a:cs typeface="Arial"/>
              </a:rPr>
              <a:t>Rastreabilidade que </a:t>
            </a:r>
            <a:r>
              <a:rPr sz="1800" dirty="0">
                <a:latin typeface="Arial"/>
                <a:cs typeface="Arial"/>
              </a:rPr>
              <a:t>relaciona </a:t>
            </a:r>
            <a:r>
              <a:rPr sz="1800" spc="-10" dirty="0">
                <a:latin typeface="Arial"/>
                <a:cs typeface="Arial"/>
              </a:rPr>
              <a:t>TI </a:t>
            </a:r>
            <a:r>
              <a:rPr sz="1800" spc="-5" dirty="0">
                <a:latin typeface="Arial"/>
                <a:cs typeface="Arial"/>
              </a:rPr>
              <a:t>e outros ativos ao </a:t>
            </a:r>
            <a:r>
              <a:rPr sz="1800" dirty="0">
                <a:latin typeface="Arial"/>
                <a:cs typeface="Arial"/>
              </a:rPr>
              <a:t>negócio </a:t>
            </a:r>
            <a:r>
              <a:rPr sz="1800" spc="-5" dirty="0">
                <a:latin typeface="Arial"/>
                <a:cs typeface="Arial"/>
              </a:rPr>
              <a:t>que eles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suportam</a:t>
            </a:r>
            <a:endParaRPr sz="1800">
              <a:latin typeface="Arial"/>
              <a:cs typeface="Arial"/>
            </a:endParaRPr>
          </a:p>
          <a:p>
            <a:pPr marL="747395" lvl="1" indent="-277495">
              <a:lnSpc>
                <a:spcPct val="100000"/>
              </a:lnSpc>
              <a:spcBef>
                <a:spcPts val="75"/>
              </a:spcBef>
              <a:buChar char="–"/>
              <a:tabLst>
                <a:tab pos="747395" algn="l"/>
                <a:tab pos="748030" algn="l"/>
              </a:tabLst>
            </a:pPr>
            <a:r>
              <a:rPr sz="1800" dirty="0">
                <a:latin typeface="Arial"/>
                <a:cs typeface="Arial"/>
              </a:rPr>
              <a:t>Suporte à </a:t>
            </a:r>
            <a:r>
              <a:rPr sz="1800" spc="-5" dirty="0">
                <a:latin typeface="Arial"/>
                <a:cs typeface="Arial"/>
              </a:rPr>
              <a:t>avaliação </a:t>
            </a:r>
            <a:r>
              <a:rPr sz="1800" dirty="0">
                <a:latin typeface="Arial"/>
                <a:cs typeface="Arial"/>
              </a:rPr>
              <a:t>de impacto, análise de </a:t>
            </a:r>
            <a:r>
              <a:rPr sz="1800" spc="-5" dirty="0">
                <a:latin typeface="Arial"/>
                <a:cs typeface="Arial"/>
              </a:rPr>
              <a:t>risco/valor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gerenciamento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portfólio</a:t>
            </a:r>
            <a:endParaRPr sz="1800">
              <a:latin typeface="Arial"/>
              <a:cs typeface="Arial"/>
            </a:endParaRPr>
          </a:p>
          <a:p>
            <a:pPr marL="747395" marR="1511300" lvl="1" indent="-277495">
              <a:lnSpc>
                <a:spcPct val="8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1800" dirty="0">
                <a:latin typeface="Arial"/>
                <a:cs typeface="Arial"/>
              </a:rPr>
              <a:t>Princípios, restrições, </a:t>
            </a:r>
            <a:r>
              <a:rPr sz="1800" i="1" spc="-5" dirty="0">
                <a:latin typeface="Arial"/>
                <a:cs typeface="Arial"/>
              </a:rPr>
              <a:t>frameworks</a:t>
            </a:r>
            <a:r>
              <a:rPr sz="1800" spc="-5" dirty="0">
                <a:latin typeface="Arial"/>
                <a:cs typeface="Arial"/>
              </a:rPr>
              <a:t>, padrões e </a:t>
            </a:r>
            <a:r>
              <a:rPr sz="1800" dirty="0">
                <a:latin typeface="Arial"/>
                <a:cs typeface="Arial"/>
              </a:rPr>
              <a:t>normas </a:t>
            </a:r>
            <a:r>
              <a:rPr sz="1800" spc="-5" dirty="0">
                <a:latin typeface="Arial"/>
                <a:cs typeface="Arial"/>
              </a:rPr>
              <a:t>identificados e  documentados</a:t>
            </a:r>
            <a:endParaRPr sz="1800">
              <a:latin typeface="Arial"/>
              <a:cs typeface="Arial"/>
            </a:endParaRPr>
          </a:p>
          <a:p>
            <a:pPr marL="747395" lvl="1" indent="-277495">
              <a:lnSpc>
                <a:spcPts val="1945"/>
              </a:lnSpc>
              <a:spcBef>
                <a:spcPts val="75"/>
              </a:spcBef>
              <a:buFont typeface="Arial"/>
              <a:buChar char="–"/>
              <a:tabLst>
                <a:tab pos="747395" algn="l"/>
                <a:tab pos="748030" algn="l"/>
              </a:tabLst>
            </a:pPr>
            <a:r>
              <a:rPr sz="1800" i="1" spc="-5" dirty="0">
                <a:latin typeface="Arial"/>
                <a:cs typeface="Arial"/>
              </a:rPr>
              <a:t>Frameworks </a:t>
            </a:r>
            <a:r>
              <a:rPr sz="1800" dirty="0">
                <a:latin typeface="Arial"/>
                <a:cs typeface="Arial"/>
              </a:rPr>
              <a:t>e processos de </a:t>
            </a:r>
            <a:r>
              <a:rPr sz="1800" spc="-5" dirty="0">
                <a:latin typeface="Arial"/>
                <a:cs typeface="Arial"/>
              </a:rPr>
              <a:t>governança </a:t>
            </a:r>
            <a:r>
              <a:rPr sz="1800" dirty="0">
                <a:latin typeface="Arial"/>
                <a:cs typeface="Arial"/>
              </a:rPr>
              <a:t>que asseguram a autoridade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necessária</a:t>
            </a:r>
            <a:endParaRPr sz="1800">
              <a:latin typeface="Arial"/>
              <a:cs typeface="Arial"/>
            </a:endParaRPr>
          </a:p>
          <a:p>
            <a:pPr marL="747395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para a </a:t>
            </a:r>
            <a:r>
              <a:rPr sz="1800" dirty="0">
                <a:latin typeface="Arial"/>
                <a:cs typeface="Arial"/>
              </a:rPr>
              <a:t>tomada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decisões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4761" y="331675"/>
            <a:ext cx="48564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 </a:t>
            </a:r>
            <a:r>
              <a:rPr sz="4000" i="0" dirty="0">
                <a:latin typeface="Arial"/>
                <a:cs typeface="Arial"/>
              </a:rPr>
              <a:t>Escopo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8978900" cy="2970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TOGAF enfatiza metas de </a:t>
            </a:r>
            <a:r>
              <a:rPr sz="2400" spc="-5" dirty="0">
                <a:latin typeface="Arial"/>
                <a:cs typeface="Arial"/>
              </a:rPr>
              <a:t>negócio </a:t>
            </a:r>
            <a:r>
              <a:rPr sz="2400" dirty="0">
                <a:latin typeface="Arial"/>
                <a:cs typeface="Arial"/>
              </a:rPr>
              <a:t>como condutores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 e </a:t>
            </a:r>
            <a:r>
              <a:rPr sz="2400" dirty="0">
                <a:latin typeface="Arial"/>
                <a:cs typeface="Arial"/>
              </a:rPr>
              <a:t>fornece </a:t>
            </a:r>
            <a:r>
              <a:rPr sz="2400" spc="-5" dirty="0">
                <a:latin typeface="Arial"/>
                <a:cs typeface="Arial"/>
              </a:rPr>
              <a:t>um repositório de boas práticas,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incluindo: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5" dirty="0">
                <a:latin typeface="Arial"/>
                <a:cs typeface="Arial"/>
              </a:rPr>
              <a:t>O </a:t>
            </a:r>
            <a:r>
              <a:rPr sz="2000" b="1" dirty="0">
                <a:latin typeface="Arial"/>
                <a:cs typeface="Arial"/>
              </a:rPr>
              <a:t>Método </a:t>
            </a:r>
            <a:r>
              <a:rPr sz="2000" b="1" spc="-5" dirty="0">
                <a:latin typeface="Arial"/>
                <a:cs typeface="Arial"/>
              </a:rPr>
              <a:t>de Desenvolvimento de </a:t>
            </a:r>
            <a:r>
              <a:rPr sz="2000" b="1" spc="-15" dirty="0">
                <a:latin typeface="Arial"/>
                <a:cs typeface="Arial"/>
              </a:rPr>
              <a:t>Arquitetura </a:t>
            </a:r>
            <a:r>
              <a:rPr sz="2000" b="1" spc="-5" dirty="0">
                <a:latin typeface="Arial"/>
                <a:cs typeface="Arial"/>
              </a:rPr>
              <a:t>do </a:t>
            </a:r>
            <a:r>
              <a:rPr sz="2000" b="1" spc="-15" dirty="0">
                <a:latin typeface="Arial"/>
                <a:cs typeface="Arial"/>
              </a:rPr>
              <a:t>TOGAF</a:t>
            </a:r>
            <a:r>
              <a:rPr sz="2000" b="1" spc="200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(ADM)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Arial"/>
                <a:cs typeface="Arial"/>
              </a:rPr>
              <a:t>Orientações &amp; </a:t>
            </a:r>
            <a:r>
              <a:rPr sz="2000" b="1" spc="-5" dirty="0">
                <a:latin typeface="Arial"/>
                <a:cs typeface="Arial"/>
              </a:rPr>
              <a:t>Técnicas do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Arial"/>
                <a:cs typeface="Arial"/>
              </a:rPr>
              <a:t>O </a:t>
            </a:r>
            <a:r>
              <a:rPr sz="2000" b="1" i="1" spc="-10" dirty="0">
                <a:latin typeface="Arial"/>
                <a:cs typeface="Arial"/>
              </a:rPr>
              <a:t>Framework </a:t>
            </a:r>
            <a:r>
              <a:rPr sz="2000" b="1" spc="-5" dirty="0">
                <a:latin typeface="Arial"/>
                <a:cs typeface="Arial"/>
              </a:rPr>
              <a:t>de Conteúdo da </a:t>
            </a:r>
            <a:r>
              <a:rPr sz="2000" b="1" spc="-15" dirty="0">
                <a:latin typeface="Arial"/>
                <a:cs typeface="Arial"/>
              </a:rPr>
              <a:t>Arquitetura </a:t>
            </a:r>
            <a:r>
              <a:rPr sz="2000" b="1" spc="-5" dirty="0">
                <a:latin typeface="Arial"/>
                <a:cs typeface="Arial"/>
              </a:rPr>
              <a:t>do</a:t>
            </a:r>
            <a:r>
              <a:rPr sz="2000" b="1" spc="16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Arial"/>
                <a:cs typeface="Arial"/>
              </a:rPr>
              <a:t>O </a:t>
            </a:r>
            <a:r>
              <a:rPr sz="2000" b="1" i="1" spc="-5" dirty="0">
                <a:latin typeface="Arial"/>
                <a:cs typeface="Arial"/>
              </a:rPr>
              <a:t>Continuum</a:t>
            </a:r>
            <a:r>
              <a:rPr sz="2000" b="1" i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Corporativo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Modelos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Referência </a:t>
            </a:r>
            <a:r>
              <a:rPr sz="2000" b="1" spc="-5" dirty="0">
                <a:latin typeface="Arial"/>
                <a:cs typeface="Arial"/>
              </a:rPr>
              <a:t>do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Modelo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Capacidades </a:t>
            </a:r>
            <a:r>
              <a:rPr sz="2000" b="1" spc="-5" dirty="0">
                <a:latin typeface="Arial"/>
                <a:cs typeface="Arial"/>
              </a:rPr>
              <a:t>do</a:t>
            </a:r>
            <a:r>
              <a:rPr sz="2000" b="1" spc="0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615" y="331675"/>
            <a:ext cx="76276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Como a </a:t>
            </a:r>
            <a:r>
              <a:rPr sz="4000" i="0" spc="-5" dirty="0">
                <a:latin typeface="Arial"/>
                <a:cs typeface="Arial"/>
              </a:rPr>
              <a:t>EA </a:t>
            </a:r>
            <a:r>
              <a:rPr sz="4000" i="0" spc="0" dirty="0">
                <a:latin typeface="Arial"/>
                <a:cs typeface="Arial"/>
              </a:rPr>
              <a:t>suporta a </a:t>
            </a:r>
            <a:r>
              <a:rPr sz="4000" i="0" dirty="0">
                <a:latin typeface="Arial"/>
                <a:cs typeface="Arial"/>
              </a:rPr>
              <a:t>SOA</a:t>
            </a:r>
            <a:r>
              <a:rPr sz="4000" i="0" spc="-60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0"/>
            <a:ext cx="9073515" cy="2487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fornece a capacidade de </a:t>
            </a:r>
            <a:r>
              <a:rPr sz="2400" spc="-5" dirty="0">
                <a:latin typeface="Arial"/>
                <a:cs typeface="Arial"/>
              </a:rPr>
              <a:t>contexto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análise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para:</a:t>
            </a:r>
            <a:endParaRPr sz="2400">
              <a:latin typeface="Arial"/>
              <a:cs typeface="Arial"/>
            </a:endParaRPr>
          </a:p>
          <a:p>
            <a:pPr marL="747395" indent="-277495">
              <a:lnSpc>
                <a:spcPct val="100000"/>
              </a:lnSpc>
              <a:spcBef>
                <a:spcPts val="52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Mostrar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soluções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SOA podem </a:t>
            </a:r>
            <a:r>
              <a:rPr sz="2000" spc="-5" dirty="0">
                <a:latin typeface="Arial"/>
                <a:cs typeface="Arial"/>
              </a:rPr>
              <a:t>ser </a:t>
            </a:r>
            <a:r>
              <a:rPr sz="2000" spc="-10" dirty="0">
                <a:latin typeface="Arial"/>
                <a:cs typeface="Arial"/>
              </a:rPr>
              <a:t>arquitetadas eficazmente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</a:t>
            </a:r>
            <a:endParaRPr sz="20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suportar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capacidades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47395" indent="-277495">
              <a:lnSpc>
                <a:spcPct val="10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Mostrar </a:t>
            </a:r>
            <a:r>
              <a:rPr sz="2000" spc="-10" dirty="0">
                <a:latin typeface="Arial"/>
                <a:cs typeface="Arial"/>
              </a:rPr>
              <a:t>quais serviços devem </a:t>
            </a:r>
            <a:r>
              <a:rPr sz="2000" spc="-5" dirty="0">
                <a:latin typeface="Arial"/>
                <a:cs typeface="Arial"/>
              </a:rPr>
              <a:t>ser construídos e </a:t>
            </a:r>
            <a:r>
              <a:rPr sz="2000" spc="-10" dirty="0">
                <a:latin typeface="Arial"/>
                <a:cs typeface="Arial"/>
              </a:rPr>
              <a:t>quais devem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ser</a:t>
            </a:r>
            <a:endParaRPr sz="20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reutilizados</a:t>
            </a:r>
            <a:endParaRPr sz="2000">
              <a:latin typeface="Arial"/>
              <a:cs typeface="Arial"/>
            </a:endParaRPr>
          </a:p>
          <a:p>
            <a:pPr marL="747395" indent="-277495">
              <a:lnSpc>
                <a:spcPct val="100000"/>
              </a:lnSpc>
              <a:spcBef>
                <a:spcPts val="505"/>
              </a:spcBef>
              <a:buChar char="–"/>
              <a:tabLst>
                <a:tab pos="747395" algn="l"/>
                <a:tab pos="748030" algn="l"/>
              </a:tabLst>
            </a:pPr>
            <a:r>
              <a:rPr sz="2000" spc="-5" dirty="0">
                <a:latin typeface="Arial"/>
                <a:cs typeface="Arial"/>
              </a:rPr>
              <a:t>Mostrar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10" dirty="0">
                <a:latin typeface="Arial"/>
                <a:cs typeface="Arial"/>
              </a:rPr>
              <a:t>serviços devem </a:t>
            </a:r>
            <a:r>
              <a:rPr sz="2000" spc="-5" dirty="0">
                <a:latin typeface="Arial"/>
                <a:cs typeface="Arial"/>
              </a:rPr>
              <a:t>ser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desenhados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575" y="2533905"/>
            <a:ext cx="578993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Adaptando o </a:t>
            </a:r>
            <a:r>
              <a:rPr sz="4000" i="0" spc="0" dirty="0">
                <a:latin typeface="Arial"/>
                <a:cs typeface="Arial"/>
              </a:rPr>
              <a:t>ADM </a:t>
            </a:r>
            <a:r>
              <a:rPr sz="4000" i="0" dirty="0">
                <a:latin typeface="Arial"/>
                <a:cs typeface="Arial"/>
              </a:rPr>
              <a:t>a</a:t>
            </a:r>
            <a:r>
              <a:rPr sz="4000" i="0" spc="-34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SOA</a:t>
            </a: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999" y="300898"/>
            <a:ext cx="423240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</a:t>
            </a:r>
            <a:r>
              <a:rPr i="0" spc="-8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Preliminar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022657"/>
            <a:ext cx="9037955" cy="478502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47345" algn="l"/>
                <a:tab pos="347980" algn="l"/>
              </a:tabLst>
            </a:pPr>
            <a:r>
              <a:rPr sz="2000" i="1" spc="-10" dirty="0">
                <a:latin typeface="Arial"/>
                <a:cs typeface="Arial"/>
              </a:rPr>
              <a:t>É aqui que </a:t>
            </a:r>
            <a:r>
              <a:rPr sz="2000" i="1" spc="-5" dirty="0">
                <a:latin typeface="Arial"/>
                <a:cs typeface="Arial"/>
              </a:rPr>
              <a:t>a </a:t>
            </a:r>
            <a:r>
              <a:rPr sz="2000" i="1" spc="-10" dirty="0">
                <a:latin typeface="Arial"/>
                <a:cs typeface="Arial"/>
              </a:rPr>
              <a:t>Capacidade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Arquitetura </a:t>
            </a:r>
            <a:r>
              <a:rPr sz="2000" i="1" spc="-5" dirty="0">
                <a:latin typeface="Arial"/>
                <a:cs typeface="Arial"/>
              </a:rPr>
              <a:t>é</a:t>
            </a:r>
            <a:r>
              <a:rPr sz="2000" i="1" spc="114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adaptada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i="1" spc="-10" dirty="0">
                <a:latin typeface="Arial"/>
                <a:cs typeface="Arial"/>
              </a:rPr>
              <a:t>para </a:t>
            </a:r>
            <a:r>
              <a:rPr sz="2000" i="1" spc="-5" dirty="0">
                <a:latin typeface="Arial"/>
                <a:cs typeface="Arial"/>
              </a:rPr>
              <a:t>suportar</a:t>
            </a:r>
            <a:r>
              <a:rPr sz="2000" i="1" spc="2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SOA</a:t>
            </a:r>
            <a:endParaRPr sz="20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05"/>
              </a:spcBef>
              <a:buChar char="•"/>
              <a:tabLst>
                <a:tab pos="347345" algn="l"/>
                <a:tab pos="347980" algn="l"/>
              </a:tabLst>
            </a:pPr>
            <a:r>
              <a:rPr sz="2000" spc="-10" dirty="0">
                <a:latin typeface="Arial"/>
                <a:cs typeface="Arial"/>
              </a:rPr>
              <a:t>Princípios</a:t>
            </a:r>
            <a:endParaRPr sz="2000">
              <a:latin typeface="Arial"/>
              <a:cs typeface="Arial"/>
            </a:endParaRPr>
          </a:p>
          <a:p>
            <a:pPr marL="750570" lvl="1" indent="-280670">
              <a:lnSpc>
                <a:spcPct val="100000"/>
              </a:lnSpc>
              <a:spcBef>
                <a:spcPts val="505"/>
              </a:spcBef>
              <a:buFont typeface="Times New Roman"/>
              <a:buChar char="–"/>
              <a:tabLst>
                <a:tab pos="749935" algn="l"/>
                <a:tab pos="751205" algn="l"/>
              </a:tabLst>
            </a:pPr>
            <a:r>
              <a:rPr sz="2000" spc="-10" dirty="0">
                <a:latin typeface="Arial"/>
                <a:cs typeface="Arial"/>
              </a:rPr>
              <a:t>Orientação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Serviços</a:t>
            </a:r>
            <a:endParaRPr sz="20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480"/>
              </a:spcBef>
              <a:buChar char="•"/>
              <a:tabLst>
                <a:tab pos="347345" algn="l"/>
                <a:tab pos="347980" algn="l"/>
              </a:tabLst>
            </a:pPr>
            <a:r>
              <a:rPr sz="2000" spc="-5" dirty="0">
                <a:latin typeface="Arial"/>
                <a:cs typeface="Arial"/>
              </a:rPr>
              <a:t>Determinando a </a:t>
            </a:r>
            <a:r>
              <a:rPr sz="2000" spc="-10" dirty="0">
                <a:latin typeface="Arial"/>
                <a:cs typeface="Arial"/>
              </a:rPr>
              <a:t>Prontidão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5" dirty="0">
                <a:latin typeface="Arial"/>
                <a:cs typeface="Arial"/>
              </a:rPr>
              <a:t>Organização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SOA</a:t>
            </a:r>
            <a:endParaRPr sz="2000">
              <a:latin typeface="Arial"/>
              <a:cs typeface="Arial"/>
            </a:endParaRPr>
          </a:p>
          <a:p>
            <a:pPr marL="750570" lvl="1" indent="-280670">
              <a:lnSpc>
                <a:spcPct val="100000"/>
              </a:lnSpc>
              <a:spcBef>
                <a:spcPts val="509"/>
              </a:spcBef>
              <a:buFont typeface="Times New Roman"/>
              <a:buChar char="–"/>
              <a:tabLst>
                <a:tab pos="749935" algn="l"/>
                <a:tab pos="751205" algn="l"/>
              </a:tabLst>
            </a:pPr>
            <a:r>
              <a:rPr sz="2000" spc="-10" dirty="0">
                <a:latin typeface="Arial"/>
                <a:cs typeface="Arial"/>
              </a:rPr>
              <a:t>OSIMM</a:t>
            </a:r>
            <a:endParaRPr sz="20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00"/>
              </a:spcBef>
              <a:buChar char="•"/>
              <a:tabLst>
                <a:tab pos="347345" algn="l"/>
                <a:tab pos="347980" algn="l"/>
              </a:tabLst>
            </a:pPr>
            <a:r>
              <a:rPr sz="2000" spc="-10" dirty="0">
                <a:latin typeface="Arial"/>
                <a:cs typeface="Arial"/>
              </a:rPr>
              <a:t>Governança</a:t>
            </a:r>
            <a:endParaRPr sz="2000">
              <a:latin typeface="Arial"/>
              <a:cs typeface="Arial"/>
            </a:endParaRPr>
          </a:p>
          <a:p>
            <a:pPr marL="750570" lvl="1" indent="-280670">
              <a:lnSpc>
                <a:spcPct val="100000"/>
              </a:lnSpc>
              <a:spcBef>
                <a:spcPts val="509"/>
              </a:spcBef>
              <a:buFont typeface="Times New Roman"/>
              <a:buChar char="–"/>
              <a:tabLst>
                <a:tab pos="749935" algn="l"/>
                <a:tab pos="751205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Modelo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Governança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SOA </a:t>
            </a:r>
            <a:r>
              <a:rPr sz="2000" spc="-5" dirty="0">
                <a:latin typeface="Arial"/>
                <a:cs typeface="Arial"/>
              </a:rPr>
              <a:t>e o </a:t>
            </a:r>
            <a:r>
              <a:rPr sz="2000" spc="-10" dirty="0">
                <a:latin typeface="Arial"/>
                <a:cs typeface="Arial"/>
              </a:rPr>
              <a:t>Método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Vitalidade </a:t>
            </a:r>
            <a:r>
              <a:rPr sz="2000" spc="-10" dirty="0">
                <a:latin typeface="Arial"/>
                <a:cs typeface="Arial"/>
              </a:rPr>
              <a:t>do </a:t>
            </a:r>
            <a:r>
              <a:rPr sz="2000" i="1" spc="-5" dirty="0">
                <a:latin typeface="Arial"/>
                <a:cs typeface="Arial"/>
              </a:rPr>
              <a:t>The</a:t>
            </a:r>
            <a:r>
              <a:rPr sz="2000" i="1" spc="229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Open</a:t>
            </a:r>
            <a:endParaRPr sz="2000">
              <a:latin typeface="Arial"/>
              <a:cs typeface="Arial"/>
            </a:endParaRPr>
          </a:p>
          <a:p>
            <a:pPr marR="6824980" algn="ctr">
              <a:lnSpc>
                <a:spcPct val="100000"/>
              </a:lnSpc>
            </a:pPr>
            <a:r>
              <a:rPr sz="2000" i="1" spc="-10" dirty="0">
                <a:latin typeface="Arial"/>
                <a:cs typeface="Arial"/>
              </a:rPr>
              <a:t>Group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47345" algn="l"/>
              </a:tabLst>
            </a:pPr>
            <a:r>
              <a:rPr sz="2000" spc="-5" dirty="0">
                <a:latin typeface="Times New Roman"/>
                <a:cs typeface="Times New Roman"/>
              </a:rPr>
              <a:t>–	</a:t>
            </a:r>
            <a:r>
              <a:rPr sz="2000" spc="-10" dirty="0">
                <a:latin typeface="Arial"/>
                <a:cs typeface="Arial"/>
              </a:rPr>
              <a:t>Adaptando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Arquiteturas </a:t>
            </a:r>
            <a:r>
              <a:rPr sz="2000" spc="-5" dirty="0">
                <a:latin typeface="Arial"/>
                <a:cs typeface="Arial"/>
              </a:rPr>
              <a:t>de Referência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Organização: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  <a:tabLst>
                <a:tab pos="749935" algn="l"/>
              </a:tabLst>
            </a:pPr>
            <a:r>
              <a:rPr sz="2000" spc="-5" dirty="0">
                <a:latin typeface="Times New Roman"/>
                <a:cs typeface="Times New Roman"/>
              </a:rPr>
              <a:t>–	</a:t>
            </a:r>
            <a:r>
              <a:rPr sz="2000" spc="-10" dirty="0">
                <a:latin typeface="Arial"/>
                <a:cs typeface="Arial"/>
              </a:rPr>
              <a:t>A Arquitetura </a:t>
            </a:r>
            <a:r>
              <a:rPr sz="2000" spc="-5" dirty="0">
                <a:latin typeface="Arial"/>
                <a:cs typeface="Arial"/>
              </a:rPr>
              <a:t>de Referência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SOA</a:t>
            </a:r>
            <a:endParaRPr sz="20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480"/>
              </a:spcBef>
              <a:buChar char="•"/>
              <a:tabLst>
                <a:tab pos="347345" algn="l"/>
                <a:tab pos="347980" algn="l"/>
              </a:tabLst>
            </a:pPr>
            <a:r>
              <a:rPr sz="2000" spc="-10" dirty="0">
                <a:latin typeface="Arial"/>
                <a:cs typeface="Arial"/>
              </a:rPr>
              <a:t>Estabelecendo </a:t>
            </a:r>
            <a:r>
              <a:rPr sz="2000" spc="-5" dirty="0">
                <a:latin typeface="Arial"/>
                <a:cs typeface="Arial"/>
              </a:rPr>
              <a:t>um Centro de </a:t>
            </a:r>
            <a:r>
              <a:rPr sz="2000" spc="-10" dirty="0">
                <a:latin typeface="Arial"/>
                <a:cs typeface="Arial"/>
              </a:rPr>
              <a:t>Excelência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SOA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um </a:t>
            </a:r>
            <a:r>
              <a:rPr sz="2000" spc="-10" dirty="0">
                <a:latin typeface="Arial"/>
                <a:cs typeface="Arial"/>
              </a:rPr>
              <a:t>“Alicerce”</a:t>
            </a:r>
            <a:r>
              <a:rPr sz="2000" spc="15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inicial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  <a:tabLst>
                <a:tab pos="749935" algn="l"/>
              </a:tabLst>
            </a:pPr>
            <a:r>
              <a:rPr sz="2000" spc="-5" dirty="0">
                <a:latin typeface="Times New Roman"/>
                <a:cs typeface="Times New Roman"/>
              </a:rPr>
              <a:t>–	</a:t>
            </a:r>
            <a:r>
              <a:rPr sz="2000" spc="-10" dirty="0">
                <a:latin typeface="Arial"/>
                <a:cs typeface="Arial"/>
              </a:rPr>
              <a:t>Considerações para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Particionamento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1947" y="60325"/>
            <a:ext cx="1633854" cy="200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0911" y="2"/>
            <a:ext cx="582168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34629" y="44452"/>
            <a:ext cx="409575" cy="377825"/>
          </a:xfrm>
          <a:custGeom>
            <a:avLst/>
            <a:gdLst/>
            <a:ahLst/>
            <a:cxnLst/>
            <a:rect l="l" t="t" r="r" b="b"/>
            <a:pathLst>
              <a:path w="409575" h="377825">
                <a:moveTo>
                  <a:pt x="0" y="188975"/>
                </a:moveTo>
                <a:lnTo>
                  <a:pt x="5401" y="145637"/>
                </a:lnTo>
                <a:lnTo>
                  <a:pt x="20789" y="105858"/>
                </a:lnTo>
                <a:lnTo>
                  <a:pt x="44936" y="70770"/>
                </a:lnTo>
                <a:lnTo>
                  <a:pt x="76617" y="41507"/>
                </a:lnTo>
                <a:lnTo>
                  <a:pt x="114605" y="19203"/>
                </a:lnTo>
                <a:lnTo>
                  <a:pt x="157674" y="4989"/>
                </a:lnTo>
                <a:lnTo>
                  <a:pt x="204597" y="0"/>
                </a:lnTo>
                <a:lnTo>
                  <a:pt x="251519" y="4989"/>
                </a:lnTo>
                <a:lnTo>
                  <a:pt x="294588" y="19203"/>
                </a:lnTo>
                <a:lnTo>
                  <a:pt x="332576" y="41507"/>
                </a:lnTo>
                <a:lnTo>
                  <a:pt x="364257" y="70770"/>
                </a:lnTo>
                <a:lnTo>
                  <a:pt x="388404" y="105858"/>
                </a:lnTo>
                <a:lnTo>
                  <a:pt x="403792" y="145637"/>
                </a:lnTo>
                <a:lnTo>
                  <a:pt x="409194" y="188975"/>
                </a:lnTo>
                <a:lnTo>
                  <a:pt x="403792" y="232267"/>
                </a:lnTo>
                <a:lnTo>
                  <a:pt x="388404" y="272013"/>
                </a:lnTo>
                <a:lnTo>
                  <a:pt x="364257" y="307078"/>
                </a:lnTo>
                <a:lnTo>
                  <a:pt x="332576" y="336327"/>
                </a:lnTo>
                <a:lnTo>
                  <a:pt x="294588" y="358624"/>
                </a:lnTo>
                <a:lnTo>
                  <a:pt x="251519" y="372835"/>
                </a:lnTo>
                <a:lnTo>
                  <a:pt x="204597" y="377825"/>
                </a:lnTo>
                <a:lnTo>
                  <a:pt x="157674" y="372835"/>
                </a:lnTo>
                <a:lnTo>
                  <a:pt x="114605" y="358624"/>
                </a:lnTo>
                <a:lnTo>
                  <a:pt x="76617" y="336327"/>
                </a:lnTo>
                <a:lnTo>
                  <a:pt x="44936" y="307078"/>
                </a:lnTo>
                <a:lnTo>
                  <a:pt x="20789" y="272013"/>
                </a:lnTo>
                <a:lnTo>
                  <a:pt x="5401" y="232267"/>
                </a:lnTo>
                <a:lnTo>
                  <a:pt x="0" y="188975"/>
                </a:lnTo>
                <a:close/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11947" y="60325"/>
            <a:ext cx="1633854" cy="200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6194" y="331675"/>
            <a:ext cx="64566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 A: </a:t>
            </a:r>
            <a:r>
              <a:rPr sz="4000" i="0" spc="-15" dirty="0">
                <a:latin typeface="Arial"/>
                <a:cs typeface="Arial"/>
              </a:rPr>
              <a:t>Visão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5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621" y="1548446"/>
            <a:ext cx="8562340" cy="27680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7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Visão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refletirá a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Uma das </a:t>
            </a:r>
            <a:r>
              <a:rPr sz="2400" dirty="0">
                <a:latin typeface="Arial"/>
                <a:cs typeface="Arial"/>
              </a:rPr>
              <a:t>diferenças </a:t>
            </a:r>
            <a:r>
              <a:rPr sz="2400" spc="-5" dirty="0">
                <a:latin typeface="Arial"/>
                <a:cs typeface="Arial"/>
              </a:rPr>
              <a:t>é o estilo de linguagem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utilizado</a:t>
            </a:r>
            <a:endParaRPr sz="2400">
              <a:latin typeface="Arial"/>
              <a:cs typeface="Arial"/>
            </a:endParaRPr>
          </a:p>
          <a:p>
            <a:pPr marL="469900" marR="1524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Arial"/>
                <a:cs typeface="Arial"/>
              </a:rPr>
              <a:t>– </a:t>
            </a:r>
            <a:r>
              <a:rPr sz="2000" spc="-10" dirty="0">
                <a:latin typeface="Arial"/>
                <a:cs typeface="Arial"/>
              </a:rPr>
              <a:t>A Ontologia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SOA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i="1" spc="-5" dirty="0">
                <a:latin typeface="Arial"/>
                <a:cs typeface="Arial"/>
              </a:rPr>
              <a:t>The </a:t>
            </a:r>
            <a:r>
              <a:rPr sz="2000" i="1" spc="-10" dirty="0">
                <a:latin typeface="Arial"/>
                <a:cs typeface="Arial"/>
              </a:rPr>
              <a:t>Open Group </a:t>
            </a:r>
            <a:r>
              <a:rPr sz="2000" spc="-10" dirty="0">
                <a:latin typeface="Arial"/>
                <a:cs typeface="Arial"/>
              </a:rPr>
              <a:t>provê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taxonomia 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ontologia para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SOA</a:t>
            </a:r>
            <a:endParaRPr sz="2000">
              <a:latin typeface="Arial"/>
              <a:cs typeface="Arial"/>
            </a:endParaRPr>
          </a:p>
          <a:p>
            <a:pPr marL="347980" marR="5080" indent="-335280">
              <a:lnSpc>
                <a:spcPct val="100000"/>
              </a:lnSpc>
              <a:spcBef>
                <a:spcPts val="58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É importante </a:t>
            </a:r>
            <a:r>
              <a:rPr sz="2400" spc="-5" dirty="0">
                <a:latin typeface="Arial"/>
                <a:cs typeface="Arial"/>
              </a:rPr>
              <a:t>assegurar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partes interessadas  </a:t>
            </a:r>
            <a:r>
              <a:rPr sz="2400" dirty="0">
                <a:latin typeface="Arial"/>
                <a:cs typeface="Arial"/>
              </a:rPr>
              <a:t>compreendam as implicações da SOA e estejam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preparadas  para os </a:t>
            </a:r>
            <a:r>
              <a:rPr sz="2400" dirty="0">
                <a:latin typeface="Arial"/>
                <a:cs typeface="Arial"/>
              </a:rPr>
              <a:t>impactos </a:t>
            </a:r>
            <a:r>
              <a:rPr sz="2400" spc="-5" dirty="0">
                <a:latin typeface="Arial"/>
                <a:cs typeface="Arial"/>
              </a:rPr>
              <a:t>organizacionais de serviços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99576" y="463297"/>
            <a:ext cx="579120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12277" y="525528"/>
            <a:ext cx="409575" cy="377825"/>
          </a:xfrm>
          <a:custGeom>
            <a:avLst/>
            <a:gdLst/>
            <a:ahLst/>
            <a:cxnLst/>
            <a:rect l="l" t="t" r="r" b="b"/>
            <a:pathLst>
              <a:path w="409575" h="377825">
                <a:moveTo>
                  <a:pt x="0" y="188849"/>
                </a:moveTo>
                <a:lnTo>
                  <a:pt x="5401" y="145517"/>
                </a:lnTo>
                <a:lnTo>
                  <a:pt x="20789" y="105756"/>
                </a:lnTo>
                <a:lnTo>
                  <a:pt x="44936" y="70693"/>
                </a:lnTo>
                <a:lnTo>
                  <a:pt x="76617" y="41457"/>
                </a:lnTo>
                <a:lnTo>
                  <a:pt x="114605" y="19178"/>
                </a:lnTo>
                <a:lnTo>
                  <a:pt x="157674" y="4982"/>
                </a:lnTo>
                <a:lnTo>
                  <a:pt x="204597" y="0"/>
                </a:lnTo>
                <a:lnTo>
                  <a:pt x="251519" y="4982"/>
                </a:lnTo>
                <a:lnTo>
                  <a:pt x="294588" y="19178"/>
                </a:lnTo>
                <a:lnTo>
                  <a:pt x="332576" y="41457"/>
                </a:lnTo>
                <a:lnTo>
                  <a:pt x="364257" y="70693"/>
                </a:lnTo>
                <a:lnTo>
                  <a:pt x="388404" y="105756"/>
                </a:lnTo>
                <a:lnTo>
                  <a:pt x="403792" y="145517"/>
                </a:lnTo>
                <a:lnTo>
                  <a:pt x="409194" y="188849"/>
                </a:lnTo>
                <a:lnTo>
                  <a:pt x="403792" y="232187"/>
                </a:lnTo>
                <a:lnTo>
                  <a:pt x="388404" y="271966"/>
                </a:lnTo>
                <a:lnTo>
                  <a:pt x="364257" y="307054"/>
                </a:lnTo>
                <a:lnTo>
                  <a:pt x="332576" y="336317"/>
                </a:lnTo>
                <a:lnTo>
                  <a:pt x="294588" y="358621"/>
                </a:lnTo>
                <a:lnTo>
                  <a:pt x="251519" y="372835"/>
                </a:lnTo>
                <a:lnTo>
                  <a:pt x="204597" y="377825"/>
                </a:lnTo>
                <a:lnTo>
                  <a:pt x="157674" y="372835"/>
                </a:lnTo>
                <a:lnTo>
                  <a:pt x="114605" y="358621"/>
                </a:lnTo>
                <a:lnTo>
                  <a:pt x="76617" y="336317"/>
                </a:lnTo>
                <a:lnTo>
                  <a:pt x="44936" y="307054"/>
                </a:lnTo>
                <a:lnTo>
                  <a:pt x="20789" y="271966"/>
                </a:lnTo>
                <a:lnTo>
                  <a:pt x="5401" y="232187"/>
                </a:lnTo>
                <a:lnTo>
                  <a:pt x="0" y="188849"/>
                </a:lnTo>
                <a:close/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2980055" marR="5080" indent="-2021839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Desenvolvimento da</a:t>
            </a:r>
            <a:r>
              <a:rPr sz="4000" i="0" spc="-2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Arquitetura:  </a:t>
            </a:r>
            <a:r>
              <a:rPr sz="4000" i="0" spc="0" dirty="0">
                <a:latin typeface="Arial"/>
                <a:cs typeface="Arial"/>
              </a:rPr>
              <a:t>Fases </a:t>
            </a:r>
            <a:r>
              <a:rPr sz="4000" i="0" spc="-5" dirty="0">
                <a:latin typeface="Arial"/>
                <a:cs typeface="Arial"/>
              </a:rPr>
              <a:t>B,C </a:t>
            </a:r>
            <a:r>
              <a:rPr sz="4000" i="0" dirty="0">
                <a:latin typeface="Arial"/>
                <a:cs typeface="Arial"/>
              </a:rPr>
              <a:t>e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9197975" cy="1567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Existem </a:t>
            </a:r>
            <a:r>
              <a:rPr sz="2400" dirty="0">
                <a:latin typeface="Arial"/>
                <a:cs typeface="Arial"/>
              </a:rPr>
              <a:t>inúmeras entidades de Metamodelo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são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chaves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para 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 marL="347980" marR="5080" indent="-335280">
              <a:lnSpc>
                <a:spcPct val="100000"/>
              </a:lnSpc>
              <a:spcBef>
                <a:spcPts val="60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Normalmente é </a:t>
            </a:r>
            <a:r>
              <a:rPr sz="2400" spc="-5" dirty="0">
                <a:latin typeface="Arial"/>
                <a:cs typeface="Arial"/>
              </a:rPr>
              <a:t>necessário </a:t>
            </a:r>
            <a:r>
              <a:rPr sz="2400" dirty="0">
                <a:latin typeface="Arial"/>
                <a:cs typeface="Arial"/>
              </a:rPr>
              <a:t>estender o Metamodelo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suportar  totalmente 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 descr="Slide5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4761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8102" y="331675"/>
            <a:ext cx="421068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Meta-modelo</a:t>
            </a:r>
            <a:r>
              <a:rPr sz="4000" i="0" spc="-7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SOA</a:t>
            </a:r>
          </a:p>
        </p:txBody>
      </p:sp>
      <p:sp>
        <p:nvSpPr>
          <p:cNvPr id="3" name="object 3"/>
          <p:cNvSpPr/>
          <p:nvPr/>
        </p:nvSpPr>
        <p:spPr>
          <a:xfrm>
            <a:off x="2279117" y="1857438"/>
            <a:ext cx="924560" cy="96520"/>
          </a:xfrm>
          <a:custGeom>
            <a:avLst/>
            <a:gdLst/>
            <a:ahLst/>
            <a:cxnLst/>
            <a:rect l="l" t="t" r="r" b="b"/>
            <a:pathLst>
              <a:path w="924560" h="96519">
                <a:moveTo>
                  <a:pt x="0" y="95998"/>
                </a:moveTo>
                <a:lnTo>
                  <a:pt x="924041" y="95998"/>
                </a:lnTo>
                <a:lnTo>
                  <a:pt x="92404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9117" y="1857438"/>
            <a:ext cx="924560" cy="96520"/>
          </a:xfrm>
          <a:custGeom>
            <a:avLst/>
            <a:gdLst/>
            <a:ahLst/>
            <a:cxnLst/>
            <a:rect l="l" t="t" r="r" b="b"/>
            <a:pathLst>
              <a:path w="924560" h="96519">
                <a:moveTo>
                  <a:pt x="0" y="95998"/>
                </a:moveTo>
                <a:lnTo>
                  <a:pt x="924041" y="95998"/>
                </a:lnTo>
                <a:lnTo>
                  <a:pt x="92404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9117" y="1699326"/>
            <a:ext cx="924560" cy="158115"/>
          </a:xfrm>
          <a:custGeom>
            <a:avLst/>
            <a:gdLst/>
            <a:ahLst/>
            <a:cxnLst/>
            <a:rect l="l" t="t" r="r" b="b"/>
            <a:pathLst>
              <a:path w="924560" h="158114">
                <a:moveTo>
                  <a:pt x="0" y="158114"/>
                </a:moveTo>
                <a:lnTo>
                  <a:pt x="924041" y="158114"/>
                </a:lnTo>
                <a:lnTo>
                  <a:pt x="924041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1836" y="1699728"/>
            <a:ext cx="909319" cy="145553"/>
          </a:xfrm>
          <a:prstGeom prst="rect">
            <a:avLst/>
          </a:prstGeom>
          <a:solidFill>
            <a:srgbClr val="FFFF9B"/>
          </a:solidFill>
        </p:spPr>
        <p:txBody>
          <a:bodyPr vert="horz" wrap="square" lIns="0" tIns="317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25"/>
              </a:spcBef>
            </a:pPr>
            <a:r>
              <a:rPr sz="450" spc="25" dirty="0">
                <a:latin typeface="Arial"/>
                <a:cs typeface="Arial"/>
              </a:rPr>
              <a:t>-Service</a:t>
            </a:r>
            <a:r>
              <a:rPr sz="450" spc="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Quality</a:t>
            </a:r>
            <a:endParaRPr sz="450"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30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9117" y="1541211"/>
            <a:ext cx="924560" cy="158115"/>
          </a:xfrm>
          <a:custGeom>
            <a:avLst/>
            <a:gdLst/>
            <a:ahLst/>
            <a:cxnLst/>
            <a:rect l="l" t="t" r="r" b="b"/>
            <a:pathLst>
              <a:path w="924560" h="158114">
                <a:moveTo>
                  <a:pt x="0" y="158114"/>
                </a:moveTo>
                <a:lnTo>
                  <a:pt x="924041" y="158114"/>
                </a:lnTo>
                <a:lnTo>
                  <a:pt x="924041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9117" y="1541211"/>
            <a:ext cx="924560" cy="158115"/>
          </a:xfrm>
          <a:custGeom>
            <a:avLst/>
            <a:gdLst/>
            <a:ahLst/>
            <a:cxnLst/>
            <a:rect l="l" t="t" r="r" b="b"/>
            <a:pathLst>
              <a:path w="924560" h="158114">
                <a:moveTo>
                  <a:pt x="0" y="158114"/>
                </a:moveTo>
                <a:lnTo>
                  <a:pt x="924041" y="158114"/>
                </a:lnTo>
                <a:lnTo>
                  <a:pt x="924041" y="0"/>
                </a:lnTo>
                <a:lnTo>
                  <a:pt x="0" y="0"/>
                </a:lnTo>
                <a:lnTo>
                  <a:pt x="0" y="158114"/>
                </a:lnTo>
              </a:path>
            </a:pathLst>
          </a:custGeom>
          <a:ln w="5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1836" y="1527457"/>
            <a:ext cx="909319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25"/>
              </a:spcBef>
            </a:pPr>
            <a:r>
              <a:rPr sz="450" b="1" spc="30" dirty="0">
                <a:latin typeface="Arial"/>
                <a:cs typeface="Arial"/>
              </a:rPr>
              <a:t>Business</a:t>
            </a:r>
            <a:r>
              <a:rPr sz="450" b="1" spc="0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Service</a:t>
            </a:r>
            <a:endParaRPr sz="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5071" y="3026356"/>
            <a:ext cx="961390" cy="96520"/>
          </a:xfrm>
          <a:custGeom>
            <a:avLst/>
            <a:gdLst/>
            <a:ahLst/>
            <a:cxnLst/>
            <a:rect l="l" t="t" r="r" b="b"/>
            <a:pathLst>
              <a:path w="961389" h="96519">
                <a:moveTo>
                  <a:pt x="0" y="95998"/>
                </a:moveTo>
                <a:lnTo>
                  <a:pt x="960758" y="95998"/>
                </a:lnTo>
                <a:lnTo>
                  <a:pt x="960758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5071" y="3026356"/>
            <a:ext cx="961390" cy="96520"/>
          </a:xfrm>
          <a:custGeom>
            <a:avLst/>
            <a:gdLst/>
            <a:ahLst/>
            <a:cxnLst/>
            <a:rect l="l" t="t" r="r" b="b"/>
            <a:pathLst>
              <a:path w="961389" h="96519">
                <a:moveTo>
                  <a:pt x="0" y="95998"/>
                </a:moveTo>
                <a:lnTo>
                  <a:pt x="960758" y="95998"/>
                </a:lnTo>
                <a:lnTo>
                  <a:pt x="960758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5071" y="2927535"/>
            <a:ext cx="961390" cy="76303"/>
          </a:xfrm>
          <a:prstGeom prst="rect">
            <a:avLst/>
          </a:prstGeom>
          <a:solidFill>
            <a:srgbClr val="FFFF9B"/>
          </a:solidFill>
          <a:ln w="5426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55"/>
              </a:spcBef>
            </a:pPr>
            <a:r>
              <a:rPr sz="450" spc="25" dirty="0">
                <a:latin typeface="Arial"/>
                <a:cs typeface="Arial"/>
              </a:rPr>
              <a:t>-Service</a:t>
            </a:r>
            <a:r>
              <a:rPr sz="450" spc="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5071" y="2776479"/>
            <a:ext cx="961390" cy="140423"/>
          </a:xfrm>
          <a:prstGeom prst="rect">
            <a:avLst/>
          </a:prstGeom>
          <a:solidFill>
            <a:srgbClr val="FFFF9B"/>
          </a:solidFill>
          <a:ln w="543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25"/>
              </a:lnSpc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450" b="1" spc="30" dirty="0">
                <a:latin typeface="Arial"/>
                <a:cs typeface="Arial"/>
              </a:rPr>
              <a:t>Business </a:t>
            </a:r>
            <a:r>
              <a:rPr sz="450" b="1" spc="25" dirty="0">
                <a:latin typeface="Arial"/>
                <a:cs typeface="Arial"/>
              </a:rPr>
              <a:t>Service</a:t>
            </a:r>
            <a:r>
              <a:rPr sz="450" b="1" spc="-25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Contract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46724" y="1851791"/>
            <a:ext cx="532765" cy="920750"/>
          </a:xfrm>
          <a:custGeom>
            <a:avLst/>
            <a:gdLst/>
            <a:ahLst/>
            <a:cxnLst/>
            <a:rect l="l" t="t" r="r" b="b"/>
            <a:pathLst>
              <a:path w="532764" h="920750">
                <a:moveTo>
                  <a:pt x="0" y="920451"/>
                </a:moveTo>
                <a:lnTo>
                  <a:pt x="0" y="0"/>
                </a:lnTo>
                <a:lnTo>
                  <a:pt x="532394" y="0"/>
                </a:lnTo>
              </a:path>
            </a:pathLst>
          </a:custGeom>
          <a:ln w="38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98349" y="1928163"/>
            <a:ext cx="69342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drives requirements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15" dirty="0">
                <a:latin typeface="Arial"/>
                <a:cs typeface="Arial"/>
              </a:rPr>
              <a:t>for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8203" y="1868732"/>
            <a:ext cx="783590" cy="96520"/>
          </a:xfrm>
          <a:custGeom>
            <a:avLst/>
            <a:gdLst/>
            <a:ahLst/>
            <a:cxnLst/>
            <a:rect l="l" t="t" r="r" b="b"/>
            <a:pathLst>
              <a:path w="783590" h="96519">
                <a:moveTo>
                  <a:pt x="0" y="95998"/>
                </a:moveTo>
                <a:lnTo>
                  <a:pt x="783293" y="95998"/>
                </a:lnTo>
                <a:lnTo>
                  <a:pt x="78329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8203" y="1868732"/>
            <a:ext cx="783590" cy="96520"/>
          </a:xfrm>
          <a:custGeom>
            <a:avLst/>
            <a:gdLst/>
            <a:ahLst/>
            <a:cxnLst/>
            <a:rect l="l" t="t" r="r" b="b"/>
            <a:pathLst>
              <a:path w="783590" h="96519">
                <a:moveTo>
                  <a:pt x="0" y="95998"/>
                </a:moveTo>
                <a:lnTo>
                  <a:pt x="783293" y="95998"/>
                </a:lnTo>
                <a:lnTo>
                  <a:pt x="78329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8203" y="1772734"/>
            <a:ext cx="783590" cy="96520"/>
          </a:xfrm>
          <a:custGeom>
            <a:avLst/>
            <a:gdLst/>
            <a:ahLst/>
            <a:cxnLst/>
            <a:rect l="l" t="t" r="r" b="b"/>
            <a:pathLst>
              <a:path w="783590" h="96519">
                <a:moveTo>
                  <a:pt x="0" y="95998"/>
                </a:moveTo>
                <a:lnTo>
                  <a:pt x="783293" y="95998"/>
                </a:lnTo>
                <a:lnTo>
                  <a:pt x="78329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203" y="1772734"/>
            <a:ext cx="783590" cy="96520"/>
          </a:xfrm>
          <a:custGeom>
            <a:avLst/>
            <a:gdLst/>
            <a:ahLst/>
            <a:cxnLst/>
            <a:rect l="l" t="t" r="r" b="b"/>
            <a:pathLst>
              <a:path w="783590" h="96519">
                <a:moveTo>
                  <a:pt x="0" y="95998"/>
                </a:moveTo>
                <a:lnTo>
                  <a:pt x="783293" y="95998"/>
                </a:lnTo>
                <a:lnTo>
                  <a:pt x="78329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98203" y="1614622"/>
            <a:ext cx="783590" cy="145553"/>
          </a:xfrm>
          <a:prstGeom prst="rect">
            <a:avLst/>
          </a:prstGeom>
          <a:solidFill>
            <a:srgbClr val="FFFF9B"/>
          </a:solidFill>
          <a:ln w="5441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b="1" spc="30" dirty="0">
                <a:latin typeface="Arial"/>
                <a:cs typeface="Arial"/>
              </a:rPr>
              <a:t>Process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75087" y="3591050"/>
            <a:ext cx="1003935" cy="107314"/>
          </a:xfrm>
          <a:custGeom>
            <a:avLst/>
            <a:gdLst/>
            <a:ahLst/>
            <a:cxnLst/>
            <a:rect l="l" t="t" r="r" b="b"/>
            <a:pathLst>
              <a:path w="1003935" h="107314">
                <a:moveTo>
                  <a:pt x="0" y="107291"/>
                </a:moveTo>
                <a:lnTo>
                  <a:pt x="1003594" y="107291"/>
                </a:lnTo>
                <a:lnTo>
                  <a:pt x="1003594" y="0"/>
                </a:lnTo>
                <a:lnTo>
                  <a:pt x="0" y="0"/>
                </a:lnTo>
                <a:lnTo>
                  <a:pt x="0" y="107291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75087" y="3591050"/>
            <a:ext cx="1003935" cy="107314"/>
          </a:xfrm>
          <a:custGeom>
            <a:avLst/>
            <a:gdLst/>
            <a:ahLst/>
            <a:cxnLst/>
            <a:rect l="l" t="t" r="r" b="b"/>
            <a:pathLst>
              <a:path w="1003935" h="107314">
                <a:moveTo>
                  <a:pt x="0" y="107291"/>
                </a:moveTo>
                <a:lnTo>
                  <a:pt x="1003594" y="107291"/>
                </a:lnTo>
                <a:lnTo>
                  <a:pt x="1003594" y="0"/>
                </a:lnTo>
                <a:lnTo>
                  <a:pt x="0" y="0"/>
                </a:lnTo>
                <a:lnTo>
                  <a:pt x="0" y="107291"/>
                </a:lnTo>
                <a:close/>
              </a:path>
            </a:pathLst>
          </a:custGeom>
          <a:ln w="904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5087" y="3495052"/>
            <a:ext cx="1003935" cy="96520"/>
          </a:xfrm>
          <a:custGeom>
            <a:avLst/>
            <a:gdLst/>
            <a:ahLst/>
            <a:cxnLst/>
            <a:rect l="l" t="t" r="r" b="b"/>
            <a:pathLst>
              <a:path w="1003935" h="96520">
                <a:moveTo>
                  <a:pt x="0" y="95998"/>
                </a:moveTo>
                <a:lnTo>
                  <a:pt x="1003594" y="95998"/>
                </a:lnTo>
                <a:lnTo>
                  <a:pt x="1003594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904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79609" y="3486870"/>
            <a:ext cx="1011555" cy="85921"/>
          </a:xfrm>
          <a:prstGeom prst="rect">
            <a:avLst/>
          </a:prstGeom>
          <a:solidFill>
            <a:srgbClr val="FFFF9B"/>
          </a:solidFill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75087" y="3387760"/>
            <a:ext cx="1003935" cy="107314"/>
          </a:xfrm>
          <a:custGeom>
            <a:avLst/>
            <a:gdLst/>
            <a:ahLst/>
            <a:cxnLst/>
            <a:rect l="l" t="t" r="r" b="b"/>
            <a:pathLst>
              <a:path w="1003935" h="107314">
                <a:moveTo>
                  <a:pt x="0" y="107291"/>
                </a:moveTo>
                <a:lnTo>
                  <a:pt x="1003594" y="107291"/>
                </a:lnTo>
                <a:lnTo>
                  <a:pt x="1003594" y="0"/>
                </a:lnTo>
                <a:lnTo>
                  <a:pt x="0" y="0"/>
                </a:lnTo>
                <a:lnTo>
                  <a:pt x="0" y="107291"/>
                </a:lnTo>
              </a:path>
            </a:pathLst>
          </a:custGeom>
          <a:ln w="904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79610" y="3376466"/>
            <a:ext cx="1011555" cy="94898"/>
          </a:xfrm>
          <a:prstGeom prst="rect">
            <a:avLst/>
          </a:prstGeom>
          <a:solidFill>
            <a:srgbClr val="FFFF9B"/>
          </a:solidFill>
        </p:spPr>
        <p:txBody>
          <a:bodyPr vert="horz" wrap="square" lIns="0" tIns="2540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200"/>
              </a:spcBef>
            </a:pPr>
            <a:r>
              <a:rPr sz="450" b="1" spc="25" dirty="0">
                <a:latin typeface="Arial"/>
                <a:cs typeface="Arial"/>
              </a:rPr>
              <a:t>Information</a:t>
            </a:r>
            <a:r>
              <a:rPr sz="450" b="1" spc="5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Entity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22390" y="3122356"/>
            <a:ext cx="753110" cy="344805"/>
          </a:xfrm>
          <a:custGeom>
            <a:avLst/>
            <a:gdLst/>
            <a:ahLst/>
            <a:cxnLst/>
            <a:rect l="l" t="t" r="r" b="b"/>
            <a:pathLst>
              <a:path w="753110" h="344804">
                <a:moveTo>
                  <a:pt x="752695" y="344463"/>
                </a:moveTo>
                <a:lnTo>
                  <a:pt x="0" y="344463"/>
                </a:lnTo>
                <a:lnTo>
                  <a:pt x="0" y="0"/>
                </a:lnTo>
              </a:path>
            </a:pathLst>
          </a:custGeom>
          <a:ln w="36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35245" y="3328379"/>
            <a:ext cx="20002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de</a:t>
            </a:r>
            <a:r>
              <a:rPr sz="450" spc="25" dirty="0">
                <a:latin typeface="Arial"/>
                <a:cs typeface="Arial"/>
              </a:rPr>
              <a:t>scr</a:t>
            </a:r>
            <a:r>
              <a:rPr sz="450" spc="5" dirty="0"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22066" y="3328379"/>
            <a:ext cx="74866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bes interaction</a:t>
            </a:r>
            <a:r>
              <a:rPr sz="450" spc="-1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with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67948" y="1891320"/>
            <a:ext cx="1291590" cy="96520"/>
          </a:xfrm>
          <a:custGeom>
            <a:avLst/>
            <a:gdLst/>
            <a:ahLst/>
            <a:cxnLst/>
            <a:rect l="l" t="t" r="r" b="b"/>
            <a:pathLst>
              <a:path w="1291589" h="96519">
                <a:moveTo>
                  <a:pt x="0" y="95998"/>
                </a:moveTo>
                <a:lnTo>
                  <a:pt x="1291210" y="95998"/>
                </a:lnTo>
                <a:lnTo>
                  <a:pt x="1291210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67948" y="1891320"/>
            <a:ext cx="1291590" cy="96520"/>
          </a:xfrm>
          <a:custGeom>
            <a:avLst/>
            <a:gdLst/>
            <a:ahLst/>
            <a:cxnLst/>
            <a:rect l="l" t="t" r="r" b="b"/>
            <a:pathLst>
              <a:path w="1291589" h="96519">
                <a:moveTo>
                  <a:pt x="0" y="95998"/>
                </a:moveTo>
                <a:lnTo>
                  <a:pt x="1291210" y="95998"/>
                </a:lnTo>
                <a:lnTo>
                  <a:pt x="1291210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267948" y="1659796"/>
            <a:ext cx="1291590" cy="221856"/>
          </a:xfrm>
          <a:prstGeom prst="rect">
            <a:avLst/>
          </a:prstGeom>
          <a:solidFill>
            <a:srgbClr val="CCFFCC"/>
          </a:solidFill>
          <a:ln w="5437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55"/>
              </a:spcBef>
            </a:pPr>
            <a:r>
              <a:rPr sz="450" spc="25" dirty="0">
                <a:latin typeface="Arial"/>
                <a:cs typeface="Arial"/>
              </a:rPr>
              <a:t>-Measures</a:t>
            </a:r>
            <a:endParaRPr sz="450">
              <a:latin typeface="Arial"/>
              <a:cs typeface="Arial"/>
            </a:endParaRPr>
          </a:p>
          <a:p>
            <a:pPr marL="5715">
              <a:lnSpc>
                <a:spcPct val="100000"/>
              </a:lnSpc>
              <a:spcBef>
                <a:spcPts val="30"/>
              </a:spcBef>
            </a:pPr>
            <a:r>
              <a:rPr sz="450" spc="25" dirty="0">
                <a:latin typeface="Arial"/>
                <a:cs typeface="Arial"/>
              </a:rPr>
              <a:t>-Service</a:t>
            </a:r>
            <a:r>
              <a:rPr sz="450" spc="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Quality</a:t>
            </a:r>
            <a:endParaRPr sz="450">
              <a:latin typeface="Arial"/>
              <a:cs typeface="Arial"/>
            </a:endParaRPr>
          </a:p>
          <a:p>
            <a:pPr marL="5715">
              <a:lnSpc>
                <a:spcPct val="100000"/>
              </a:lnSpc>
              <a:spcBef>
                <a:spcPts val="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67948" y="1501683"/>
            <a:ext cx="1291590" cy="158115"/>
          </a:xfrm>
          <a:custGeom>
            <a:avLst/>
            <a:gdLst/>
            <a:ahLst/>
            <a:cxnLst/>
            <a:rect l="l" t="t" r="r" b="b"/>
            <a:pathLst>
              <a:path w="1291589" h="158114">
                <a:moveTo>
                  <a:pt x="0" y="158114"/>
                </a:moveTo>
                <a:lnTo>
                  <a:pt x="1291210" y="158114"/>
                </a:lnTo>
                <a:lnTo>
                  <a:pt x="1291210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267948" y="1501682"/>
            <a:ext cx="1291590" cy="147476"/>
          </a:xfrm>
          <a:prstGeom prst="rect">
            <a:avLst/>
          </a:prstGeom>
          <a:ln w="5428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450" b="1" spc="25" dirty="0">
                <a:latin typeface="Arial"/>
                <a:cs typeface="Arial"/>
              </a:rPr>
              <a:t>Information </a:t>
            </a:r>
            <a:r>
              <a:rPr sz="450" b="1" spc="30" dirty="0">
                <a:latin typeface="Arial"/>
                <a:cs typeface="Arial"/>
              </a:rPr>
              <a:t>System</a:t>
            </a:r>
            <a:r>
              <a:rPr sz="450" b="1" spc="-10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Service</a:t>
            </a:r>
            <a:endParaRPr sz="4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34826" y="3653166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34826" y="3653166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826" y="3495054"/>
            <a:ext cx="1016000" cy="158115"/>
          </a:xfrm>
          <a:custGeom>
            <a:avLst/>
            <a:gdLst/>
            <a:ahLst/>
            <a:cxnLst/>
            <a:rect l="l" t="t" r="r" b="b"/>
            <a:pathLst>
              <a:path w="1016000" h="158114">
                <a:moveTo>
                  <a:pt x="0" y="158114"/>
                </a:moveTo>
                <a:lnTo>
                  <a:pt x="1015833" y="158114"/>
                </a:lnTo>
                <a:lnTo>
                  <a:pt x="101583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4826" y="3495054"/>
            <a:ext cx="1016000" cy="158115"/>
          </a:xfrm>
          <a:custGeom>
            <a:avLst/>
            <a:gdLst/>
            <a:ahLst/>
            <a:cxnLst/>
            <a:rect l="l" t="t" r="r" b="b"/>
            <a:pathLst>
              <a:path w="1016000" h="158114">
                <a:moveTo>
                  <a:pt x="0" y="158114"/>
                </a:moveTo>
                <a:lnTo>
                  <a:pt x="1015833" y="158114"/>
                </a:lnTo>
                <a:lnTo>
                  <a:pt x="101583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ln w="5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29062" y="3484010"/>
            <a:ext cx="46799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34826" y="3336940"/>
            <a:ext cx="1016000" cy="158115"/>
          </a:xfrm>
          <a:custGeom>
            <a:avLst/>
            <a:gdLst/>
            <a:ahLst/>
            <a:cxnLst/>
            <a:rect l="l" t="t" r="r" b="b"/>
            <a:pathLst>
              <a:path w="1016000" h="158114">
                <a:moveTo>
                  <a:pt x="0" y="158114"/>
                </a:moveTo>
                <a:lnTo>
                  <a:pt x="1015833" y="158114"/>
                </a:lnTo>
                <a:lnTo>
                  <a:pt x="101583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34826" y="3336940"/>
            <a:ext cx="1016000" cy="158115"/>
          </a:xfrm>
          <a:custGeom>
            <a:avLst/>
            <a:gdLst/>
            <a:ahLst/>
            <a:cxnLst/>
            <a:rect l="l" t="t" r="r" b="b"/>
            <a:pathLst>
              <a:path w="1016000" h="158114">
                <a:moveTo>
                  <a:pt x="0" y="158114"/>
                </a:moveTo>
                <a:lnTo>
                  <a:pt x="1015833" y="158114"/>
                </a:lnTo>
                <a:lnTo>
                  <a:pt x="1015833" y="0"/>
                </a:lnTo>
                <a:lnTo>
                  <a:pt x="0" y="0"/>
                </a:lnTo>
                <a:lnTo>
                  <a:pt x="0" y="158114"/>
                </a:lnTo>
              </a:path>
            </a:pathLst>
          </a:custGeom>
          <a:ln w="5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38118" y="3324314"/>
            <a:ext cx="1008380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Logical Application</a:t>
            </a:r>
            <a:r>
              <a:rPr sz="450" b="1" spc="-25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13362" y="2376959"/>
            <a:ext cx="826135" cy="90805"/>
          </a:xfrm>
          <a:custGeom>
            <a:avLst/>
            <a:gdLst/>
            <a:ahLst/>
            <a:cxnLst/>
            <a:rect l="l" t="t" r="r" b="b"/>
            <a:pathLst>
              <a:path w="826134" h="90805">
                <a:moveTo>
                  <a:pt x="0" y="90351"/>
                </a:moveTo>
                <a:lnTo>
                  <a:pt x="826129" y="90351"/>
                </a:lnTo>
                <a:lnTo>
                  <a:pt x="826129" y="0"/>
                </a:lnTo>
                <a:lnTo>
                  <a:pt x="0" y="0"/>
                </a:lnTo>
                <a:lnTo>
                  <a:pt x="0" y="90351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3362" y="2376959"/>
            <a:ext cx="826135" cy="90805"/>
          </a:xfrm>
          <a:custGeom>
            <a:avLst/>
            <a:gdLst/>
            <a:ahLst/>
            <a:cxnLst/>
            <a:rect l="l" t="t" r="r" b="b"/>
            <a:pathLst>
              <a:path w="826134" h="90805">
                <a:moveTo>
                  <a:pt x="0" y="90351"/>
                </a:moveTo>
                <a:lnTo>
                  <a:pt x="826129" y="90351"/>
                </a:lnTo>
                <a:lnTo>
                  <a:pt x="826129" y="0"/>
                </a:lnTo>
                <a:lnTo>
                  <a:pt x="0" y="0"/>
                </a:lnTo>
                <a:lnTo>
                  <a:pt x="0" y="90351"/>
                </a:lnTo>
                <a:close/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413362" y="2213197"/>
            <a:ext cx="826135" cy="148117"/>
          </a:xfrm>
          <a:prstGeom prst="rect">
            <a:avLst/>
          </a:prstGeom>
          <a:solidFill>
            <a:srgbClr val="99CCFF"/>
          </a:solidFill>
          <a:ln w="5441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4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  <a:p>
            <a:pPr marL="8255">
              <a:lnSpc>
                <a:spcPct val="100000"/>
              </a:lnSpc>
              <a:spcBef>
                <a:spcPts val="30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3362" y="2055083"/>
            <a:ext cx="826135" cy="146835"/>
          </a:xfrm>
          <a:prstGeom prst="rect">
            <a:avLst/>
          </a:prstGeom>
          <a:solidFill>
            <a:srgbClr val="99CCFF"/>
          </a:solidFill>
          <a:ln w="5439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30"/>
              </a:spcBef>
            </a:pPr>
            <a:r>
              <a:rPr sz="450" b="1" spc="25" dirty="0">
                <a:latin typeface="Arial"/>
                <a:cs typeface="Arial"/>
              </a:rPr>
              <a:t>Platform</a:t>
            </a:r>
            <a:r>
              <a:rPr sz="450" b="1" spc="0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Service</a:t>
            </a:r>
            <a:endParaRPr sz="4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21569" y="3658813"/>
            <a:ext cx="1028700" cy="96520"/>
          </a:xfrm>
          <a:custGeom>
            <a:avLst/>
            <a:gdLst/>
            <a:ahLst/>
            <a:cxnLst/>
            <a:rect l="l" t="t" r="r" b="b"/>
            <a:pathLst>
              <a:path w="1028700" h="96520">
                <a:moveTo>
                  <a:pt x="0" y="95998"/>
                </a:moveTo>
                <a:lnTo>
                  <a:pt x="1028072" y="95998"/>
                </a:lnTo>
                <a:lnTo>
                  <a:pt x="1028072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21570" y="3658813"/>
            <a:ext cx="1028700" cy="96520"/>
          </a:xfrm>
          <a:custGeom>
            <a:avLst/>
            <a:gdLst/>
            <a:ahLst/>
            <a:cxnLst/>
            <a:rect l="l" t="t" r="r" b="b"/>
            <a:pathLst>
              <a:path w="1028700" h="96520">
                <a:moveTo>
                  <a:pt x="0" y="95998"/>
                </a:moveTo>
                <a:lnTo>
                  <a:pt x="1028072" y="95998"/>
                </a:lnTo>
                <a:lnTo>
                  <a:pt x="1028072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21569" y="3495052"/>
            <a:ext cx="1028700" cy="163830"/>
          </a:xfrm>
          <a:custGeom>
            <a:avLst/>
            <a:gdLst/>
            <a:ahLst/>
            <a:cxnLst/>
            <a:rect l="l" t="t" r="r" b="b"/>
            <a:pathLst>
              <a:path w="1028700" h="163829">
                <a:moveTo>
                  <a:pt x="0" y="163761"/>
                </a:moveTo>
                <a:lnTo>
                  <a:pt x="1028072" y="163761"/>
                </a:lnTo>
                <a:lnTo>
                  <a:pt x="1028072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21570" y="3495052"/>
            <a:ext cx="1028700" cy="163830"/>
          </a:xfrm>
          <a:custGeom>
            <a:avLst/>
            <a:gdLst/>
            <a:ahLst/>
            <a:cxnLst/>
            <a:rect l="l" t="t" r="r" b="b"/>
            <a:pathLst>
              <a:path w="1028700" h="163829">
                <a:moveTo>
                  <a:pt x="0" y="163761"/>
                </a:moveTo>
                <a:lnTo>
                  <a:pt x="1028072" y="163761"/>
                </a:lnTo>
                <a:lnTo>
                  <a:pt x="1028072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ln w="5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319477" y="3486194"/>
            <a:ext cx="46799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21569" y="3336940"/>
            <a:ext cx="1028700" cy="158115"/>
          </a:xfrm>
          <a:custGeom>
            <a:avLst/>
            <a:gdLst/>
            <a:ahLst/>
            <a:cxnLst/>
            <a:rect l="l" t="t" r="r" b="b"/>
            <a:pathLst>
              <a:path w="1028700" h="158114">
                <a:moveTo>
                  <a:pt x="0" y="158114"/>
                </a:moveTo>
                <a:lnTo>
                  <a:pt x="1028072" y="158114"/>
                </a:lnTo>
                <a:lnTo>
                  <a:pt x="1028072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21570" y="3336940"/>
            <a:ext cx="1028700" cy="158115"/>
          </a:xfrm>
          <a:custGeom>
            <a:avLst/>
            <a:gdLst/>
            <a:ahLst/>
            <a:cxnLst/>
            <a:rect l="l" t="t" r="r" b="b"/>
            <a:pathLst>
              <a:path w="1028700" h="158114">
                <a:moveTo>
                  <a:pt x="0" y="158114"/>
                </a:moveTo>
                <a:lnTo>
                  <a:pt x="1028072" y="158114"/>
                </a:lnTo>
                <a:lnTo>
                  <a:pt x="1028072" y="0"/>
                </a:lnTo>
                <a:lnTo>
                  <a:pt x="0" y="0"/>
                </a:lnTo>
                <a:lnTo>
                  <a:pt x="0" y="158114"/>
                </a:lnTo>
              </a:path>
            </a:pathLst>
          </a:custGeom>
          <a:ln w="5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328615" y="3326573"/>
            <a:ext cx="101917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Logical </a:t>
            </a:r>
            <a:r>
              <a:rPr sz="450" b="1" spc="30" dirty="0">
                <a:latin typeface="Arial"/>
                <a:cs typeface="Arial"/>
              </a:rPr>
              <a:t>Technology</a:t>
            </a:r>
            <a:r>
              <a:rPr sz="450" b="1" spc="-30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205684" y="4347740"/>
            <a:ext cx="924560" cy="107314"/>
          </a:xfrm>
          <a:custGeom>
            <a:avLst/>
            <a:gdLst/>
            <a:ahLst/>
            <a:cxnLst/>
            <a:rect l="l" t="t" r="r" b="b"/>
            <a:pathLst>
              <a:path w="924560" h="107314">
                <a:moveTo>
                  <a:pt x="0" y="107291"/>
                </a:moveTo>
                <a:lnTo>
                  <a:pt x="924041" y="107291"/>
                </a:lnTo>
                <a:lnTo>
                  <a:pt x="924041" y="0"/>
                </a:lnTo>
                <a:lnTo>
                  <a:pt x="0" y="0"/>
                </a:lnTo>
                <a:lnTo>
                  <a:pt x="0" y="107291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05684" y="4347740"/>
            <a:ext cx="924560" cy="107314"/>
          </a:xfrm>
          <a:custGeom>
            <a:avLst/>
            <a:gdLst/>
            <a:ahLst/>
            <a:cxnLst/>
            <a:rect l="l" t="t" r="r" b="b"/>
            <a:pathLst>
              <a:path w="924560" h="107314">
                <a:moveTo>
                  <a:pt x="0" y="107291"/>
                </a:moveTo>
                <a:lnTo>
                  <a:pt x="924041" y="107291"/>
                </a:lnTo>
                <a:lnTo>
                  <a:pt x="924041" y="0"/>
                </a:lnTo>
                <a:lnTo>
                  <a:pt x="0" y="0"/>
                </a:lnTo>
                <a:lnTo>
                  <a:pt x="0" y="107291"/>
                </a:lnTo>
                <a:close/>
              </a:path>
            </a:pathLst>
          </a:custGeom>
          <a:ln w="904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05684" y="4251742"/>
            <a:ext cx="924560" cy="96520"/>
          </a:xfrm>
          <a:custGeom>
            <a:avLst/>
            <a:gdLst/>
            <a:ahLst/>
            <a:cxnLst/>
            <a:rect l="l" t="t" r="r" b="b"/>
            <a:pathLst>
              <a:path w="924560" h="96520">
                <a:moveTo>
                  <a:pt x="0" y="95998"/>
                </a:moveTo>
                <a:lnTo>
                  <a:pt x="924041" y="95998"/>
                </a:lnTo>
                <a:lnTo>
                  <a:pt x="92404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05684" y="4251742"/>
            <a:ext cx="924560" cy="96520"/>
          </a:xfrm>
          <a:custGeom>
            <a:avLst/>
            <a:gdLst/>
            <a:ahLst/>
            <a:cxnLst/>
            <a:rect l="l" t="t" r="r" b="b"/>
            <a:pathLst>
              <a:path w="924560" h="96520">
                <a:moveTo>
                  <a:pt x="0" y="95998"/>
                </a:moveTo>
                <a:lnTo>
                  <a:pt x="924041" y="95998"/>
                </a:lnTo>
                <a:lnTo>
                  <a:pt x="92404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904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94698" y="4244389"/>
            <a:ext cx="2940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205684" y="4144450"/>
            <a:ext cx="924560" cy="107314"/>
          </a:xfrm>
          <a:custGeom>
            <a:avLst/>
            <a:gdLst/>
            <a:ahLst/>
            <a:cxnLst/>
            <a:rect l="l" t="t" r="r" b="b"/>
            <a:pathLst>
              <a:path w="924560" h="107314">
                <a:moveTo>
                  <a:pt x="0" y="107291"/>
                </a:moveTo>
                <a:lnTo>
                  <a:pt x="924041" y="107291"/>
                </a:lnTo>
                <a:lnTo>
                  <a:pt x="924041" y="0"/>
                </a:lnTo>
                <a:lnTo>
                  <a:pt x="0" y="0"/>
                </a:lnTo>
                <a:lnTo>
                  <a:pt x="0" y="107291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05684" y="4144450"/>
            <a:ext cx="924560" cy="107314"/>
          </a:xfrm>
          <a:custGeom>
            <a:avLst/>
            <a:gdLst/>
            <a:ahLst/>
            <a:cxnLst/>
            <a:rect l="l" t="t" r="r" b="b"/>
            <a:pathLst>
              <a:path w="924560" h="107314">
                <a:moveTo>
                  <a:pt x="0" y="107291"/>
                </a:moveTo>
                <a:lnTo>
                  <a:pt x="924041" y="107291"/>
                </a:lnTo>
                <a:lnTo>
                  <a:pt x="924041" y="0"/>
                </a:lnTo>
                <a:lnTo>
                  <a:pt x="0" y="0"/>
                </a:lnTo>
                <a:lnTo>
                  <a:pt x="0" y="107291"/>
                </a:lnTo>
              </a:path>
            </a:pathLst>
          </a:custGeom>
          <a:ln w="904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287388" y="4142443"/>
            <a:ext cx="76517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25" dirty="0">
                <a:latin typeface="Arial"/>
                <a:cs typeface="Arial"/>
              </a:rPr>
              <a:t>Information</a:t>
            </a:r>
            <a:r>
              <a:rPr sz="450" b="1" spc="-10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203160" y="1744499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5">
                <a:moveTo>
                  <a:pt x="0" y="0"/>
                </a:moveTo>
                <a:lnTo>
                  <a:pt x="1064789" y="0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190920" y="1609600"/>
            <a:ext cx="107442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realizes</a:t>
            </a:r>
            <a:endParaRPr sz="4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34826" y="1987318"/>
            <a:ext cx="508000" cy="1264920"/>
          </a:xfrm>
          <a:custGeom>
            <a:avLst/>
            <a:gdLst/>
            <a:ahLst/>
            <a:cxnLst/>
            <a:rect l="l" t="t" r="r" b="b"/>
            <a:pathLst>
              <a:path w="508000" h="1264920">
                <a:moveTo>
                  <a:pt x="507916" y="1264915"/>
                </a:moveTo>
                <a:lnTo>
                  <a:pt x="507916" y="796219"/>
                </a:lnTo>
                <a:lnTo>
                  <a:pt x="0" y="796219"/>
                </a:lnTo>
                <a:lnTo>
                  <a:pt x="0" y="0"/>
                </a:lnTo>
              </a:path>
            </a:pathLst>
          </a:custGeom>
          <a:ln w="3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09279" y="3249368"/>
            <a:ext cx="66929" cy="9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209346" y="2647132"/>
            <a:ext cx="435609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alized</a:t>
            </a:r>
            <a:r>
              <a:rPr sz="450" spc="-3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through</a:t>
            </a:r>
            <a:endParaRPr sz="4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829485" y="2467310"/>
            <a:ext cx="6351" cy="785495"/>
          </a:xfrm>
          <a:custGeom>
            <a:avLst/>
            <a:gdLst/>
            <a:ahLst/>
            <a:cxnLst/>
            <a:rect l="l" t="t" r="r" b="b"/>
            <a:pathLst>
              <a:path w="6350" h="785495">
                <a:moveTo>
                  <a:pt x="6119" y="784925"/>
                </a:moveTo>
                <a:lnTo>
                  <a:pt x="0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11127" y="3252234"/>
            <a:ext cx="55244" cy="85090"/>
          </a:xfrm>
          <a:custGeom>
            <a:avLst/>
            <a:gdLst/>
            <a:ahLst/>
            <a:cxnLst/>
            <a:rect l="l" t="t" r="r" b="b"/>
            <a:pathLst>
              <a:path w="55245" h="85089">
                <a:moveTo>
                  <a:pt x="24477" y="0"/>
                </a:moveTo>
                <a:lnTo>
                  <a:pt x="0" y="45175"/>
                </a:lnTo>
                <a:lnTo>
                  <a:pt x="24477" y="84704"/>
                </a:lnTo>
                <a:lnTo>
                  <a:pt x="55075" y="45175"/>
                </a:lnTo>
                <a:lnTo>
                  <a:pt x="24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11127" y="3252234"/>
            <a:ext cx="55244" cy="85090"/>
          </a:xfrm>
          <a:custGeom>
            <a:avLst/>
            <a:gdLst/>
            <a:ahLst/>
            <a:cxnLst/>
            <a:rect l="l" t="t" r="r" b="b"/>
            <a:pathLst>
              <a:path w="55245" h="85089">
                <a:moveTo>
                  <a:pt x="55075" y="45175"/>
                </a:moveTo>
                <a:lnTo>
                  <a:pt x="24477" y="84704"/>
                </a:lnTo>
                <a:lnTo>
                  <a:pt x="0" y="45175"/>
                </a:lnTo>
                <a:lnTo>
                  <a:pt x="24477" y="0"/>
                </a:lnTo>
                <a:lnTo>
                  <a:pt x="55075" y="45175"/>
                </a:lnTo>
                <a:close/>
              </a:path>
            </a:pathLst>
          </a:custGeom>
          <a:ln w="57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53486" y="2767299"/>
            <a:ext cx="55880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is </a:t>
            </a:r>
            <a:r>
              <a:rPr sz="450" spc="25" dirty="0">
                <a:latin typeface="Arial"/>
                <a:cs typeface="Arial"/>
              </a:rPr>
              <a:t>realized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through</a:t>
            </a:r>
            <a:endParaRPr sz="4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673290" y="1693679"/>
            <a:ext cx="593725" cy="5715"/>
          </a:xfrm>
          <a:custGeom>
            <a:avLst/>
            <a:gdLst/>
            <a:ahLst/>
            <a:cxnLst/>
            <a:rect l="l" t="t" r="r" b="b"/>
            <a:pathLst>
              <a:path w="593725" h="5714">
                <a:moveTo>
                  <a:pt x="0" y="5646"/>
                </a:moveTo>
                <a:lnTo>
                  <a:pt x="593589" y="0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81498" y="1671091"/>
            <a:ext cx="92075" cy="56515"/>
          </a:xfrm>
          <a:custGeom>
            <a:avLst/>
            <a:gdLst/>
            <a:ahLst/>
            <a:cxnLst/>
            <a:rect l="l" t="t" r="r" b="b"/>
            <a:pathLst>
              <a:path w="92075" h="56514">
                <a:moveTo>
                  <a:pt x="42836" y="0"/>
                </a:moveTo>
                <a:lnTo>
                  <a:pt x="0" y="28234"/>
                </a:lnTo>
                <a:lnTo>
                  <a:pt x="42836" y="56469"/>
                </a:lnTo>
                <a:lnTo>
                  <a:pt x="91792" y="28234"/>
                </a:lnTo>
                <a:lnTo>
                  <a:pt x="42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81498" y="1671091"/>
            <a:ext cx="92075" cy="56515"/>
          </a:xfrm>
          <a:custGeom>
            <a:avLst/>
            <a:gdLst/>
            <a:ahLst/>
            <a:cxnLst/>
            <a:rect l="l" t="t" r="r" b="b"/>
            <a:pathLst>
              <a:path w="92075" h="56514">
                <a:moveTo>
                  <a:pt x="42836" y="56469"/>
                </a:moveTo>
                <a:lnTo>
                  <a:pt x="0" y="28234"/>
                </a:lnTo>
                <a:lnTo>
                  <a:pt x="42836" y="0"/>
                </a:lnTo>
                <a:lnTo>
                  <a:pt x="91792" y="28234"/>
                </a:lnTo>
                <a:lnTo>
                  <a:pt x="42836" y="5646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755319" y="1560585"/>
            <a:ext cx="33401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consists</a:t>
            </a:r>
            <a:r>
              <a:rPr sz="450" spc="-2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of</a:t>
            </a:r>
            <a:endParaRPr sz="45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670763" y="3698342"/>
            <a:ext cx="6351" cy="446405"/>
          </a:xfrm>
          <a:custGeom>
            <a:avLst/>
            <a:gdLst/>
            <a:ahLst/>
            <a:cxnLst/>
            <a:rect l="l" t="t" r="r" b="b"/>
            <a:pathLst>
              <a:path w="6350" h="446404">
                <a:moveTo>
                  <a:pt x="0" y="446108"/>
                </a:moveTo>
                <a:lnTo>
                  <a:pt x="0" y="367051"/>
                </a:lnTo>
                <a:lnTo>
                  <a:pt x="6119" y="367051"/>
                </a:lnTo>
                <a:lnTo>
                  <a:pt x="6119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37300" y="4056879"/>
            <a:ext cx="66929" cy="9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517154" y="3794064"/>
            <a:ext cx="33401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consists</a:t>
            </a:r>
            <a:r>
              <a:rPr sz="450" spc="-2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of</a:t>
            </a:r>
            <a:endParaRPr sz="4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212873" y="1987318"/>
            <a:ext cx="379730" cy="779780"/>
          </a:xfrm>
          <a:custGeom>
            <a:avLst/>
            <a:gdLst/>
            <a:ahLst/>
            <a:cxnLst/>
            <a:rect l="l" t="t" r="r" b="b"/>
            <a:pathLst>
              <a:path w="379729" h="779780">
                <a:moveTo>
                  <a:pt x="0" y="779278"/>
                </a:moveTo>
                <a:lnTo>
                  <a:pt x="0" y="293641"/>
                </a:lnTo>
                <a:lnTo>
                  <a:pt x="379407" y="293641"/>
                </a:lnTo>
                <a:lnTo>
                  <a:pt x="379407" y="0"/>
                </a:lnTo>
              </a:path>
            </a:pathLst>
          </a:custGeom>
          <a:ln w="3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3949519" y="2143048"/>
            <a:ext cx="69342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drives requirements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15" dirty="0">
                <a:latin typeface="Arial"/>
                <a:cs typeface="Arial"/>
              </a:rPr>
              <a:t>for</a:t>
            </a:r>
            <a:endParaRPr sz="45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905830" y="2839856"/>
            <a:ext cx="1799589" cy="17780"/>
          </a:xfrm>
          <a:custGeom>
            <a:avLst/>
            <a:gdLst/>
            <a:ahLst/>
            <a:cxnLst/>
            <a:rect l="l" t="t" r="r" b="b"/>
            <a:pathLst>
              <a:path w="1799589" h="17780">
                <a:moveTo>
                  <a:pt x="1799127" y="11444"/>
                </a:moveTo>
                <a:lnTo>
                  <a:pt x="1713454" y="11444"/>
                </a:lnTo>
                <a:lnTo>
                  <a:pt x="1713454" y="17091"/>
                </a:lnTo>
                <a:lnTo>
                  <a:pt x="544633" y="17091"/>
                </a:lnTo>
                <a:lnTo>
                  <a:pt x="545123" y="17769"/>
                </a:lnTo>
                <a:lnTo>
                  <a:pt x="543617" y="10863"/>
                </a:lnTo>
                <a:lnTo>
                  <a:pt x="539503" y="5214"/>
                </a:lnTo>
                <a:lnTo>
                  <a:pt x="533385" y="1399"/>
                </a:lnTo>
                <a:lnTo>
                  <a:pt x="525867" y="0"/>
                </a:lnTo>
                <a:lnTo>
                  <a:pt x="518383" y="1399"/>
                </a:lnTo>
                <a:lnTo>
                  <a:pt x="512261" y="5214"/>
                </a:lnTo>
                <a:lnTo>
                  <a:pt x="508128" y="10863"/>
                </a:lnTo>
                <a:lnTo>
                  <a:pt x="506611" y="17769"/>
                </a:lnTo>
                <a:lnTo>
                  <a:pt x="507916" y="17091"/>
                </a:lnTo>
                <a:lnTo>
                  <a:pt x="0" y="17091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584550" y="2723479"/>
            <a:ext cx="45402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is </a:t>
            </a:r>
            <a:r>
              <a:rPr sz="450" spc="25" dirty="0">
                <a:latin typeface="Arial"/>
                <a:cs typeface="Arial"/>
              </a:rPr>
              <a:t>derived</a:t>
            </a:r>
            <a:r>
              <a:rPr sz="450" spc="-3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from</a:t>
            </a:r>
            <a:endParaRPr sz="4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742744" y="3749166"/>
            <a:ext cx="0" cy="903605"/>
          </a:xfrm>
          <a:custGeom>
            <a:avLst/>
            <a:gdLst/>
            <a:ahLst/>
            <a:cxnLst/>
            <a:rect l="l" t="t" r="r" b="b"/>
            <a:pathLst>
              <a:path h="903604">
                <a:moveTo>
                  <a:pt x="0" y="903510"/>
                </a:moveTo>
                <a:lnTo>
                  <a:pt x="0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539278" y="4065946"/>
            <a:ext cx="40640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is </a:t>
            </a:r>
            <a:r>
              <a:rPr sz="450" spc="25" dirty="0">
                <a:latin typeface="Arial"/>
                <a:cs typeface="Arial"/>
              </a:rPr>
              <a:t>realized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by</a:t>
            </a:r>
            <a:endParaRPr sz="4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935264" y="5319475"/>
            <a:ext cx="352425" cy="1218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30" dirty="0">
                <a:latin typeface="Arial"/>
                <a:cs typeface="Arial"/>
              </a:rPr>
              <a:t>Legend</a:t>
            </a:r>
            <a:endParaRPr sz="7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161392" y="4974551"/>
            <a:ext cx="1156970" cy="96520"/>
          </a:xfrm>
          <a:custGeom>
            <a:avLst/>
            <a:gdLst/>
            <a:ahLst/>
            <a:cxnLst/>
            <a:rect l="l" t="t" r="r" b="b"/>
            <a:pathLst>
              <a:path w="1156970" h="96520">
                <a:moveTo>
                  <a:pt x="0" y="95998"/>
                </a:moveTo>
                <a:lnTo>
                  <a:pt x="1156581" y="95998"/>
                </a:lnTo>
                <a:lnTo>
                  <a:pt x="115658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1392" y="4974551"/>
            <a:ext cx="1156970" cy="96520"/>
          </a:xfrm>
          <a:custGeom>
            <a:avLst/>
            <a:gdLst/>
            <a:ahLst/>
            <a:cxnLst/>
            <a:rect l="l" t="t" r="r" b="b"/>
            <a:pathLst>
              <a:path w="1156970" h="96520">
                <a:moveTo>
                  <a:pt x="0" y="95998"/>
                </a:moveTo>
                <a:lnTo>
                  <a:pt x="1156581" y="95998"/>
                </a:lnTo>
                <a:lnTo>
                  <a:pt x="115658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61392" y="4816439"/>
            <a:ext cx="1156970" cy="158115"/>
          </a:xfrm>
          <a:custGeom>
            <a:avLst/>
            <a:gdLst/>
            <a:ahLst/>
            <a:cxnLst/>
            <a:rect l="l" t="t" r="r" b="b"/>
            <a:pathLst>
              <a:path w="1156970" h="158114">
                <a:moveTo>
                  <a:pt x="0" y="158114"/>
                </a:moveTo>
                <a:lnTo>
                  <a:pt x="1156581" y="158114"/>
                </a:lnTo>
                <a:lnTo>
                  <a:pt x="1156581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61392" y="4816439"/>
            <a:ext cx="1156970" cy="158115"/>
          </a:xfrm>
          <a:custGeom>
            <a:avLst/>
            <a:gdLst/>
            <a:ahLst/>
            <a:cxnLst/>
            <a:rect l="l" t="t" r="r" b="b"/>
            <a:pathLst>
              <a:path w="1156970" h="158114">
                <a:moveTo>
                  <a:pt x="0" y="158114"/>
                </a:moveTo>
                <a:lnTo>
                  <a:pt x="1156581" y="158114"/>
                </a:lnTo>
                <a:lnTo>
                  <a:pt x="1156581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ln w="5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159708" y="4803136"/>
            <a:ext cx="46799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161392" y="4652676"/>
            <a:ext cx="1156970" cy="163830"/>
          </a:xfrm>
          <a:custGeom>
            <a:avLst/>
            <a:gdLst/>
            <a:ahLst/>
            <a:cxnLst/>
            <a:rect l="l" t="t" r="r" b="b"/>
            <a:pathLst>
              <a:path w="1156970" h="163829">
                <a:moveTo>
                  <a:pt x="0" y="163761"/>
                </a:moveTo>
                <a:lnTo>
                  <a:pt x="1156581" y="163761"/>
                </a:lnTo>
                <a:lnTo>
                  <a:pt x="1156581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61392" y="4652676"/>
            <a:ext cx="1156970" cy="163830"/>
          </a:xfrm>
          <a:custGeom>
            <a:avLst/>
            <a:gdLst/>
            <a:ahLst/>
            <a:cxnLst/>
            <a:rect l="l" t="t" r="r" b="b"/>
            <a:pathLst>
              <a:path w="1156970" h="163829">
                <a:moveTo>
                  <a:pt x="0" y="163761"/>
                </a:moveTo>
                <a:lnTo>
                  <a:pt x="1156581" y="163761"/>
                </a:lnTo>
                <a:lnTo>
                  <a:pt x="1156581" y="0"/>
                </a:lnTo>
                <a:lnTo>
                  <a:pt x="0" y="0"/>
                </a:lnTo>
                <a:lnTo>
                  <a:pt x="0" y="163761"/>
                </a:lnTo>
              </a:path>
            </a:pathLst>
          </a:custGeom>
          <a:ln w="5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220169" y="4643516"/>
            <a:ext cx="104457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Physical Application</a:t>
            </a:r>
            <a:r>
              <a:rPr sz="450" b="1" spc="-20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9326034" y="5519567"/>
          <a:ext cx="440690" cy="619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690"/>
              </a:tblGrid>
              <a:tr h="106680">
                <a:tc>
                  <a:txBody>
                    <a:bodyPr/>
                    <a:lstStyle/>
                    <a:p>
                      <a:pPr marL="95885">
                        <a:lnSpc>
                          <a:spcPts val="385"/>
                        </a:lnSpc>
                      </a:pPr>
                      <a:r>
                        <a:rPr sz="450" b="1" spc="25" dirty="0">
                          <a:latin typeface="Arial"/>
                          <a:cs typeface="Arial"/>
                        </a:rPr>
                        <a:t>External</a:t>
                      </a:r>
                      <a:endParaRPr sz="450">
                        <a:latin typeface="Arial"/>
                        <a:cs typeface="Arial"/>
                      </a:endParaRPr>
                    </a:p>
                    <a:p>
                      <a:pPr marL="88265">
                        <a:lnSpc>
                          <a:spcPts val="330"/>
                        </a:lnSpc>
                        <a:spcBef>
                          <a:spcPts val="30"/>
                        </a:spcBef>
                      </a:pPr>
                      <a:r>
                        <a:rPr sz="450" b="1" spc="25" dirty="0">
                          <a:latin typeface="Arial"/>
                          <a:cs typeface="Arial"/>
                        </a:rPr>
                        <a:t>relations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450" b="1" spc="30" dirty="0">
                          <a:latin typeface="Arial"/>
                          <a:cs typeface="Arial"/>
                        </a:rPr>
                        <a:t>Phase</a:t>
                      </a:r>
                      <a:r>
                        <a:rPr sz="4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35" dirty="0">
                          <a:latin typeface="Arial"/>
                          <a:cs typeface="Arial"/>
                        </a:rPr>
                        <a:t>E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DADAD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DADAD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DADAD"/>
                    </a:solidFill>
                  </a:tcPr>
                </a:tc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266493" y="4974551"/>
            <a:ext cx="1138555" cy="96520"/>
          </a:xfrm>
          <a:custGeom>
            <a:avLst/>
            <a:gdLst/>
            <a:ahLst/>
            <a:cxnLst/>
            <a:rect l="l" t="t" r="r" b="b"/>
            <a:pathLst>
              <a:path w="1138554" h="96520">
                <a:moveTo>
                  <a:pt x="0" y="95998"/>
                </a:moveTo>
                <a:lnTo>
                  <a:pt x="1138223" y="95998"/>
                </a:lnTo>
                <a:lnTo>
                  <a:pt x="113822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66493" y="4974551"/>
            <a:ext cx="1138555" cy="96520"/>
          </a:xfrm>
          <a:custGeom>
            <a:avLst/>
            <a:gdLst/>
            <a:ahLst/>
            <a:cxnLst/>
            <a:rect l="l" t="t" r="r" b="b"/>
            <a:pathLst>
              <a:path w="1138554" h="96520">
                <a:moveTo>
                  <a:pt x="0" y="95998"/>
                </a:moveTo>
                <a:lnTo>
                  <a:pt x="1138223" y="95998"/>
                </a:lnTo>
                <a:lnTo>
                  <a:pt x="113822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266493" y="4816439"/>
            <a:ext cx="1138555" cy="158115"/>
          </a:xfrm>
          <a:custGeom>
            <a:avLst/>
            <a:gdLst/>
            <a:ahLst/>
            <a:cxnLst/>
            <a:rect l="l" t="t" r="r" b="b"/>
            <a:pathLst>
              <a:path w="1138554" h="158114">
                <a:moveTo>
                  <a:pt x="0" y="158114"/>
                </a:moveTo>
                <a:lnTo>
                  <a:pt x="1138223" y="158114"/>
                </a:lnTo>
                <a:lnTo>
                  <a:pt x="113822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66493" y="4816439"/>
            <a:ext cx="1138555" cy="158115"/>
          </a:xfrm>
          <a:custGeom>
            <a:avLst/>
            <a:gdLst/>
            <a:ahLst/>
            <a:cxnLst/>
            <a:rect l="l" t="t" r="r" b="b"/>
            <a:pathLst>
              <a:path w="1138554" h="158114">
                <a:moveTo>
                  <a:pt x="0" y="158114"/>
                </a:moveTo>
                <a:lnTo>
                  <a:pt x="1138223" y="158114"/>
                </a:lnTo>
                <a:lnTo>
                  <a:pt x="113822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ln w="5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62770" y="4875416"/>
            <a:ext cx="46799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266493" y="4652676"/>
            <a:ext cx="1138555" cy="163830"/>
          </a:xfrm>
          <a:custGeom>
            <a:avLst/>
            <a:gdLst/>
            <a:ahLst/>
            <a:cxnLst/>
            <a:rect l="l" t="t" r="r" b="b"/>
            <a:pathLst>
              <a:path w="1138554" h="163829">
                <a:moveTo>
                  <a:pt x="0" y="163761"/>
                </a:moveTo>
                <a:lnTo>
                  <a:pt x="1138223" y="163761"/>
                </a:lnTo>
                <a:lnTo>
                  <a:pt x="1138223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266493" y="4652676"/>
            <a:ext cx="1138555" cy="163830"/>
          </a:xfrm>
          <a:custGeom>
            <a:avLst/>
            <a:gdLst/>
            <a:ahLst/>
            <a:cxnLst/>
            <a:rect l="l" t="t" r="r" b="b"/>
            <a:pathLst>
              <a:path w="1138554" h="163829">
                <a:moveTo>
                  <a:pt x="0" y="163761"/>
                </a:moveTo>
                <a:lnTo>
                  <a:pt x="1138223" y="163761"/>
                </a:lnTo>
                <a:lnTo>
                  <a:pt x="1138223" y="0"/>
                </a:lnTo>
                <a:lnTo>
                  <a:pt x="0" y="0"/>
                </a:lnTo>
                <a:lnTo>
                  <a:pt x="0" y="163761"/>
                </a:lnTo>
              </a:path>
            </a:pathLst>
          </a:custGeom>
          <a:ln w="5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262770" y="4643516"/>
            <a:ext cx="1101725" cy="2462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marL="45720"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Physical </a:t>
            </a:r>
            <a:r>
              <a:rPr sz="450" b="1" spc="30" dirty="0">
                <a:latin typeface="Arial"/>
                <a:cs typeface="Arial"/>
              </a:rPr>
              <a:t>Technology</a:t>
            </a:r>
            <a:r>
              <a:rPr sz="450" b="1" spc="-25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835605" y="3754811"/>
            <a:ext cx="0" cy="897890"/>
          </a:xfrm>
          <a:custGeom>
            <a:avLst/>
            <a:gdLst/>
            <a:ahLst/>
            <a:cxnLst/>
            <a:rect l="l" t="t" r="r" b="b"/>
            <a:pathLst>
              <a:path h="897889">
                <a:moveTo>
                  <a:pt x="0" y="897864"/>
                </a:moveTo>
                <a:lnTo>
                  <a:pt x="0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35605" y="4584914"/>
            <a:ext cx="36830" cy="67945"/>
          </a:xfrm>
          <a:custGeom>
            <a:avLst/>
            <a:gdLst/>
            <a:ahLst/>
            <a:cxnLst/>
            <a:rect l="l" t="t" r="r" b="b"/>
            <a:pathLst>
              <a:path w="36829" h="67945">
                <a:moveTo>
                  <a:pt x="36716" y="0"/>
                </a:moveTo>
                <a:lnTo>
                  <a:pt x="0" y="67763"/>
                </a:lnTo>
              </a:path>
            </a:pathLst>
          </a:custGeom>
          <a:ln w="57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98889" y="4584914"/>
            <a:ext cx="36830" cy="67945"/>
          </a:xfrm>
          <a:custGeom>
            <a:avLst/>
            <a:gdLst/>
            <a:ahLst/>
            <a:cxnLst/>
            <a:rect l="l" t="t" r="r" b="b"/>
            <a:pathLst>
              <a:path w="36829" h="67945">
                <a:moveTo>
                  <a:pt x="0" y="0"/>
                </a:moveTo>
                <a:lnTo>
                  <a:pt x="36716" y="67763"/>
                </a:lnTo>
              </a:path>
            </a:pathLst>
          </a:custGeom>
          <a:ln w="57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633446" y="4066548"/>
            <a:ext cx="40640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is </a:t>
            </a:r>
            <a:r>
              <a:rPr sz="450" spc="25" dirty="0">
                <a:latin typeface="Arial"/>
                <a:cs typeface="Arial"/>
              </a:rPr>
              <a:t>realized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by</a:t>
            </a:r>
            <a:endParaRPr sz="45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425986" y="1981673"/>
            <a:ext cx="12700" cy="1406525"/>
          </a:xfrm>
          <a:custGeom>
            <a:avLst/>
            <a:gdLst/>
            <a:ahLst/>
            <a:cxnLst/>
            <a:rect l="l" t="t" r="r" b="b"/>
            <a:pathLst>
              <a:path w="12700" h="1406525">
                <a:moveTo>
                  <a:pt x="0" y="1406088"/>
                </a:moveTo>
                <a:lnTo>
                  <a:pt x="12238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2119223" y="2547369"/>
            <a:ext cx="62801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consumes,</a:t>
            </a:r>
            <a:r>
              <a:rPr sz="450" spc="-10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produces</a:t>
            </a:r>
            <a:endParaRPr sz="45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222587" y="5765108"/>
            <a:ext cx="1040765" cy="96520"/>
          </a:xfrm>
          <a:custGeom>
            <a:avLst/>
            <a:gdLst/>
            <a:ahLst/>
            <a:cxnLst/>
            <a:rect l="l" t="t" r="r" b="b"/>
            <a:pathLst>
              <a:path w="1040764" h="96520">
                <a:moveTo>
                  <a:pt x="0" y="95998"/>
                </a:moveTo>
                <a:lnTo>
                  <a:pt x="1040311" y="95998"/>
                </a:lnTo>
                <a:lnTo>
                  <a:pt x="104031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22587" y="5765108"/>
            <a:ext cx="1040765" cy="96520"/>
          </a:xfrm>
          <a:custGeom>
            <a:avLst/>
            <a:gdLst/>
            <a:ahLst/>
            <a:cxnLst/>
            <a:rect l="l" t="t" r="r" b="b"/>
            <a:pathLst>
              <a:path w="1040764" h="96520">
                <a:moveTo>
                  <a:pt x="0" y="95998"/>
                </a:moveTo>
                <a:lnTo>
                  <a:pt x="1040311" y="95998"/>
                </a:lnTo>
                <a:lnTo>
                  <a:pt x="1040311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904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22587" y="5601347"/>
            <a:ext cx="1040765" cy="163830"/>
          </a:xfrm>
          <a:custGeom>
            <a:avLst/>
            <a:gdLst/>
            <a:ahLst/>
            <a:cxnLst/>
            <a:rect l="l" t="t" r="r" b="b"/>
            <a:pathLst>
              <a:path w="1040764" h="163829">
                <a:moveTo>
                  <a:pt x="0" y="163761"/>
                </a:moveTo>
                <a:lnTo>
                  <a:pt x="1040311" y="163761"/>
                </a:lnTo>
                <a:lnTo>
                  <a:pt x="1040311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2587" y="5601347"/>
            <a:ext cx="1040765" cy="163830"/>
          </a:xfrm>
          <a:custGeom>
            <a:avLst/>
            <a:gdLst/>
            <a:ahLst/>
            <a:cxnLst/>
            <a:rect l="l" t="t" r="r" b="b"/>
            <a:pathLst>
              <a:path w="1040764" h="163829">
                <a:moveTo>
                  <a:pt x="0" y="163761"/>
                </a:moveTo>
                <a:lnTo>
                  <a:pt x="1040311" y="163761"/>
                </a:lnTo>
                <a:lnTo>
                  <a:pt x="1040311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ln w="905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5217476" y="5592850"/>
            <a:ext cx="46799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222587" y="5494055"/>
            <a:ext cx="1040765" cy="107314"/>
          </a:xfrm>
          <a:custGeom>
            <a:avLst/>
            <a:gdLst/>
            <a:ahLst/>
            <a:cxnLst/>
            <a:rect l="l" t="t" r="r" b="b"/>
            <a:pathLst>
              <a:path w="1040764" h="107314">
                <a:moveTo>
                  <a:pt x="0" y="107291"/>
                </a:moveTo>
                <a:lnTo>
                  <a:pt x="1040311" y="107291"/>
                </a:lnTo>
                <a:lnTo>
                  <a:pt x="1040311" y="0"/>
                </a:lnTo>
                <a:lnTo>
                  <a:pt x="0" y="0"/>
                </a:lnTo>
                <a:lnTo>
                  <a:pt x="0" y="107291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22587" y="5494055"/>
            <a:ext cx="1040765" cy="107314"/>
          </a:xfrm>
          <a:custGeom>
            <a:avLst/>
            <a:gdLst/>
            <a:ahLst/>
            <a:cxnLst/>
            <a:rect l="l" t="t" r="r" b="b"/>
            <a:pathLst>
              <a:path w="1040764" h="107314">
                <a:moveTo>
                  <a:pt x="0" y="107291"/>
                </a:moveTo>
                <a:lnTo>
                  <a:pt x="1040311" y="107291"/>
                </a:lnTo>
                <a:lnTo>
                  <a:pt x="1040311" y="0"/>
                </a:lnTo>
                <a:lnTo>
                  <a:pt x="0" y="0"/>
                </a:lnTo>
                <a:lnTo>
                  <a:pt x="0" y="107291"/>
                </a:lnTo>
              </a:path>
            </a:pathLst>
          </a:custGeom>
          <a:ln w="904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519451" y="5494758"/>
            <a:ext cx="4464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b="1" spc="40" dirty="0">
                <a:latin typeface="Arial"/>
                <a:cs typeface="Arial"/>
              </a:rPr>
              <a:t>SOA</a:t>
            </a:r>
            <a:r>
              <a:rPr sz="450" b="1" spc="-35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Solution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742744" y="5070549"/>
            <a:ext cx="0" cy="339090"/>
          </a:xfrm>
          <a:custGeom>
            <a:avLst/>
            <a:gdLst/>
            <a:ahLst/>
            <a:cxnLst/>
            <a:rect l="l" t="t" r="r" b="b"/>
            <a:pathLst>
              <a:path h="339089">
                <a:moveTo>
                  <a:pt x="0" y="338801"/>
                </a:moveTo>
                <a:lnTo>
                  <a:pt x="0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575588" y="5145942"/>
            <a:ext cx="33401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consists</a:t>
            </a:r>
            <a:r>
              <a:rPr sz="450" spc="-2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of</a:t>
            </a:r>
            <a:endParaRPr sz="4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656125" y="4725659"/>
            <a:ext cx="27622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is </a:t>
            </a:r>
            <a:r>
              <a:rPr sz="450" spc="25" dirty="0">
                <a:latin typeface="Arial"/>
                <a:cs typeface="Arial"/>
              </a:rPr>
              <a:t>run</a:t>
            </a:r>
            <a:r>
              <a:rPr sz="450" spc="-60" dirty="0">
                <a:latin typeface="Arial"/>
                <a:cs typeface="Arial"/>
              </a:rPr>
              <a:t> </a:t>
            </a:r>
            <a:r>
              <a:rPr sz="450" spc="30" dirty="0">
                <a:latin typeface="Arial"/>
                <a:cs typeface="Arial"/>
              </a:rPr>
              <a:t>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846137" y="2892209"/>
            <a:ext cx="55562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ís </a:t>
            </a:r>
            <a:r>
              <a:rPr sz="450" spc="25" dirty="0">
                <a:latin typeface="Arial"/>
                <a:cs typeface="Arial"/>
              </a:rPr>
              <a:t>used </a:t>
            </a:r>
            <a:r>
              <a:rPr sz="450" spc="15" dirty="0">
                <a:latin typeface="Arial"/>
                <a:cs typeface="Arial"/>
              </a:rPr>
              <a:t>to </a:t>
            </a:r>
            <a:r>
              <a:rPr sz="450" spc="25" dirty="0">
                <a:latin typeface="Arial"/>
                <a:cs typeface="Arial"/>
              </a:rPr>
              <a:t>pass</a:t>
            </a:r>
            <a:r>
              <a:rPr sz="450" spc="-55" dirty="0">
                <a:latin typeface="Arial"/>
                <a:cs typeface="Arial"/>
              </a:rPr>
              <a:t> </a:t>
            </a:r>
            <a:r>
              <a:rPr sz="450" spc="30" dirty="0">
                <a:latin typeface="Arial"/>
                <a:cs typeface="Arial"/>
              </a:rPr>
              <a:t>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717196" y="3531652"/>
            <a:ext cx="1016635" cy="69250"/>
          </a:xfrm>
          <a:prstGeom prst="rect">
            <a:avLst/>
          </a:prstGeom>
          <a:solidFill>
            <a:srgbClr val="FF99CC"/>
          </a:solidFill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717196" y="3356689"/>
            <a:ext cx="101917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marL="24130"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Data</a:t>
            </a:r>
            <a:r>
              <a:rPr sz="450" b="1" spc="-40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Entity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725955" y="4263287"/>
            <a:ext cx="2940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841980" y="4103668"/>
            <a:ext cx="79438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Logical Data</a:t>
            </a:r>
            <a:r>
              <a:rPr sz="450" b="1" spc="-25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190920" y="3406457"/>
            <a:ext cx="526416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influences</a:t>
            </a:r>
            <a:endParaRPr sz="45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072073" y="3779984"/>
            <a:ext cx="33401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consists</a:t>
            </a:r>
            <a:r>
              <a:rPr sz="450" spc="-2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of</a:t>
            </a:r>
            <a:endParaRPr sz="45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271808" y="4158179"/>
            <a:ext cx="3194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influences</a:t>
            </a:r>
            <a:endParaRPr sz="450">
              <a:latin typeface="Arial"/>
              <a:cs typeface="Arial"/>
            </a:endParaRPr>
          </a:p>
        </p:txBody>
      </p:sp>
      <p:graphicFrame>
        <p:nvGraphicFramePr>
          <p:cNvPr id="128" name="object 128"/>
          <p:cNvGraphicFramePr>
            <a:graphicFrameLocks noGrp="1"/>
          </p:cNvGraphicFramePr>
          <p:nvPr/>
        </p:nvGraphicFramePr>
        <p:xfrm>
          <a:off x="7837188" y="5839629"/>
          <a:ext cx="508000" cy="298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/>
              </a:tblGrid>
              <a:tr h="106680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450" b="1" spc="3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450" b="1" spc="2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4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35" dirty="0">
                          <a:latin typeface="Arial"/>
                          <a:cs typeface="Arial"/>
                        </a:rPr>
                        <a:t>TOGAF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8377514" y="5519567"/>
          <a:ext cx="918209" cy="61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/>
                <a:gridCol w="455929"/>
              </a:tblGrid>
              <a:tr h="10668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450" b="1" spc="25" dirty="0">
                          <a:latin typeface="Arial"/>
                          <a:cs typeface="Arial"/>
                        </a:rPr>
                        <a:t>Context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450" b="1" spc="30" dirty="0">
                          <a:latin typeface="Arial"/>
                          <a:cs typeface="Arial"/>
                        </a:rPr>
                        <a:t>Phase</a:t>
                      </a:r>
                      <a:r>
                        <a:rPr sz="4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40" dirty="0">
                          <a:latin typeface="Arial"/>
                          <a:cs typeface="Arial"/>
                        </a:rPr>
                        <a:t>B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B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B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B"/>
                    </a:solidFill>
                  </a:tcPr>
                </a:tc>
              </a:tr>
              <a:tr h="12953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50" b="1" spc="30" dirty="0">
                          <a:latin typeface="Arial"/>
                          <a:cs typeface="Arial"/>
                        </a:rPr>
                        <a:t>Phase</a:t>
                      </a:r>
                      <a:r>
                        <a:rPr sz="4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40" dirty="0">
                          <a:latin typeface="Arial"/>
                          <a:cs typeface="Arial"/>
                        </a:rPr>
                        <a:t>C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450" b="1" spc="30" dirty="0">
                          <a:latin typeface="Arial"/>
                          <a:cs typeface="Arial"/>
                        </a:rPr>
                        <a:t>Phase</a:t>
                      </a:r>
                      <a:r>
                        <a:rPr sz="4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b="1" spc="40" dirty="0">
                          <a:latin typeface="Arial"/>
                          <a:cs typeface="Arial"/>
                        </a:rPr>
                        <a:t>D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30" name="object 130"/>
          <p:cNvSpPr/>
          <p:nvPr/>
        </p:nvSpPr>
        <p:spPr>
          <a:xfrm>
            <a:off x="5709279" y="5406485"/>
            <a:ext cx="66929" cy="90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317974" y="4861612"/>
            <a:ext cx="948690" cy="0"/>
          </a:xfrm>
          <a:custGeom>
            <a:avLst/>
            <a:gdLst/>
            <a:ahLst/>
            <a:cxnLst/>
            <a:rect l="l" t="t" r="r" b="b"/>
            <a:pathLst>
              <a:path w="948690">
                <a:moveTo>
                  <a:pt x="948519" y="0"/>
                </a:moveTo>
                <a:lnTo>
                  <a:pt x="0" y="0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27782" y="3026356"/>
            <a:ext cx="777240" cy="361950"/>
          </a:xfrm>
          <a:custGeom>
            <a:avLst/>
            <a:gdLst/>
            <a:ahLst/>
            <a:cxnLst/>
            <a:rect l="l" t="t" r="r" b="b"/>
            <a:pathLst>
              <a:path w="777239" h="361950">
                <a:moveTo>
                  <a:pt x="777173" y="0"/>
                </a:moveTo>
                <a:lnTo>
                  <a:pt x="0" y="0"/>
                </a:lnTo>
                <a:lnTo>
                  <a:pt x="0" y="361404"/>
                </a:lnTo>
              </a:path>
            </a:pathLst>
          </a:custGeom>
          <a:ln w="3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29435" y="3624932"/>
            <a:ext cx="1016000" cy="90805"/>
          </a:xfrm>
          <a:custGeom>
            <a:avLst/>
            <a:gdLst/>
            <a:ahLst/>
            <a:cxnLst/>
            <a:rect l="l" t="t" r="r" b="b"/>
            <a:pathLst>
              <a:path w="1016000" h="90804">
                <a:moveTo>
                  <a:pt x="0" y="90351"/>
                </a:moveTo>
                <a:lnTo>
                  <a:pt x="1015833" y="90351"/>
                </a:lnTo>
                <a:lnTo>
                  <a:pt x="1015833" y="0"/>
                </a:lnTo>
                <a:lnTo>
                  <a:pt x="0" y="0"/>
                </a:lnTo>
                <a:lnTo>
                  <a:pt x="0" y="90351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729435" y="3624932"/>
            <a:ext cx="1016000" cy="90805"/>
          </a:xfrm>
          <a:custGeom>
            <a:avLst/>
            <a:gdLst/>
            <a:ahLst/>
            <a:cxnLst/>
            <a:rect l="l" t="t" r="r" b="b"/>
            <a:pathLst>
              <a:path w="1016000" h="90804">
                <a:moveTo>
                  <a:pt x="0" y="90351"/>
                </a:moveTo>
                <a:lnTo>
                  <a:pt x="1015833" y="90351"/>
                </a:lnTo>
                <a:lnTo>
                  <a:pt x="1015833" y="0"/>
                </a:lnTo>
                <a:lnTo>
                  <a:pt x="0" y="0"/>
                </a:lnTo>
                <a:lnTo>
                  <a:pt x="0" y="90351"/>
                </a:lnTo>
                <a:close/>
              </a:path>
            </a:pathLst>
          </a:custGeom>
          <a:ln w="5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29435" y="3528934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29435" y="3365172"/>
            <a:ext cx="1016000" cy="163830"/>
          </a:xfrm>
          <a:custGeom>
            <a:avLst/>
            <a:gdLst/>
            <a:ahLst/>
            <a:cxnLst/>
            <a:rect l="l" t="t" r="r" b="b"/>
            <a:pathLst>
              <a:path w="1016000" h="163829">
                <a:moveTo>
                  <a:pt x="0" y="163761"/>
                </a:moveTo>
                <a:lnTo>
                  <a:pt x="1015833" y="163761"/>
                </a:lnTo>
                <a:lnTo>
                  <a:pt x="1015833" y="0"/>
                </a:lnTo>
                <a:lnTo>
                  <a:pt x="0" y="0"/>
                </a:lnTo>
                <a:lnTo>
                  <a:pt x="0" y="163761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29435" y="3365172"/>
            <a:ext cx="1016000" cy="163830"/>
          </a:xfrm>
          <a:custGeom>
            <a:avLst/>
            <a:gdLst/>
            <a:ahLst/>
            <a:cxnLst/>
            <a:rect l="l" t="t" r="r" b="b"/>
            <a:pathLst>
              <a:path w="1016000" h="163829">
                <a:moveTo>
                  <a:pt x="0" y="163761"/>
                </a:moveTo>
                <a:lnTo>
                  <a:pt x="1015833" y="163761"/>
                </a:lnTo>
                <a:lnTo>
                  <a:pt x="1015833" y="0"/>
                </a:lnTo>
                <a:lnTo>
                  <a:pt x="0" y="0"/>
                </a:lnTo>
                <a:lnTo>
                  <a:pt x="0" y="163761"/>
                </a:lnTo>
              </a:path>
            </a:pathLst>
          </a:custGeom>
          <a:ln w="5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729435" y="4370328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729435" y="4370328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729435" y="4274330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729435" y="4274330"/>
            <a:ext cx="1016000" cy="96520"/>
          </a:xfrm>
          <a:custGeom>
            <a:avLst/>
            <a:gdLst/>
            <a:ahLst/>
            <a:cxnLst/>
            <a:rect l="l" t="t" r="r" b="b"/>
            <a:pathLst>
              <a:path w="1016000" h="96520">
                <a:moveTo>
                  <a:pt x="0" y="95998"/>
                </a:moveTo>
                <a:lnTo>
                  <a:pt x="1015833" y="95998"/>
                </a:lnTo>
                <a:lnTo>
                  <a:pt x="101583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729435" y="4116218"/>
            <a:ext cx="1016000" cy="158115"/>
          </a:xfrm>
          <a:custGeom>
            <a:avLst/>
            <a:gdLst/>
            <a:ahLst/>
            <a:cxnLst/>
            <a:rect l="l" t="t" r="r" b="b"/>
            <a:pathLst>
              <a:path w="1016000" h="158114">
                <a:moveTo>
                  <a:pt x="0" y="158114"/>
                </a:moveTo>
                <a:lnTo>
                  <a:pt x="1015833" y="158114"/>
                </a:lnTo>
                <a:lnTo>
                  <a:pt x="101583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729435" y="4116218"/>
            <a:ext cx="1016000" cy="158115"/>
          </a:xfrm>
          <a:custGeom>
            <a:avLst/>
            <a:gdLst/>
            <a:ahLst/>
            <a:cxnLst/>
            <a:rect l="l" t="t" r="r" b="b"/>
            <a:pathLst>
              <a:path w="1016000" h="158114">
                <a:moveTo>
                  <a:pt x="0" y="158114"/>
                </a:moveTo>
                <a:lnTo>
                  <a:pt x="1015833" y="158114"/>
                </a:lnTo>
                <a:lnTo>
                  <a:pt x="1015833" y="0"/>
                </a:lnTo>
                <a:lnTo>
                  <a:pt x="0" y="0"/>
                </a:lnTo>
                <a:lnTo>
                  <a:pt x="0" y="158114"/>
                </a:lnTo>
              </a:path>
            </a:pathLst>
          </a:custGeom>
          <a:ln w="5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78681" y="3540228"/>
            <a:ext cx="551181" cy="0"/>
          </a:xfrm>
          <a:custGeom>
            <a:avLst/>
            <a:gdLst/>
            <a:ahLst/>
            <a:cxnLst/>
            <a:rect l="l" t="t" r="r" b="b"/>
            <a:pathLst>
              <a:path w="551179">
                <a:moveTo>
                  <a:pt x="0" y="0"/>
                </a:moveTo>
                <a:lnTo>
                  <a:pt x="550753" y="0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237351" y="3715283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316228"/>
                </a:moveTo>
                <a:lnTo>
                  <a:pt x="0" y="0"/>
                </a:lnTo>
              </a:path>
            </a:pathLst>
          </a:custGeom>
          <a:ln w="3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203887" y="4028646"/>
            <a:ext cx="66929" cy="9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29726" y="4291273"/>
            <a:ext cx="600075" cy="5715"/>
          </a:xfrm>
          <a:custGeom>
            <a:avLst/>
            <a:gdLst/>
            <a:ahLst/>
            <a:cxnLst/>
            <a:rect l="l" t="t" r="r" b="b"/>
            <a:pathLst>
              <a:path w="600075" h="5714">
                <a:moveTo>
                  <a:pt x="0" y="5646"/>
                </a:moveTo>
                <a:lnTo>
                  <a:pt x="599709" y="0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745268" y="3540230"/>
            <a:ext cx="489584" cy="751205"/>
          </a:xfrm>
          <a:custGeom>
            <a:avLst/>
            <a:gdLst/>
            <a:ahLst/>
            <a:cxnLst/>
            <a:rect l="l" t="t" r="r" b="b"/>
            <a:pathLst>
              <a:path w="489585" h="751204">
                <a:moveTo>
                  <a:pt x="0" y="751043"/>
                </a:moveTo>
                <a:lnTo>
                  <a:pt x="244779" y="751043"/>
                </a:lnTo>
                <a:lnTo>
                  <a:pt x="244779" y="0"/>
                </a:lnTo>
                <a:lnTo>
                  <a:pt x="489558" y="0"/>
                </a:lnTo>
              </a:path>
            </a:pathLst>
          </a:custGeom>
          <a:ln w="382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4805431" y="3779834"/>
            <a:ext cx="3702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operates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30" dirty="0">
                <a:latin typeface="Arial"/>
                <a:cs typeface="Arial"/>
              </a:rPr>
              <a:t>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3704956" y="3020709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19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04956" y="3020709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19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704956" y="2924711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19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704956" y="2924711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19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3715237" y="2914646"/>
            <a:ext cx="101854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-ServiceQuality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704956" y="2766598"/>
            <a:ext cx="1022350" cy="158115"/>
          </a:xfrm>
          <a:custGeom>
            <a:avLst/>
            <a:gdLst/>
            <a:ahLst/>
            <a:cxnLst/>
            <a:rect l="l" t="t" r="r" b="b"/>
            <a:pathLst>
              <a:path w="1022350" h="158114">
                <a:moveTo>
                  <a:pt x="0" y="158114"/>
                </a:moveTo>
                <a:lnTo>
                  <a:pt x="1021953" y="158114"/>
                </a:lnTo>
                <a:lnTo>
                  <a:pt x="102195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704956" y="2766598"/>
            <a:ext cx="1022350" cy="158115"/>
          </a:xfrm>
          <a:custGeom>
            <a:avLst/>
            <a:gdLst/>
            <a:ahLst/>
            <a:cxnLst/>
            <a:rect l="l" t="t" r="r" b="b"/>
            <a:pathLst>
              <a:path w="1022350" h="158114">
                <a:moveTo>
                  <a:pt x="0" y="158114"/>
                </a:moveTo>
                <a:lnTo>
                  <a:pt x="1021953" y="158114"/>
                </a:lnTo>
                <a:lnTo>
                  <a:pt x="1021953" y="0"/>
                </a:lnTo>
                <a:lnTo>
                  <a:pt x="0" y="0"/>
                </a:lnTo>
                <a:lnTo>
                  <a:pt x="0" y="158114"/>
                </a:lnTo>
              </a:path>
            </a:pathLst>
          </a:custGeom>
          <a:ln w="5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3717196" y="2755027"/>
            <a:ext cx="101917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marR="13970"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IS Service</a:t>
            </a:r>
            <a:r>
              <a:rPr sz="450" b="1" spc="-10" dirty="0">
                <a:latin typeface="Arial"/>
                <a:cs typeface="Arial"/>
              </a:rPr>
              <a:t> </a:t>
            </a:r>
            <a:r>
              <a:rPr sz="450" b="1" spc="25" dirty="0">
                <a:latin typeface="Arial"/>
                <a:cs typeface="Arial"/>
              </a:rPr>
              <a:t>Contract</a:t>
            </a:r>
            <a:endParaRPr sz="45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4592282" y="1987320"/>
            <a:ext cx="391795" cy="1468755"/>
          </a:xfrm>
          <a:custGeom>
            <a:avLst/>
            <a:gdLst/>
            <a:ahLst/>
            <a:cxnLst/>
            <a:rect l="l" t="t" r="r" b="b"/>
            <a:pathLst>
              <a:path w="391795" h="1468754">
                <a:moveTo>
                  <a:pt x="152986" y="1468205"/>
                </a:moveTo>
                <a:lnTo>
                  <a:pt x="391646" y="1468205"/>
                </a:lnTo>
                <a:lnTo>
                  <a:pt x="391646" y="0"/>
                </a:lnTo>
                <a:lnTo>
                  <a:pt x="0" y="0"/>
                </a:lnTo>
              </a:path>
            </a:pathLst>
          </a:custGeom>
          <a:ln w="389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4797762" y="2513186"/>
            <a:ext cx="1924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ope</a:t>
            </a:r>
            <a:r>
              <a:rPr sz="450" spc="15" dirty="0">
                <a:latin typeface="Arial"/>
                <a:cs typeface="Arial"/>
              </a:rPr>
              <a:t>r</a:t>
            </a:r>
            <a:r>
              <a:rPr sz="450" spc="30" dirty="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4977408" y="2513188"/>
            <a:ext cx="255904" cy="2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tes</a:t>
            </a:r>
            <a:r>
              <a:rPr sz="450" spc="-5" dirty="0">
                <a:latin typeface="Arial"/>
                <a:cs typeface="Arial"/>
              </a:rPr>
              <a:t> </a:t>
            </a:r>
            <a:r>
              <a:rPr sz="450" spc="30" dirty="0">
                <a:latin typeface="Arial"/>
                <a:cs typeface="Arial"/>
              </a:rPr>
              <a:t>on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  <a:spcBef>
                <a:spcPts val="5"/>
              </a:spcBef>
            </a:pPr>
            <a:r>
              <a:rPr sz="450" spc="15" dirty="0">
                <a:latin typeface="Arial"/>
                <a:cs typeface="Arial"/>
              </a:rPr>
              <a:t>is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re</a:t>
            </a:r>
            <a:endParaRPr sz="45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271928" y="1168511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40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71928" y="1168511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40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71928" y="1072513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40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71928" y="1072513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40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271928" y="914401"/>
            <a:ext cx="777240" cy="145553"/>
          </a:xfrm>
          <a:prstGeom prst="rect">
            <a:avLst/>
          </a:prstGeom>
          <a:solidFill>
            <a:srgbClr val="FFFF9B"/>
          </a:solidFill>
          <a:ln w="544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30"/>
              </a:spcBef>
            </a:pPr>
            <a:r>
              <a:rPr sz="450" b="1" spc="25" dirty="0">
                <a:latin typeface="Arial"/>
                <a:cs typeface="Arial"/>
              </a:rPr>
              <a:t>Event</a:t>
            </a:r>
            <a:endParaRPr sz="45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663576" y="1264509"/>
            <a:ext cx="135255" cy="525780"/>
          </a:xfrm>
          <a:custGeom>
            <a:avLst/>
            <a:gdLst/>
            <a:ahLst/>
            <a:cxnLst/>
            <a:rect l="l" t="t" r="r" b="b"/>
            <a:pathLst>
              <a:path w="135254" h="525780">
                <a:moveTo>
                  <a:pt x="0" y="0"/>
                </a:moveTo>
                <a:lnTo>
                  <a:pt x="0" y="525165"/>
                </a:lnTo>
                <a:lnTo>
                  <a:pt x="134628" y="525165"/>
                </a:lnTo>
              </a:path>
            </a:pathLst>
          </a:custGeom>
          <a:ln w="38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369264" y="1453594"/>
            <a:ext cx="58483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can </a:t>
            </a:r>
            <a:r>
              <a:rPr sz="450" spc="30" dirty="0">
                <a:latin typeface="Arial"/>
                <a:cs typeface="Arial"/>
              </a:rPr>
              <a:t>be </a:t>
            </a:r>
            <a:r>
              <a:rPr sz="450" spc="25" dirty="0">
                <a:latin typeface="Arial"/>
                <a:cs typeface="Arial"/>
              </a:rPr>
              <a:t>triggered</a:t>
            </a:r>
            <a:r>
              <a:rPr sz="450" spc="-65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by</a:t>
            </a:r>
            <a:endParaRPr sz="450">
              <a:latin typeface="Arial"/>
              <a:cs typeface="Arial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1587616" y="886164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39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587616" y="886164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39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587616" y="790166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39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FFF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87616" y="790166"/>
            <a:ext cx="777240" cy="96520"/>
          </a:xfrm>
          <a:custGeom>
            <a:avLst/>
            <a:gdLst/>
            <a:ahLst/>
            <a:cxnLst/>
            <a:rect l="l" t="t" r="r" b="b"/>
            <a:pathLst>
              <a:path w="777239" h="96519">
                <a:moveTo>
                  <a:pt x="0" y="95998"/>
                </a:moveTo>
                <a:lnTo>
                  <a:pt x="777173" y="95998"/>
                </a:lnTo>
                <a:lnTo>
                  <a:pt x="77717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1587616" y="632054"/>
            <a:ext cx="777240" cy="146835"/>
          </a:xfrm>
          <a:prstGeom prst="rect">
            <a:avLst/>
          </a:prstGeom>
          <a:solidFill>
            <a:srgbClr val="FFFF9B"/>
          </a:solidFill>
          <a:ln w="5442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450" b="1" spc="25" dirty="0">
                <a:latin typeface="Arial"/>
                <a:cs typeface="Arial"/>
              </a:rPr>
              <a:t>Actor</a:t>
            </a:r>
            <a:endParaRPr sz="450">
              <a:latin typeface="Arial"/>
              <a:cs typeface="Arial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1973144" y="982164"/>
            <a:ext cx="532765" cy="559435"/>
          </a:xfrm>
          <a:custGeom>
            <a:avLst/>
            <a:gdLst/>
            <a:ahLst/>
            <a:cxnLst/>
            <a:rect l="l" t="t" r="r" b="b"/>
            <a:pathLst>
              <a:path w="532764" h="559435">
                <a:moveTo>
                  <a:pt x="0" y="0"/>
                </a:moveTo>
                <a:lnTo>
                  <a:pt x="0" y="293641"/>
                </a:lnTo>
                <a:lnTo>
                  <a:pt x="532394" y="293641"/>
                </a:lnTo>
                <a:lnTo>
                  <a:pt x="532394" y="559047"/>
                </a:lnTo>
              </a:path>
            </a:pathLst>
          </a:custGeom>
          <a:ln w="3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2055826" y="1140076"/>
            <a:ext cx="33782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performs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30" dirty="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6250660" y="3540230"/>
            <a:ext cx="1071246" cy="5715"/>
          </a:xfrm>
          <a:custGeom>
            <a:avLst/>
            <a:gdLst/>
            <a:ahLst/>
            <a:cxnLst/>
            <a:rect l="l" t="t" r="r" b="b"/>
            <a:pathLst>
              <a:path w="1071245" h="5714">
                <a:moveTo>
                  <a:pt x="1070908" y="5646"/>
                </a:moveTo>
                <a:lnTo>
                  <a:pt x="0" y="0"/>
                </a:lnTo>
              </a:path>
            </a:pathLst>
          </a:custGeom>
          <a:ln w="361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6656777" y="3407587"/>
            <a:ext cx="26162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r</a:t>
            </a:r>
            <a:r>
              <a:rPr sz="450" spc="30" dirty="0">
                <a:latin typeface="Arial"/>
                <a:cs typeface="Arial"/>
              </a:rPr>
              <a:t>equ</a:t>
            </a:r>
            <a:r>
              <a:rPr sz="450" spc="5" dirty="0">
                <a:latin typeface="Arial"/>
                <a:cs typeface="Arial"/>
              </a:rPr>
              <a:t>i</a:t>
            </a:r>
            <a:r>
              <a:rPr sz="450" spc="15" dirty="0">
                <a:latin typeface="Arial"/>
                <a:cs typeface="Arial"/>
              </a:rPr>
              <a:t>r</a:t>
            </a:r>
            <a:r>
              <a:rPr sz="450" spc="30" dirty="0">
                <a:latin typeface="Arial"/>
                <a:cs typeface="Arial"/>
              </a:rPr>
              <a:t>e</a:t>
            </a:r>
            <a:r>
              <a:rPr sz="450" spc="25" dirty="0">
                <a:latin typeface="Arial"/>
                <a:cs typeface="Arial"/>
              </a:rPr>
              <a:t>s</a:t>
            </a:r>
            <a:endParaRPr sz="450">
              <a:latin typeface="Arial"/>
              <a:cs typeface="Arial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385674" y="1322486"/>
            <a:ext cx="2950210" cy="292735"/>
          </a:xfrm>
          <a:custGeom>
            <a:avLst/>
            <a:gdLst/>
            <a:ahLst/>
            <a:cxnLst/>
            <a:rect l="l" t="t" r="r" b="b"/>
            <a:pathLst>
              <a:path w="2950210" h="292734">
                <a:moveTo>
                  <a:pt x="2949589" y="167902"/>
                </a:moveTo>
                <a:lnTo>
                  <a:pt x="2949589" y="15434"/>
                </a:lnTo>
                <a:lnTo>
                  <a:pt x="1144342" y="15434"/>
                </a:lnTo>
                <a:lnTo>
                  <a:pt x="1141650" y="17844"/>
                </a:lnTo>
                <a:lnTo>
                  <a:pt x="1140133" y="10895"/>
                </a:lnTo>
                <a:lnTo>
                  <a:pt x="1135999" y="5223"/>
                </a:lnTo>
                <a:lnTo>
                  <a:pt x="1129877" y="1401"/>
                </a:lnTo>
                <a:lnTo>
                  <a:pt x="1122394" y="0"/>
                </a:lnTo>
                <a:lnTo>
                  <a:pt x="1114876" y="1401"/>
                </a:lnTo>
                <a:lnTo>
                  <a:pt x="1108757" y="5223"/>
                </a:lnTo>
                <a:lnTo>
                  <a:pt x="1104643" y="10895"/>
                </a:lnTo>
                <a:lnTo>
                  <a:pt x="1103138" y="17844"/>
                </a:lnTo>
                <a:lnTo>
                  <a:pt x="1101506" y="15434"/>
                </a:lnTo>
                <a:lnTo>
                  <a:pt x="0" y="15434"/>
                </a:lnTo>
                <a:lnTo>
                  <a:pt x="0" y="292135"/>
                </a:lnTo>
              </a:path>
            </a:pathLst>
          </a:custGeom>
          <a:ln w="3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2667530" y="1204150"/>
            <a:ext cx="25082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r</a:t>
            </a:r>
            <a:r>
              <a:rPr sz="450" spc="30" dirty="0">
                <a:latin typeface="Arial"/>
                <a:cs typeface="Arial"/>
              </a:rPr>
              <a:t>ea</a:t>
            </a:r>
            <a:r>
              <a:rPr sz="450" spc="5" dirty="0">
                <a:latin typeface="Arial"/>
                <a:cs typeface="Arial"/>
              </a:rPr>
              <a:t>li</a:t>
            </a:r>
            <a:r>
              <a:rPr sz="450" spc="25" dirty="0">
                <a:latin typeface="Arial"/>
                <a:cs typeface="Arial"/>
              </a:rPr>
              <a:t>z</a:t>
            </a:r>
            <a:r>
              <a:rPr sz="450" spc="30" dirty="0">
                <a:latin typeface="Arial"/>
                <a:cs typeface="Arial"/>
              </a:rPr>
              <a:t>e</a:t>
            </a:r>
            <a:r>
              <a:rPr sz="450" spc="25" dirty="0">
                <a:latin typeface="Arial"/>
                <a:cs typeface="Arial"/>
              </a:rPr>
              <a:t>s</a:t>
            </a:r>
            <a:endParaRPr sz="45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662120" y="4940670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20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662120" y="4940670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20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62120" y="4844672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20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662120" y="4844672"/>
            <a:ext cx="1022350" cy="96520"/>
          </a:xfrm>
          <a:custGeom>
            <a:avLst/>
            <a:gdLst/>
            <a:ahLst/>
            <a:cxnLst/>
            <a:rect l="l" t="t" r="r" b="b"/>
            <a:pathLst>
              <a:path w="1022350" h="96520">
                <a:moveTo>
                  <a:pt x="0" y="95998"/>
                </a:moveTo>
                <a:lnTo>
                  <a:pt x="1021953" y="95998"/>
                </a:lnTo>
                <a:lnTo>
                  <a:pt x="1021953" y="0"/>
                </a:lnTo>
                <a:lnTo>
                  <a:pt x="0" y="0"/>
                </a:lnTo>
                <a:lnTo>
                  <a:pt x="0" y="95998"/>
                </a:lnTo>
                <a:close/>
              </a:path>
            </a:pathLst>
          </a:custGeom>
          <a:ln w="5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3659946" y="4835511"/>
            <a:ext cx="2940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-Location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3662120" y="4686559"/>
            <a:ext cx="1022350" cy="158115"/>
          </a:xfrm>
          <a:custGeom>
            <a:avLst/>
            <a:gdLst/>
            <a:ahLst/>
            <a:cxnLst/>
            <a:rect l="l" t="t" r="r" b="b"/>
            <a:pathLst>
              <a:path w="1022350" h="158114">
                <a:moveTo>
                  <a:pt x="0" y="158114"/>
                </a:moveTo>
                <a:lnTo>
                  <a:pt x="1021953" y="158114"/>
                </a:lnTo>
                <a:lnTo>
                  <a:pt x="1021953" y="0"/>
                </a:lnTo>
                <a:lnTo>
                  <a:pt x="0" y="0"/>
                </a:lnTo>
                <a:lnTo>
                  <a:pt x="0" y="158114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662120" y="4686559"/>
            <a:ext cx="1022350" cy="158115"/>
          </a:xfrm>
          <a:custGeom>
            <a:avLst/>
            <a:gdLst/>
            <a:ahLst/>
            <a:cxnLst/>
            <a:rect l="l" t="t" r="r" b="b"/>
            <a:pathLst>
              <a:path w="1022350" h="158114">
                <a:moveTo>
                  <a:pt x="0" y="158114"/>
                </a:moveTo>
                <a:lnTo>
                  <a:pt x="1021953" y="158114"/>
                </a:lnTo>
                <a:lnTo>
                  <a:pt x="1021953" y="0"/>
                </a:lnTo>
                <a:lnTo>
                  <a:pt x="0" y="0"/>
                </a:lnTo>
                <a:lnTo>
                  <a:pt x="0" y="158114"/>
                </a:lnTo>
              </a:path>
            </a:pathLst>
          </a:custGeom>
          <a:ln w="5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3757777" y="4675891"/>
            <a:ext cx="831215" cy="157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450" spc="30" dirty="0">
                <a:latin typeface="Arial"/>
                <a:cs typeface="Arial"/>
              </a:rPr>
              <a:t>«TOGAF»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b="1" spc="25" dirty="0">
                <a:latin typeface="Arial"/>
                <a:cs typeface="Arial"/>
              </a:rPr>
              <a:t>Physical Data</a:t>
            </a:r>
            <a:r>
              <a:rPr sz="450" b="1" spc="-20" dirty="0">
                <a:latin typeface="Arial"/>
                <a:cs typeface="Arial"/>
              </a:rPr>
              <a:t> </a:t>
            </a:r>
            <a:r>
              <a:rPr sz="450" b="1" spc="30" dirty="0">
                <a:latin typeface="Arial"/>
                <a:cs typeface="Arial"/>
              </a:rPr>
              <a:t>Component</a:t>
            </a:r>
            <a:endParaRPr sz="45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684074" y="4861612"/>
            <a:ext cx="477520" cy="0"/>
          </a:xfrm>
          <a:custGeom>
            <a:avLst/>
            <a:gdLst/>
            <a:ahLst/>
            <a:cxnLst/>
            <a:rect l="l" t="t" r="r" b="b"/>
            <a:pathLst>
              <a:path w="477520">
                <a:moveTo>
                  <a:pt x="0" y="0"/>
                </a:moveTo>
                <a:lnTo>
                  <a:pt x="477319" y="0"/>
                </a:lnTo>
              </a:path>
            </a:pathLst>
          </a:custGeom>
          <a:ln w="3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4737872" y="4725659"/>
            <a:ext cx="37020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25" dirty="0">
                <a:latin typeface="Arial"/>
                <a:cs typeface="Arial"/>
              </a:rPr>
              <a:t>operates</a:t>
            </a:r>
            <a:r>
              <a:rPr sz="450" spc="-40" dirty="0">
                <a:latin typeface="Arial"/>
                <a:cs typeface="Arial"/>
              </a:rPr>
              <a:t> </a:t>
            </a:r>
            <a:r>
              <a:rPr sz="450" spc="30" dirty="0">
                <a:latin typeface="Arial"/>
                <a:cs typeface="Arial"/>
              </a:rPr>
              <a:t>on</a:t>
            </a:r>
            <a:endParaRPr sz="450">
              <a:latin typeface="Arial"/>
              <a:cs typeface="Aria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6262900" y="5070549"/>
            <a:ext cx="1572895" cy="604520"/>
          </a:xfrm>
          <a:custGeom>
            <a:avLst/>
            <a:gdLst/>
            <a:ahLst/>
            <a:cxnLst/>
            <a:rect l="l" t="t" r="r" b="b"/>
            <a:pathLst>
              <a:path w="1572895" h="604520">
                <a:moveTo>
                  <a:pt x="1572706" y="0"/>
                </a:moveTo>
                <a:lnTo>
                  <a:pt x="1572706" y="604207"/>
                </a:lnTo>
                <a:lnTo>
                  <a:pt x="0" y="604207"/>
                </a:lnTo>
              </a:path>
            </a:pathLst>
          </a:custGeom>
          <a:ln w="3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7266687" y="5540754"/>
            <a:ext cx="225425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5" dirty="0">
                <a:latin typeface="Arial"/>
                <a:cs typeface="Arial"/>
              </a:rPr>
              <a:t>utilizes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07339" y="981077"/>
          <a:ext cx="8971915" cy="5003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165"/>
                <a:gridCol w="5873750"/>
              </a:tblGrid>
              <a:tr h="34607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Artefato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Propósito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BADFE2"/>
                    </a:solidFill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 marL="74295">
                        <a:lnSpc>
                          <a:spcPts val="124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de Interação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74295">
                        <a:lnSpc>
                          <a:spcPts val="124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Negócio</a:t>
                      </a:r>
                    </a:p>
                  </a:txBody>
                  <a:tcPr marL="0" marR="0" marT="84455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24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Este diagrama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todos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dentro do escopo e</a:t>
                      </a:r>
                      <a:r>
                        <a:rPr sz="12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suas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6200">
                        <a:lnSpc>
                          <a:spcPts val="124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relações e 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informação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que flui entre</a:t>
                      </a:r>
                      <a:r>
                        <a:rPr sz="12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D0D7E8"/>
                    </a:solidFill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 Processos de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24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Este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um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conjunto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diagramas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os processos de negócio e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sua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6200">
                        <a:lnSpc>
                          <a:spcPts val="124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decomposição, suas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interações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a informação com 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quais</a:t>
                      </a:r>
                      <a:r>
                        <a:rPr sz="12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lidam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solidFill>
                      <a:srgbClr val="E9ECF4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de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Vocabulário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235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Lista dos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termos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chaves utilizados para descrever os processos 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informações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6200">
                        <a:lnSpc>
                          <a:spcPts val="12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negócio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solidFill>
                      <a:srgbClr val="D0D7E8"/>
                    </a:solidFill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235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Esta é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lista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empresa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seus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requisitos funcionais</a:t>
                      </a:r>
                      <a:r>
                        <a:rPr sz="12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6200">
                        <a:lnSpc>
                          <a:spcPts val="12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não-funcionais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E9ECF4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74295">
                        <a:lnSpc>
                          <a:spcPts val="124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4295">
                        <a:lnSpc>
                          <a:spcPts val="124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Negócio/Localização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 compreender onde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são</a:t>
                      </a:r>
                      <a:r>
                        <a:rPr sz="12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executados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D0D7E8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Processos/Eventos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 compreender que processo é executado em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relação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um</a:t>
                      </a:r>
                      <a:r>
                        <a:rPr sz="12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evento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E9ECF4"/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marL="74295" marR="553085">
                        <a:lnSpc>
                          <a:spcPct val="71700"/>
                        </a:lnSpc>
                        <a:spcBef>
                          <a:spcPts val="10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Contratos/Qualidade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 compreender as propriedades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nao-funcionais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um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contrato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solidFill>
                      <a:srgbClr val="D0D7E8"/>
                    </a:solidFill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de Interação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Negócio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relações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entre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solidFill>
                      <a:srgbClr val="E9ECF4"/>
                    </a:solidFill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 marL="74295" marR="1554480">
                        <a:lnSpc>
                          <a:spcPct val="71700"/>
                        </a:lnSpc>
                        <a:spcBef>
                          <a:spcPts val="10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Negócio/Informações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337820">
                        <a:lnSpc>
                          <a:spcPct val="71700"/>
                        </a:lnSpc>
                        <a:spcBef>
                          <a:spcPts val="10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mostrar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entidades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informações são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utilizadas pelos 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para se encontrar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falhas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12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modelo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solidFill>
                      <a:srgbClr val="D0D7E8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Modelo de Componentes de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Informação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definir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estrutura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 informação na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organização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6972" y="300898"/>
            <a:ext cx="515162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Artefatos </a:t>
            </a:r>
            <a:r>
              <a:rPr i="0" spc="0" dirty="0">
                <a:latin typeface="Arial"/>
                <a:cs typeface="Arial"/>
              </a:rPr>
              <a:t>da Fase</a:t>
            </a:r>
            <a:r>
              <a:rPr i="0" spc="-150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B</a:t>
            </a:r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531444"/>
          </a:xfrm>
          <a:prstGeom prst="rect">
            <a:avLst/>
          </a:prstGeom>
        </p:spPr>
        <p:txBody>
          <a:bodyPr vert="horz" wrap="square" lIns="0" tIns="29743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Fase</a:t>
            </a:r>
            <a:r>
              <a:rPr sz="4000" i="0" spc="-3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</a:t>
            </a:r>
          </a:p>
          <a:p>
            <a:pPr algn="ctr">
              <a:lnSpc>
                <a:spcPct val="100000"/>
              </a:lnSpc>
            </a:pPr>
            <a:r>
              <a:rPr sz="4000" i="0" dirty="0">
                <a:latin typeface="Arial"/>
                <a:cs typeface="Arial"/>
              </a:rPr>
              <a:t>Arquiteturas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Sistemas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Informação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804222"/>
            <a:ext cx="9133205" cy="360162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7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não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afeta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muito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Dados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Mas </a:t>
            </a:r>
            <a:r>
              <a:rPr sz="2400" dirty="0">
                <a:latin typeface="Arial"/>
                <a:cs typeface="Arial"/>
              </a:rPr>
              <a:t>tem </a:t>
            </a:r>
            <a:r>
              <a:rPr sz="2400" spc="-5" dirty="0">
                <a:latin typeface="Arial"/>
                <a:cs typeface="Arial"/>
              </a:rPr>
              <a:t>um grande impacto na Arquitetura 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Aplicativos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Com a </a:t>
            </a:r>
            <a:r>
              <a:rPr sz="2400" dirty="0">
                <a:latin typeface="Arial"/>
                <a:cs typeface="Arial"/>
              </a:rPr>
              <a:t>SOA, </a:t>
            </a:r>
            <a:r>
              <a:rPr sz="2400" spc="-5" dirty="0">
                <a:latin typeface="Arial"/>
                <a:cs typeface="Arial"/>
              </a:rPr>
              <a:t>os aplicativos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software tradicionais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são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substituídos </a:t>
            </a:r>
            <a:r>
              <a:rPr sz="2400" dirty="0">
                <a:latin typeface="Arial"/>
                <a:cs typeface="Arial"/>
              </a:rPr>
              <a:t>por conjuntos de </a:t>
            </a:r>
            <a:r>
              <a:rPr sz="2400" spc="-5" dirty="0">
                <a:latin typeface="Arial"/>
                <a:cs typeface="Arial"/>
              </a:rPr>
              <a:t>serviços </a:t>
            </a:r>
            <a:r>
              <a:rPr sz="2400" dirty="0">
                <a:latin typeface="Arial"/>
                <a:cs typeface="Arial"/>
              </a:rPr>
              <a:t>com </a:t>
            </a:r>
            <a:r>
              <a:rPr sz="2400" spc="-10" dirty="0">
                <a:latin typeface="Arial"/>
                <a:cs typeface="Arial"/>
              </a:rPr>
              <a:t>baixo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acoplamento</a:t>
            </a:r>
            <a:endParaRPr sz="2400">
              <a:latin typeface="Arial"/>
              <a:cs typeface="Arial"/>
            </a:endParaRPr>
          </a:p>
          <a:p>
            <a:pPr marL="347980" marR="446405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spc="-5" dirty="0">
                <a:latin typeface="Arial"/>
                <a:cs typeface="Arial"/>
              </a:rPr>
              <a:t>Mas a </a:t>
            </a:r>
            <a:r>
              <a:rPr sz="2400" dirty="0">
                <a:latin typeface="Arial"/>
                <a:cs typeface="Arial"/>
              </a:rPr>
              <a:t>SOA </a:t>
            </a:r>
            <a:r>
              <a:rPr sz="2400" spc="-5" dirty="0">
                <a:latin typeface="Arial"/>
                <a:cs typeface="Arial"/>
              </a:rPr>
              <a:t>não é </a:t>
            </a:r>
            <a:r>
              <a:rPr sz="2400" dirty="0">
                <a:latin typeface="Arial"/>
                <a:cs typeface="Arial"/>
              </a:rPr>
              <a:t>somente </a:t>
            </a:r>
            <a:r>
              <a:rPr sz="2400" spc="-5" dirty="0">
                <a:latin typeface="Arial"/>
                <a:cs typeface="Arial"/>
              </a:rPr>
              <a:t>serviços, é </a:t>
            </a:r>
            <a:r>
              <a:rPr sz="2400" dirty="0">
                <a:latin typeface="Arial"/>
                <a:cs typeface="Arial"/>
              </a:rPr>
              <a:t>também definida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pelas  </a:t>
            </a:r>
            <a:r>
              <a:rPr sz="2400" dirty="0">
                <a:latin typeface="Arial"/>
                <a:cs typeface="Arial"/>
              </a:rPr>
              <a:t>soluções </a:t>
            </a:r>
            <a:r>
              <a:rPr sz="2400" spc="-5" dirty="0">
                <a:latin typeface="Arial"/>
                <a:cs typeface="Arial"/>
              </a:rPr>
              <a:t>criadas através </a:t>
            </a:r>
            <a:r>
              <a:rPr sz="2400" dirty="0">
                <a:latin typeface="Arial"/>
                <a:cs typeface="Arial"/>
              </a:rPr>
              <a:t>da </a:t>
            </a:r>
            <a:r>
              <a:rPr sz="2400" spc="-5" dirty="0">
                <a:latin typeface="Arial"/>
                <a:cs typeface="Arial"/>
              </a:rPr>
              <a:t>utilização </a:t>
            </a:r>
            <a:r>
              <a:rPr sz="2400" dirty="0">
                <a:latin typeface="Arial"/>
                <a:cs typeface="Arial"/>
              </a:rPr>
              <a:t>da combinações de 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20"/>
              </a:spcBef>
              <a:tabLst>
                <a:tab pos="753110" algn="l"/>
              </a:tabLst>
            </a:pPr>
            <a:r>
              <a:rPr sz="2000" spc="-5" dirty="0">
                <a:latin typeface="Times New Roman"/>
                <a:cs typeface="Times New Roman"/>
              </a:rPr>
              <a:t>–	</a:t>
            </a:r>
            <a:r>
              <a:rPr sz="2000" spc="-10" dirty="0">
                <a:latin typeface="Arial"/>
                <a:cs typeface="Arial"/>
              </a:rPr>
              <a:t>Essas </a:t>
            </a:r>
            <a:r>
              <a:rPr sz="2000" spc="-5" dirty="0">
                <a:latin typeface="Arial"/>
                <a:cs typeface="Arial"/>
              </a:rPr>
              <a:t>soluções são normalmente estruturadas </a:t>
            </a:r>
            <a:r>
              <a:rPr sz="2000" spc="-10" dirty="0">
                <a:latin typeface="Arial"/>
                <a:cs typeface="Arial"/>
              </a:rPr>
              <a:t>utilizando-se </a:t>
            </a:r>
            <a:r>
              <a:rPr sz="2000" spc="-5" dirty="0">
                <a:latin typeface="Arial"/>
                <a:cs typeface="Arial"/>
              </a:rPr>
              <a:t>os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Processos</a:t>
            </a:r>
            <a:endParaRPr sz="2000">
              <a:latin typeface="Arial"/>
              <a:cs typeface="Arial"/>
            </a:endParaRPr>
          </a:p>
          <a:p>
            <a:pPr marL="75311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de Negócio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os Serviços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Negócio definidos </a:t>
            </a:r>
            <a:r>
              <a:rPr sz="2000" spc="-5" dirty="0">
                <a:latin typeface="Arial"/>
                <a:cs typeface="Arial"/>
              </a:rPr>
              <a:t>na Fase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73444" y="981100"/>
          <a:ext cx="9362440" cy="509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350"/>
                <a:gridCol w="6816090"/>
              </a:tblGrid>
              <a:tr h="260350">
                <a:tc>
                  <a:txBody>
                    <a:bodyPr/>
                    <a:lstStyle/>
                    <a:p>
                      <a:pPr marL="74295">
                        <a:lnSpc>
                          <a:spcPts val="1370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Artefato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37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Propósito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solidFill>
                      <a:srgbClr val="BADFE2"/>
                    </a:solidFill>
                  </a:tcPr>
                </a:tc>
              </a:tr>
              <a:tr h="550545">
                <a:tc>
                  <a:txBody>
                    <a:bodyPr/>
                    <a:lstStyle/>
                    <a:p>
                      <a:pPr marL="74295" marR="631825">
                        <a:lnSpc>
                          <a:spcPct val="71700"/>
                        </a:lnSpc>
                        <a:spcBef>
                          <a:spcPts val="994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de Interações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205104">
                        <a:lnSpc>
                          <a:spcPct val="71700"/>
                        </a:lnSpc>
                        <a:spcBef>
                          <a:spcPts val="994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Apresenta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SOA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potenciais (Serviços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SI) e as interações entre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utilização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das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informações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0D7E8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74295" marR="875030">
                        <a:lnSpc>
                          <a:spcPct val="71700"/>
                        </a:lnSpc>
                        <a:spcBef>
                          <a:spcPts val="994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de Processos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Negócio/Serviços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485775">
                        <a:lnSpc>
                          <a:spcPct val="71700"/>
                        </a:lnSpc>
                        <a:spcBef>
                          <a:spcPts val="994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apresenta 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relações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entre cada Processo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Negócio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SI que  suportam o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processo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E9ECF4"/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74295" marR="104139">
                        <a:lnSpc>
                          <a:spcPct val="71700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Contratos de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235"/>
                        </a:lnSpc>
                        <a:spcBef>
                          <a:spcPts val="5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catálogo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todos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SI, seus Contratos e 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Qualidades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9695" marR="676275">
                        <a:lnSpc>
                          <a:spcPct val="70000"/>
                        </a:lnSpc>
                        <a:spcBef>
                          <a:spcPts val="229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relacionadas que permitem 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análise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requisitos não-funcionais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SOA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potenciais.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solidFill>
                      <a:srgbClr val="D0D7E8"/>
                    </a:solidFill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 marL="74295" marR="716915">
                        <a:lnSpc>
                          <a:spcPct val="71700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SI/Aplicativos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(existentes)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242570">
                        <a:lnSpc>
                          <a:spcPct val="71700"/>
                        </a:lnSpc>
                        <a:spcBef>
                          <a:spcPts val="10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conecta 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SI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SOA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potenciais),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Contratos e</a:t>
                      </a:r>
                      <a:r>
                        <a:rPr sz="12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Qualidades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os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existentes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(Componentes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Físicos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linha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base)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0" marB="0">
                    <a:solidFill>
                      <a:srgbClr val="E9ECF4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74295">
                        <a:lnSpc>
                          <a:spcPts val="1235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SI/Entidades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4295">
                        <a:lnSpc>
                          <a:spcPts val="114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Dados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matriz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dados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são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tratados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pelos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potenciais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(Serviços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D0D7E8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74295" marR="150495">
                        <a:lnSpc>
                          <a:spcPct val="71700"/>
                        </a:lnSpc>
                        <a:spcBef>
                          <a:spcPts val="100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Componentes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113664">
                        <a:lnSpc>
                          <a:spcPct val="71700"/>
                        </a:lnSpc>
                        <a:spcBef>
                          <a:spcPts val="100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relações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entre os Componentes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SOA (Componentes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Aplicativos)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Serviços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potenciais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(Serviços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solidFill>
                      <a:srgbClr val="E9ECF4"/>
                    </a:solidFill>
                  </a:tcPr>
                </a:tc>
              </a:tr>
              <a:tr h="917575">
                <a:tc>
                  <a:txBody>
                    <a:bodyPr/>
                    <a:lstStyle/>
                    <a:p>
                      <a:pPr marL="74295">
                        <a:lnSpc>
                          <a:spcPts val="123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 de Soluções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4295">
                        <a:lnSpc>
                          <a:spcPts val="12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23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diagrama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as relações entre 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componentes 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lógicos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 (Componentes</a:t>
                      </a:r>
                      <a:r>
                        <a:rPr sz="12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ts val="1235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Aplicativos)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outras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soluções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(Componentes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D0D7E8"/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Distribuição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23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 distribuídos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localizações físicas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preencher</a:t>
                      </a:r>
                      <a:r>
                        <a:rPr sz="12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requisitos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ts val="12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funcionais ou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outros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1732" y="331675"/>
            <a:ext cx="5166868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Artefatos </a:t>
            </a:r>
            <a:r>
              <a:rPr sz="4000" i="0" spc="0" dirty="0">
                <a:latin typeface="Arial"/>
                <a:cs typeface="Arial"/>
              </a:rPr>
              <a:t>da Fase</a:t>
            </a:r>
            <a:r>
              <a:rPr sz="4000" i="0" spc="-15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588" y="2503127"/>
            <a:ext cx="344081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dirty="0" smtClean="0">
                <a:latin typeface="Arial"/>
                <a:cs typeface="Arial"/>
              </a:rPr>
              <a:t>Motivação</a:t>
            </a:r>
            <a:endParaRPr i="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105" y="115951"/>
            <a:ext cx="621220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Componentes do </a:t>
            </a:r>
            <a:r>
              <a:rPr sz="4000" i="0" spc="0" dirty="0">
                <a:latin typeface="Arial"/>
                <a:cs typeface="Arial"/>
              </a:rPr>
              <a:t>TOGAF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9</a:t>
            </a:r>
          </a:p>
        </p:txBody>
      </p:sp>
      <p:sp>
        <p:nvSpPr>
          <p:cNvPr id="3" name="object 3"/>
          <p:cNvSpPr/>
          <p:nvPr/>
        </p:nvSpPr>
        <p:spPr>
          <a:xfrm>
            <a:off x="165100" y="995425"/>
            <a:ext cx="9740900" cy="4948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9499" y="300898"/>
            <a:ext cx="190030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</a:t>
            </a:r>
            <a:r>
              <a:rPr i="0" spc="-114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2066925"/>
            <a:ext cx="9055100" cy="3122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2130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2065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spc="-25" dirty="0">
                <a:latin typeface="Arial"/>
                <a:cs typeface="Arial"/>
              </a:rPr>
              <a:t>Tecnológica </a:t>
            </a:r>
            <a:r>
              <a:rPr sz="2400" dirty="0">
                <a:latin typeface="Arial"/>
                <a:cs typeface="Arial"/>
              </a:rPr>
              <a:t>define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infraestrutura </a:t>
            </a:r>
            <a:r>
              <a:rPr sz="2400" spc="-5" dirty="0">
                <a:latin typeface="Arial"/>
                <a:cs typeface="Arial"/>
              </a:rPr>
              <a:t>de software</a:t>
            </a:r>
            <a:r>
              <a:rPr sz="2400" spc="-3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  hardware necessária para suportar o </a:t>
            </a:r>
            <a:r>
              <a:rPr sz="2400" dirty="0">
                <a:latin typeface="Arial"/>
                <a:cs typeface="Arial"/>
              </a:rPr>
              <a:t>portfólio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  <a:p>
            <a:pPr marL="120014" indent="-107314">
              <a:lnSpc>
                <a:spcPct val="100000"/>
              </a:lnSpc>
              <a:spcBef>
                <a:spcPts val="605"/>
              </a:spcBef>
              <a:buSzPct val="95833"/>
              <a:buChar char="•"/>
              <a:tabLst>
                <a:tab pos="120650" algn="l"/>
              </a:tabLst>
            </a:pPr>
            <a:r>
              <a:rPr sz="2400" dirty="0">
                <a:latin typeface="Arial"/>
                <a:cs typeface="Arial"/>
              </a:rPr>
              <a:t>Um bom ponto de </a:t>
            </a:r>
            <a:r>
              <a:rPr sz="2400" spc="-5" dirty="0">
                <a:latin typeface="Arial"/>
                <a:cs typeface="Arial"/>
              </a:rPr>
              <a:t>partida </a:t>
            </a:r>
            <a:r>
              <a:rPr sz="2400" dirty="0">
                <a:latin typeface="Arial"/>
                <a:cs typeface="Arial"/>
              </a:rPr>
              <a:t>é 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de Referência SOA</a:t>
            </a:r>
            <a:r>
              <a:rPr sz="2400" spc="-4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i="1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Open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Group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  <a:buSzPct val="95833"/>
              <a:buChar char="•"/>
              <a:tabLst>
                <a:tab pos="12065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Modelo </a:t>
            </a:r>
            <a:r>
              <a:rPr sz="2400" dirty="0">
                <a:latin typeface="Arial"/>
                <a:cs typeface="Arial"/>
              </a:rPr>
              <a:t>de Referência da </a:t>
            </a:r>
            <a:r>
              <a:rPr sz="2400" spc="-5" dirty="0">
                <a:latin typeface="Arial"/>
                <a:cs typeface="Arial"/>
              </a:rPr>
              <a:t>Infraestrutura Orientada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Serviços  </a:t>
            </a:r>
            <a:r>
              <a:rPr sz="2400" dirty="0">
                <a:latin typeface="Arial"/>
                <a:cs typeface="Arial"/>
              </a:rPr>
              <a:t>(SOI)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Open Group </a:t>
            </a:r>
            <a:r>
              <a:rPr sz="2400" dirty="0">
                <a:latin typeface="Arial"/>
                <a:cs typeface="Arial"/>
              </a:rPr>
              <a:t>também </a:t>
            </a:r>
            <a:r>
              <a:rPr sz="2400" spc="-10" dirty="0">
                <a:latin typeface="Arial"/>
                <a:cs typeface="Arial"/>
              </a:rPr>
              <a:t>provê </a:t>
            </a:r>
            <a:r>
              <a:rPr sz="2400" spc="-5" dirty="0">
                <a:latin typeface="Arial"/>
                <a:cs typeface="Arial"/>
              </a:rPr>
              <a:t>orientação para a  </a:t>
            </a:r>
            <a:r>
              <a:rPr sz="2400" dirty="0">
                <a:latin typeface="Arial"/>
                <a:cs typeface="Arial"/>
              </a:rPr>
              <a:t>adaptação da infraestrutura de uma </a:t>
            </a:r>
            <a:r>
              <a:rPr sz="2400" spc="-10" dirty="0">
                <a:latin typeface="Arial"/>
                <a:cs typeface="Arial"/>
              </a:rPr>
              <a:t>organização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orientação  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serviços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91108" y="1735137"/>
          <a:ext cx="8455024" cy="2557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1729"/>
                <a:gridCol w="4773295"/>
              </a:tblGrid>
              <a:tr h="38862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Artefato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229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Propósito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solidFill>
                      <a:srgbClr val="BADFE2"/>
                    </a:solidFill>
                  </a:tcPr>
                </a:tc>
              </a:tr>
              <a:tr h="106997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Arquitetura</a:t>
                      </a:r>
                      <a:r>
                        <a:rPr sz="12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Tecnológica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2935">
                        <a:lnSpc>
                          <a:spcPts val="1235"/>
                        </a:lnSpc>
                        <a:spcBef>
                          <a:spcPts val="5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diagrama é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utilizado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apresentar 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analisar</a:t>
                      </a:r>
                      <a:r>
                        <a:rPr sz="12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22935" marR="455930">
                        <a:lnSpc>
                          <a:spcPct val="70000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instanciação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Arquitetura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Referência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The  Open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Group.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solidFill>
                      <a:srgbClr val="D0D7E8"/>
                    </a:solidFill>
                  </a:tcPr>
                </a:tc>
              </a:tr>
              <a:tr h="109855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</a:t>
                      </a:r>
                      <a:r>
                        <a:rPr sz="12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Tecnologia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22935">
                        <a:lnSpc>
                          <a:spcPts val="1235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é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utilizado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apresentar 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analisar</a:t>
                      </a:r>
                      <a:r>
                        <a:rPr sz="12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22935" marR="126364">
                        <a:lnSpc>
                          <a:spcPct val="70000"/>
                        </a:lnSpc>
                        <a:spcBef>
                          <a:spcPts val="2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relações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entre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Componentes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os  Componentes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Lógicos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Tecnologia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1732" y="300898"/>
            <a:ext cx="501446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Artefatos </a:t>
            </a:r>
            <a:r>
              <a:rPr i="0" spc="0" dirty="0">
                <a:latin typeface="Arial"/>
                <a:cs typeface="Arial"/>
              </a:rPr>
              <a:t>da Fase</a:t>
            </a:r>
            <a:r>
              <a:rPr i="0" spc="-150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D</a:t>
            </a:r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4740" y="300898"/>
            <a:ext cx="180886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Fase</a:t>
            </a:r>
            <a:r>
              <a:rPr i="0" spc="-114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9147810" cy="218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Esta </a:t>
            </a:r>
            <a:r>
              <a:rPr sz="2400" spc="0" dirty="0">
                <a:latin typeface="Arial"/>
                <a:cs typeface="Arial"/>
              </a:rPr>
              <a:t>fase </a:t>
            </a:r>
            <a:r>
              <a:rPr sz="2400" dirty="0">
                <a:latin typeface="Arial"/>
                <a:cs typeface="Arial"/>
              </a:rPr>
              <a:t>trata da </a:t>
            </a:r>
            <a:r>
              <a:rPr sz="2400" spc="-5" dirty="0">
                <a:latin typeface="Arial"/>
                <a:cs typeface="Arial"/>
              </a:rPr>
              <a:t>questão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quais </a:t>
            </a:r>
            <a:r>
              <a:rPr sz="2400" dirty="0">
                <a:latin typeface="Arial"/>
                <a:cs typeface="Arial"/>
              </a:rPr>
              <a:t>soluções de SOA a</a:t>
            </a:r>
            <a:r>
              <a:rPr sz="2400" spc="-3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empresa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terá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elas serão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gerenciadas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São consideradas as opções de </a:t>
            </a:r>
            <a:r>
              <a:rPr sz="2400" spc="-5" dirty="0">
                <a:latin typeface="Arial"/>
                <a:cs typeface="Arial"/>
              </a:rPr>
              <a:t>entrega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  <a:p>
            <a:pPr marL="747395" marR="5080" indent="-278130">
              <a:lnSpc>
                <a:spcPct val="100000"/>
              </a:lnSpc>
              <a:spcBef>
                <a:spcPts val="520"/>
              </a:spcBef>
              <a:tabLst>
                <a:tab pos="747395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opção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entrega que </a:t>
            </a:r>
            <a:r>
              <a:rPr sz="2000" spc="-5" dirty="0">
                <a:latin typeface="Arial"/>
                <a:cs typeface="Arial"/>
              </a:rPr>
              <a:t>é frequentemente </a:t>
            </a:r>
            <a:r>
              <a:rPr sz="2000" spc="-10" dirty="0">
                <a:latin typeface="Arial"/>
                <a:cs typeface="Arial"/>
              </a:rPr>
              <a:t>considerada </a:t>
            </a:r>
            <a:r>
              <a:rPr sz="2000" spc="-5" dirty="0">
                <a:latin typeface="Arial"/>
                <a:cs typeface="Arial"/>
              </a:rPr>
              <a:t>é o </a:t>
            </a:r>
            <a:r>
              <a:rPr sz="2000" i="1" spc="-10" dirty="0">
                <a:latin typeface="Arial"/>
                <a:cs typeface="Arial"/>
              </a:rPr>
              <a:t>outsourcing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serviços </a:t>
            </a:r>
            <a:r>
              <a:rPr sz="2000" spc="-5" dirty="0">
                <a:latin typeface="Arial"/>
                <a:cs typeface="Arial"/>
              </a:rPr>
              <a:t>ao </a:t>
            </a:r>
            <a:r>
              <a:rPr sz="2000" spc="-10" dirty="0">
                <a:latin typeface="Arial"/>
                <a:cs typeface="Arial"/>
              </a:rPr>
              <a:t>invés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desenvolvimento interno </a:t>
            </a:r>
            <a:r>
              <a:rPr sz="2000" spc="-5" dirty="0">
                <a:latin typeface="Arial"/>
                <a:cs typeface="Arial"/>
              </a:rPr>
              <a:t>ou a </a:t>
            </a:r>
            <a:r>
              <a:rPr sz="2000" spc="-10" dirty="0">
                <a:latin typeface="Arial"/>
                <a:cs typeface="Arial"/>
              </a:rPr>
              <a:t>aquisição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produtos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software que executem </a:t>
            </a:r>
            <a:r>
              <a:rPr sz="2000" spc="-5" dirty="0">
                <a:latin typeface="Arial"/>
                <a:cs typeface="Arial"/>
              </a:rPr>
              <a:t>os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serviços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5297" y="1011290"/>
          <a:ext cx="9331325" cy="4878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5635"/>
                <a:gridCol w="6155690"/>
              </a:tblGrid>
              <a:tr h="271145">
                <a:tc>
                  <a:txBody>
                    <a:bodyPr/>
                    <a:lstStyle/>
                    <a:p>
                      <a:pPr marL="74295">
                        <a:lnSpc>
                          <a:spcPts val="137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Artefato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7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Propósito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BADFE2"/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todos os componentes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solução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solidFill>
                      <a:srgbClr val="D0D7E8"/>
                    </a:solidFill>
                  </a:tcPr>
                </a:tc>
              </a:tr>
              <a:tr h="74930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Físico de Soluções de</a:t>
                      </a:r>
                      <a:r>
                        <a:rPr sz="12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235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diagrama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as relações entre a solução física de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r>
                        <a:rPr sz="12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(Componentes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6845">
                        <a:lnSpc>
                          <a:spcPts val="12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Físicos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Aplicativos)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outras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soluções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(Componentes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solidFill>
                      <a:srgbClr val="E9ECF4"/>
                    </a:solidFill>
                  </a:tcPr>
                </a:tc>
              </a:tr>
              <a:tr h="1020444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235"/>
                        </a:lnSpc>
                        <a:spcBef>
                          <a:spcPts val="5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quais serviços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existentes são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reutilizados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quais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podem</a:t>
                      </a:r>
                      <a:r>
                        <a:rPr sz="12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6845">
                        <a:lnSpc>
                          <a:spcPts val="1019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providos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externos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(SaaS)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quais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precisam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ser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desenvolvidos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6845">
                        <a:lnSpc>
                          <a:spcPts val="1019"/>
                        </a:lnSpc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encapsulamentos 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novos/existentes 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quais precisam</a:t>
                      </a:r>
                      <a:r>
                        <a:rPr sz="12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6845">
                        <a:lnSpc>
                          <a:spcPts val="12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desenvolvidos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solidFill>
                      <a:srgbClr val="D0D7E8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Orientações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235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documento provê as orientações sobre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desenvolver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Solução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Serviços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6845">
                        <a:lnSpc>
                          <a:spcPts val="12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E9ECF4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Diagrama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Arquitetura</a:t>
                      </a:r>
                      <a:r>
                        <a:rPr sz="12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Tecnológica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182245">
                        <a:lnSpc>
                          <a:spcPct val="71700"/>
                        </a:lnSpc>
                        <a:spcBef>
                          <a:spcPts val="100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diagrama é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utilizado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se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mostrar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analisar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soluções físicas técnicas</a:t>
                      </a:r>
                      <a:r>
                        <a:rPr sz="12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 a infraestrutura de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solidFill>
                      <a:srgbClr val="D0D7E8"/>
                    </a:solidFill>
                  </a:tcPr>
                </a:tc>
              </a:tr>
              <a:tr h="62357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Matriz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Aplicativos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Tecnologia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24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matriz é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utilizada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 apresentar 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analisar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infraestrutura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física utilizada</a:t>
                      </a:r>
                      <a:r>
                        <a:rPr sz="12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para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56845">
                        <a:lnSpc>
                          <a:spcPts val="124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executar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 aplicativos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físico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solidFill>
                      <a:srgbClr val="E9ECF4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Catálogo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Portfólio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Tecnologia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1096010">
                        <a:lnSpc>
                          <a:spcPct val="71700"/>
                        </a:lnSpc>
                        <a:spcBef>
                          <a:spcPts val="100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Essa é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200" spc="0" dirty="0">
                          <a:latin typeface="Arial"/>
                          <a:cs typeface="Arial"/>
                        </a:rPr>
                        <a:t>lista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produtos 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tipos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produtos que serão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utilizados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na  implementação,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incluído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infraestrutura de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tempo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 execução de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solidFill>
                      <a:srgbClr val="D0D7E8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Orientações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Tecnologia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Esse documento provê orientações sobre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utilizar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infraestrutura de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6972" y="300898"/>
            <a:ext cx="499922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Artefatos </a:t>
            </a:r>
            <a:r>
              <a:rPr i="0" spc="0" dirty="0">
                <a:latin typeface="Arial"/>
                <a:cs typeface="Arial"/>
              </a:rPr>
              <a:t>da Fase</a:t>
            </a:r>
            <a:r>
              <a:rPr i="0" spc="-150" dirty="0">
                <a:latin typeface="Arial"/>
                <a:cs typeface="Arial"/>
              </a:rPr>
              <a:t> </a:t>
            </a:r>
            <a:r>
              <a:rPr i="0" spc="0" dirty="0">
                <a:latin typeface="Arial"/>
                <a:cs typeface="Arial"/>
              </a:rPr>
              <a:t>E</a:t>
            </a:r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228600"/>
            <a:ext cx="210451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121410"/>
            <a:ext cx="9122410" cy="4308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utilização </a:t>
            </a:r>
            <a:r>
              <a:rPr sz="2400" dirty="0">
                <a:latin typeface="Arial"/>
                <a:cs typeface="Arial"/>
              </a:rPr>
              <a:t>da SOA como </a:t>
            </a:r>
            <a:r>
              <a:rPr sz="2400" spc="-5" dirty="0">
                <a:latin typeface="Arial"/>
                <a:cs typeface="Arial"/>
              </a:rPr>
              <a:t>um estilo de arquitetura </a:t>
            </a:r>
            <a:r>
              <a:rPr sz="2400" dirty="0">
                <a:latin typeface="Arial"/>
                <a:cs typeface="Arial"/>
              </a:rPr>
              <a:t>tem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como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objetivo </a:t>
            </a:r>
            <a:r>
              <a:rPr sz="2400" dirty="0">
                <a:latin typeface="Arial"/>
                <a:cs typeface="Arial"/>
              </a:rPr>
              <a:t>a simplificação 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negócio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conceitos do </a:t>
            </a:r>
            <a:r>
              <a:rPr sz="2400" dirty="0">
                <a:latin typeface="Arial"/>
                <a:cs typeface="Arial"/>
              </a:rPr>
              <a:t>metamodelo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spc="-10" dirty="0">
                <a:latin typeface="Arial"/>
                <a:cs typeface="Arial"/>
              </a:rPr>
              <a:t>TOGAF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possuem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uma correspondência </a:t>
            </a:r>
            <a:r>
              <a:rPr sz="2400" spc="-5" dirty="0">
                <a:latin typeface="Arial"/>
                <a:cs typeface="Arial"/>
              </a:rPr>
              <a:t>direta </a:t>
            </a:r>
            <a:r>
              <a:rPr sz="2400" dirty="0">
                <a:latin typeface="Arial"/>
                <a:cs typeface="Arial"/>
              </a:rPr>
              <a:t>com a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 marL="347980" marR="5080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pode </a:t>
            </a:r>
            <a:r>
              <a:rPr sz="2400" spc="-5" dirty="0">
                <a:latin typeface="Arial"/>
                <a:cs typeface="Arial"/>
              </a:rPr>
              <a:t>ser utilizada </a:t>
            </a:r>
            <a:r>
              <a:rPr sz="2400" dirty="0">
                <a:latin typeface="Arial"/>
                <a:cs typeface="Arial"/>
              </a:rPr>
              <a:t>para suportar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SOA,  </a:t>
            </a:r>
            <a:r>
              <a:rPr sz="2400" spc="-5" dirty="0">
                <a:latin typeface="Arial"/>
                <a:cs typeface="Arial"/>
              </a:rPr>
              <a:t>provendo </a:t>
            </a:r>
            <a:r>
              <a:rPr sz="2400" dirty="0">
                <a:latin typeface="Arial"/>
                <a:cs typeface="Arial"/>
              </a:rPr>
              <a:t>um conjunto de ferramentas e técnicas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tratar  muitos </a:t>
            </a:r>
            <a:r>
              <a:rPr sz="2400" spc="-5" dirty="0">
                <a:latin typeface="Arial"/>
                <a:cs typeface="Arial"/>
              </a:rPr>
              <a:t>dos </a:t>
            </a:r>
            <a:r>
              <a:rPr sz="2400" dirty="0">
                <a:latin typeface="Arial"/>
                <a:cs typeface="Arial"/>
              </a:rPr>
              <a:t>desafios </a:t>
            </a:r>
            <a:r>
              <a:rPr sz="2400" spc="-5" dirty="0">
                <a:latin typeface="Arial"/>
                <a:cs typeface="Arial"/>
              </a:rPr>
              <a:t>não </a:t>
            </a:r>
            <a:r>
              <a:rPr sz="2400" dirty="0">
                <a:latin typeface="Arial"/>
                <a:cs typeface="Arial"/>
              </a:rPr>
              <a:t>técnicos associados </a:t>
            </a:r>
            <a:r>
              <a:rPr sz="2400" spc="-5" dirty="0">
                <a:latin typeface="Arial"/>
                <a:cs typeface="Arial"/>
              </a:rPr>
              <a:t>à </a:t>
            </a:r>
            <a:r>
              <a:rPr sz="2400" dirty="0">
                <a:latin typeface="Arial"/>
                <a:cs typeface="Arial"/>
              </a:rPr>
              <a:t>adoção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 marL="347980" marR="278765" indent="-335280">
              <a:lnSpc>
                <a:spcPct val="100000"/>
              </a:lnSpc>
              <a:spcBef>
                <a:spcPts val="605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TOGAF </a:t>
            </a:r>
            <a:r>
              <a:rPr sz="2400" spc="-10" dirty="0">
                <a:latin typeface="Arial"/>
                <a:cs typeface="Arial"/>
              </a:rPr>
              <a:t>provê </a:t>
            </a:r>
            <a:r>
              <a:rPr sz="2400" spc="-5" dirty="0">
                <a:latin typeface="Arial"/>
                <a:cs typeface="Arial"/>
              </a:rPr>
              <a:t>orientação </a:t>
            </a:r>
            <a:r>
              <a:rPr sz="2400" dirty="0">
                <a:latin typeface="Arial"/>
                <a:cs typeface="Arial"/>
              </a:rPr>
              <a:t>e um conjunto de </a:t>
            </a:r>
            <a:r>
              <a:rPr sz="2400" spc="-5" dirty="0">
                <a:latin typeface="Arial"/>
                <a:cs typeface="Arial"/>
              </a:rPr>
              <a:t>recursos para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  adaptar o ADM ao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600"/>
              </a:spcBef>
              <a:buChar char="•"/>
              <a:tabLst>
                <a:tab pos="347345" algn="l"/>
                <a:tab pos="347980" algn="l"/>
              </a:tabLst>
            </a:pPr>
            <a:r>
              <a:rPr sz="2400" dirty="0">
                <a:latin typeface="Arial"/>
                <a:cs typeface="Arial"/>
              </a:rPr>
              <a:t>O Grupo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SOA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Open Group</a:t>
            </a:r>
            <a:r>
              <a:rPr sz="2400" i="1" spc="-229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possui</a:t>
            </a:r>
            <a:endParaRPr sz="2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diversos </a:t>
            </a:r>
            <a:r>
              <a:rPr sz="2400" dirty="0">
                <a:latin typeface="Arial"/>
                <a:cs typeface="Arial"/>
              </a:rPr>
              <a:t>documentos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suportam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550922"/>
            <a:ext cx="3282315" cy="24121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Módulo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34  </a:t>
            </a:r>
            <a:r>
              <a:rPr sz="4000" i="1" dirty="0">
                <a:solidFill>
                  <a:srgbClr val="000000"/>
                </a:solidFill>
                <a:latin typeface="Arial"/>
                <a:cs typeface="Arial"/>
              </a:rPr>
              <a:t>Framework</a:t>
            </a:r>
            <a:r>
              <a:rPr sz="40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de  Competên</a:t>
            </a:r>
            <a:r>
              <a:rPr sz="4000" spc="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ias 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da</a:t>
            </a:r>
            <a:r>
              <a:rPr sz="40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9765" y="1551496"/>
            <a:ext cx="8335646" cy="326371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0375" marR="269875" indent="-447675">
              <a:lnSpc>
                <a:spcPct val="100000"/>
              </a:lnSpc>
              <a:spcBef>
                <a:spcPts val="580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Explicar o propósito do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Competências </a:t>
            </a:r>
            <a:r>
              <a:rPr sz="2400" spc="-5" dirty="0">
                <a:latin typeface="Arial"/>
                <a:cs typeface="Arial"/>
              </a:rPr>
              <a:t>da  Arquitetura e o porquê de </a:t>
            </a:r>
            <a:r>
              <a:rPr sz="2400" dirty="0">
                <a:latin typeface="Arial"/>
                <a:cs typeface="Arial"/>
              </a:rPr>
              <a:t>sua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necessidade</a:t>
            </a:r>
            <a:endParaRPr sz="2400">
              <a:latin typeface="Arial"/>
              <a:cs typeface="Arial"/>
            </a:endParaRPr>
          </a:p>
          <a:p>
            <a:pPr marL="460375" indent="-447675">
              <a:lnSpc>
                <a:spcPct val="100000"/>
              </a:lnSpc>
              <a:spcBef>
                <a:spcPts val="580"/>
              </a:spcBef>
              <a:buChar char="•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Descrever </a:t>
            </a:r>
            <a:r>
              <a:rPr sz="2400" dirty="0">
                <a:latin typeface="Arial"/>
                <a:cs typeface="Arial"/>
              </a:rPr>
              <a:t>os benefícios de se </a:t>
            </a:r>
            <a:r>
              <a:rPr sz="2400" spc="-5" dirty="0">
                <a:latin typeface="Arial"/>
                <a:cs typeface="Arial"/>
              </a:rPr>
              <a:t>utilizar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</a:t>
            </a:r>
            <a:r>
              <a:rPr sz="2400" i="1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Competências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0375" marR="5080" indent="-447675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Descrever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estrutura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Competências da  </a:t>
            </a:r>
            <a:r>
              <a:rPr sz="2400" spc="-5" dirty="0">
                <a:latin typeface="Arial"/>
                <a:cs typeface="Arial"/>
              </a:rPr>
              <a:t>Arquitetura, </a:t>
            </a:r>
            <a:r>
              <a:rPr sz="2400" dirty="0">
                <a:latin typeface="Arial"/>
                <a:cs typeface="Arial"/>
              </a:rPr>
              <a:t>incluindo </a:t>
            </a:r>
            <a:r>
              <a:rPr sz="2400" spc="-5" dirty="0">
                <a:latin typeface="Arial"/>
                <a:cs typeface="Arial"/>
              </a:rPr>
              <a:t>os </a:t>
            </a:r>
            <a:r>
              <a:rPr sz="2400" dirty="0">
                <a:latin typeface="Arial"/>
                <a:cs typeface="Arial"/>
              </a:rPr>
              <a:t>papéis, competências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spc="-5" dirty="0">
                <a:latin typeface="Arial"/>
                <a:cs typeface="Arial"/>
              </a:rPr>
              <a:t>de  </a:t>
            </a:r>
            <a:r>
              <a:rPr sz="2400" dirty="0">
                <a:latin typeface="Arial"/>
                <a:cs typeface="Arial"/>
              </a:rPr>
              <a:t>proficiência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0410" y="1082167"/>
            <a:ext cx="5009515" cy="3430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 marR="120014" indent="-278130" algn="just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292929"/>
                </a:solidFill>
                <a:latin typeface="Calibri"/>
                <a:cs typeface="Calibri"/>
              </a:rPr>
              <a:t>“O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arquiteto ideal deve ser um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homem  das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letras,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um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matemático,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familiar 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com estudos históricos, um estudioso  diligente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da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filosofia,</a:t>
            </a:r>
            <a:r>
              <a:rPr sz="2400" i="1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familiarizado</a:t>
            </a:r>
            <a:endParaRPr sz="2400">
              <a:latin typeface="Calibri"/>
              <a:cs typeface="Calibri"/>
            </a:endParaRPr>
          </a:p>
          <a:p>
            <a:pPr marL="170815" marR="5080" indent="2540" algn="ctr">
              <a:lnSpc>
                <a:spcPct val="100000"/>
              </a:lnSpc>
              <a:spcBef>
                <a:spcPts val="5"/>
              </a:spcBef>
            </a:pP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com </a:t>
            </a:r>
            <a:r>
              <a:rPr sz="2400" i="1" dirty="0">
                <a:solidFill>
                  <a:srgbClr val="292929"/>
                </a:solidFill>
                <a:latin typeface="Calibri"/>
                <a:cs typeface="Calibri"/>
              </a:rPr>
              <a:t>a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música, não ignorante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da 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medicina,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conhecedor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das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respostas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de 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Jurisconsultos,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familiarizado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com 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astronomia </a:t>
            </a:r>
            <a:r>
              <a:rPr sz="2400" i="1" dirty="0">
                <a:solidFill>
                  <a:srgbClr val="292929"/>
                </a:solidFill>
                <a:latin typeface="Calibri"/>
                <a:cs typeface="Calibri"/>
              </a:rPr>
              <a:t>e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cálculos</a:t>
            </a:r>
            <a:r>
              <a:rPr sz="2400" i="1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292929"/>
                </a:solidFill>
                <a:latin typeface="Calibri"/>
                <a:cs typeface="Calibri"/>
              </a:rPr>
              <a:t>astronômicos."</a:t>
            </a:r>
            <a:endParaRPr sz="2400">
              <a:latin typeface="Calibri"/>
              <a:cs typeface="Calibri"/>
            </a:endParaRPr>
          </a:p>
          <a:p>
            <a:pPr marL="133985">
              <a:lnSpc>
                <a:spcPct val="100000"/>
              </a:lnSpc>
              <a:spcBef>
                <a:spcPts val="725"/>
              </a:spcBef>
            </a:pP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Vitruvius, </a:t>
            </a:r>
            <a:r>
              <a:rPr sz="2400" i="1" dirty="0">
                <a:solidFill>
                  <a:srgbClr val="292929"/>
                </a:solidFill>
                <a:latin typeface="Calibri"/>
                <a:cs typeface="Calibri"/>
              </a:rPr>
              <a:t>cerca </a:t>
            </a:r>
            <a:r>
              <a:rPr sz="2400" i="1" spc="-5" dirty="0">
                <a:solidFill>
                  <a:srgbClr val="292929"/>
                </a:solidFill>
                <a:latin typeface="Calibri"/>
                <a:cs typeface="Calibri"/>
              </a:rPr>
              <a:t>de25</a:t>
            </a:r>
            <a:r>
              <a:rPr sz="2400" i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92929"/>
                </a:solidFill>
                <a:latin typeface="Calibri"/>
                <a:cs typeface="Calibri"/>
              </a:rPr>
              <a:t>AC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1731" y="1500124"/>
            <a:ext cx="3088766" cy="387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8829" y="300898"/>
            <a:ext cx="359537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Necessidades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0"/>
            <a:ext cx="8855075" cy="1492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Há poucas pessoas </a:t>
            </a:r>
            <a:r>
              <a:rPr sz="2400" spc="-5" dirty="0">
                <a:latin typeface="Arial"/>
                <a:cs typeface="Arial"/>
              </a:rPr>
              <a:t>preparadas para atuarem </a:t>
            </a:r>
            <a:r>
              <a:rPr sz="2400" dirty="0">
                <a:latin typeface="Arial"/>
                <a:cs typeface="Arial"/>
              </a:rPr>
              <a:t>como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Arquitetos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Corporativos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Necessidade da amplo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repertório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Necessidade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b="1" i="1" spc="-10" dirty="0">
                <a:latin typeface="Arial"/>
                <a:cs typeface="Arial"/>
              </a:rPr>
              <a:t>experiência</a:t>
            </a:r>
            <a:r>
              <a:rPr sz="2000" b="1" i="1" spc="10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variada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1190" y="300898"/>
            <a:ext cx="391541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Co</a:t>
            </a:r>
            <a:r>
              <a:rPr i="0" spc="5" dirty="0">
                <a:latin typeface="Arial"/>
                <a:cs typeface="Arial"/>
              </a:rPr>
              <a:t>n</a:t>
            </a:r>
            <a:r>
              <a:rPr i="0" spc="0" dirty="0">
                <a:latin typeface="Arial"/>
                <a:cs typeface="Arial"/>
              </a:rPr>
              <a:t>he</a:t>
            </a:r>
            <a:r>
              <a:rPr i="0" spc="5" dirty="0">
                <a:latin typeface="Arial"/>
                <a:cs typeface="Arial"/>
              </a:rPr>
              <a:t>c</a:t>
            </a:r>
            <a:r>
              <a:rPr i="0" dirty="0">
                <a:latin typeface="Arial"/>
                <a:cs typeface="Arial"/>
              </a:rPr>
              <a:t>imentos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7605"/>
            <a:ext cx="8655685" cy="45121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latin typeface="Arial"/>
                <a:cs typeface="Arial"/>
              </a:rPr>
              <a:t>Mais </a:t>
            </a:r>
            <a:r>
              <a:rPr sz="2200" dirty="0">
                <a:latin typeface="Arial"/>
                <a:cs typeface="Arial"/>
              </a:rPr>
              <a:t>Generalista </a:t>
            </a:r>
            <a:r>
              <a:rPr sz="2200" spc="0" dirty="0">
                <a:latin typeface="Arial"/>
                <a:cs typeface="Arial"/>
              </a:rPr>
              <a:t>que</a:t>
            </a:r>
            <a:r>
              <a:rPr sz="2200" spc="-5" dirty="0">
                <a:latin typeface="Arial"/>
                <a:cs typeface="Arial"/>
              </a:rPr>
              <a:t> Especialista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ts val="2275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10" dirty="0">
                <a:latin typeface="Arial"/>
                <a:cs typeface="Arial"/>
              </a:rPr>
              <a:t>Mais </a:t>
            </a:r>
            <a:r>
              <a:rPr sz="1900" spc="-5" dirty="0">
                <a:latin typeface="Arial"/>
                <a:cs typeface="Arial"/>
              </a:rPr>
              <a:t>atento à “floresta” do que às</a:t>
            </a:r>
            <a:r>
              <a:rPr sz="1900" spc="10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“árvores”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ts val="2635"/>
              </a:lnSpc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Estratégia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Modelos genéricos e Planejamento</a:t>
            </a:r>
            <a:r>
              <a:rPr sz="1900" spc="13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Estratégico</a:t>
            </a:r>
            <a:endParaRPr sz="1900">
              <a:latin typeface="Arial"/>
              <a:cs typeface="Arial"/>
            </a:endParaRPr>
          </a:p>
          <a:p>
            <a:pPr marL="1155700" lvl="2" indent="-228600">
              <a:lnSpc>
                <a:spcPts val="2035"/>
              </a:lnSpc>
              <a:spcBef>
                <a:spcPts val="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spc="-5" dirty="0">
                <a:latin typeface="Arial"/>
                <a:cs typeface="Arial"/>
              </a:rPr>
              <a:t>Porter, BCG, BSC</a:t>
            </a:r>
            <a:r>
              <a:rPr sz="1700" spc="4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etc.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ts val="2270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Processo usado na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organização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ts val="2635"/>
              </a:lnSpc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Processos de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Negócio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Técnicas de Modelagem e Gestão de Processos de Negócio (ex.:</a:t>
            </a:r>
            <a:r>
              <a:rPr sz="1900" spc="22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BPMN)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ts val="2055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Conhecimento do Modelo de Negócio da indústria à qual a</a:t>
            </a:r>
            <a:r>
              <a:rPr sz="1900" spc="2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Organização</a:t>
            </a:r>
            <a:endParaRPr sz="1900">
              <a:latin typeface="Arial"/>
              <a:cs typeface="Arial"/>
            </a:endParaRPr>
          </a:p>
          <a:p>
            <a:pPr marL="756285">
              <a:lnSpc>
                <a:spcPts val="2045"/>
              </a:lnSpc>
            </a:pPr>
            <a:r>
              <a:rPr sz="1900" spc="-5" dirty="0">
                <a:latin typeface="Arial"/>
                <a:cs typeface="Arial"/>
              </a:rPr>
              <a:t>pertence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ts val="2635"/>
              </a:lnSpc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Sistemas de </a:t>
            </a:r>
            <a:r>
              <a:rPr sz="2200" spc="0" dirty="0">
                <a:latin typeface="Arial"/>
                <a:cs typeface="Arial"/>
              </a:rPr>
              <a:t>Informação 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1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Tecnologia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Conhecimentos de modelagem de dados e de</a:t>
            </a:r>
            <a:r>
              <a:rPr sz="1900" spc="17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sistemas</a:t>
            </a:r>
            <a:endParaRPr sz="1900">
              <a:latin typeface="Arial"/>
              <a:cs typeface="Arial"/>
            </a:endParaRPr>
          </a:p>
          <a:p>
            <a:pPr marL="1155700" lvl="2" indent="-228600">
              <a:lnSpc>
                <a:spcPts val="2035"/>
              </a:lnSpc>
              <a:spcBef>
                <a:spcPts val="1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700" spc="-5" dirty="0">
                <a:latin typeface="Arial"/>
                <a:cs typeface="Arial"/>
              </a:rPr>
              <a:t>ER, UML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etc.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ts val="2270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Conhecimentos de arquitetura de sistemas e</a:t>
            </a:r>
            <a:r>
              <a:rPr sz="1900" spc="1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tecnologia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ts val="2635"/>
              </a:lnSpc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Gerenciamento </a:t>
            </a:r>
            <a:r>
              <a:rPr sz="2200" spc="0" dirty="0">
                <a:latin typeface="Arial"/>
                <a:cs typeface="Arial"/>
              </a:rPr>
              <a:t>de </a:t>
            </a:r>
            <a:r>
              <a:rPr sz="2200" i="1" spc="-5" dirty="0">
                <a:latin typeface="Arial"/>
                <a:cs typeface="Arial"/>
              </a:rPr>
              <a:t>portfolios 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projetos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104" y="331675"/>
            <a:ext cx="62115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Componentes do TOGAF</a:t>
            </a:r>
            <a:r>
              <a:rPr sz="4000" i="0" spc="-2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235" y="1584115"/>
            <a:ext cx="9156700" cy="3381054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Método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(ADM)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sequência iterativa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passos para </a:t>
            </a:r>
            <a:r>
              <a:rPr sz="2000" spc="-15" dirty="0">
                <a:latin typeface="Arial"/>
                <a:cs typeface="Arial"/>
              </a:rPr>
              <a:t>desenvolver </a:t>
            </a:r>
            <a:r>
              <a:rPr sz="200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toda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empresa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Orientações e </a:t>
            </a:r>
            <a:r>
              <a:rPr sz="2400" dirty="0">
                <a:latin typeface="Arial"/>
                <a:cs typeface="Arial"/>
              </a:rPr>
              <a:t>Técnicas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Orientações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técnicas para dar </a:t>
            </a:r>
            <a:r>
              <a:rPr sz="2000" spc="-5" dirty="0">
                <a:latin typeface="Arial"/>
                <a:cs typeface="Arial"/>
              </a:rPr>
              <a:t>suporte à </a:t>
            </a:r>
            <a:r>
              <a:rPr sz="2000" spc="-10" dirty="0">
                <a:latin typeface="Arial"/>
                <a:cs typeface="Arial"/>
              </a:rPr>
              <a:t>aplicação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ADM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Conteúdo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marR="26352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modelo </a:t>
            </a:r>
            <a:r>
              <a:rPr sz="2000" spc="-10" dirty="0">
                <a:latin typeface="Arial"/>
                <a:cs typeface="Arial"/>
              </a:rPr>
              <a:t>detalhado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produtos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arquitetura, incluindo  entregáveis, </a:t>
            </a:r>
            <a:r>
              <a:rPr sz="2000" spc="-5" dirty="0">
                <a:latin typeface="Arial"/>
                <a:cs typeface="Arial"/>
              </a:rPr>
              <a:t>artefatos </a:t>
            </a:r>
            <a:r>
              <a:rPr sz="2000" spc="-10" dirty="0">
                <a:latin typeface="Arial"/>
                <a:cs typeface="Arial"/>
              </a:rPr>
              <a:t>dentro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entregáveis,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os Blocos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Construção 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(BCAs) </a:t>
            </a:r>
            <a:r>
              <a:rPr sz="2000" spc="-10" dirty="0">
                <a:latin typeface="Arial"/>
                <a:cs typeface="Arial"/>
              </a:rPr>
              <a:t>que os entregáveis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representam.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984" y="331675"/>
            <a:ext cx="50800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Habilidades </a:t>
            </a:r>
            <a:r>
              <a:rPr sz="4000" i="0" spc="0" dirty="0">
                <a:latin typeface="Arial"/>
                <a:cs typeface="Arial"/>
              </a:rPr>
              <a:t>e</a:t>
            </a:r>
            <a:r>
              <a:rPr sz="4000" i="0" spc="-85" dirty="0">
                <a:latin typeface="Arial"/>
                <a:cs typeface="Arial"/>
              </a:rPr>
              <a:t> </a:t>
            </a:r>
            <a:r>
              <a:rPr sz="4000" i="0" spc="-5" dirty="0">
                <a:latin typeface="Arial"/>
                <a:cs typeface="Arial"/>
              </a:rPr>
              <a:t>Atitudes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6"/>
            <a:ext cx="8735060" cy="267316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6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Visão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Sistêmica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Orientação 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resultados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Planejamento </a:t>
            </a:r>
            <a:r>
              <a:rPr sz="2400" spc="-5" dirty="0">
                <a:latin typeface="Arial"/>
                <a:cs typeface="Arial"/>
              </a:rPr>
              <a:t>de Longo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Prazo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Negociação </a:t>
            </a:r>
            <a:r>
              <a:rPr sz="2400" dirty="0">
                <a:latin typeface="Arial"/>
                <a:cs typeface="Arial"/>
              </a:rPr>
              <a:t>e formação 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consenso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“poliglota”, </a:t>
            </a:r>
            <a:r>
              <a:rPr sz="2400" dirty="0">
                <a:latin typeface="Arial"/>
                <a:cs typeface="Arial"/>
              </a:rPr>
              <a:t>falando as </a:t>
            </a:r>
            <a:r>
              <a:rPr sz="2400" spc="-10" dirty="0">
                <a:latin typeface="Arial"/>
                <a:cs typeface="Arial"/>
              </a:rPr>
              <a:t>“línguas” </a:t>
            </a:r>
            <a:r>
              <a:rPr sz="2400" dirty="0">
                <a:latin typeface="Arial"/>
                <a:cs typeface="Arial"/>
              </a:rPr>
              <a:t>dos </a:t>
            </a:r>
            <a:r>
              <a:rPr sz="2400" spc="-10" dirty="0">
                <a:latin typeface="Arial"/>
                <a:cs typeface="Arial"/>
              </a:rPr>
              <a:t>diversos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stakeholders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Capacidade de </a:t>
            </a:r>
            <a:r>
              <a:rPr sz="2400" spc="-5" dirty="0">
                <a:latin typeface="Arial"/>
                <a:cs typeface="Arial"/>
              </a:rPr>
              <a:t>análise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trade-offs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2170" y="300898"/>
            <a:ext cx="1781429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Papéis</a:t>
            </a:r>
          </a:p>
        </p:txBody>
      </p:sp>
      <p:sp>
        <p:nvSpPr>
          <p:cNvPr id="3" name="object 3"/>
          <p:cNvSpPr/>
          <p:nvPr/>
        </p:nvSpPr>
        <p:spPr>
          <a:xfrm>
            <a:off x="1200417" y="38068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089" y="0"/>
                </a:moveTo>
                <a:lnTo>
                  <a:pt x="0" y="169544"/>
                </a:lnTo>
                <a:lnTo>
                  <a:pt x="181851" y="371475"/>
                </a:lnTo>
                <a:lnTo>
                  <a:pt x="18108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417" y="38068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851" y="371475"/>
                </a:moveTo>
                <a:lnTo>
                  <a:pt x="0" y="169544"/>
                </a:lnTo>
                <a:lnTo>
                  <a:pt x="181089" y="0"/>
                </a:lnTo>
                <a:lnTo>
                  <a:pt x="181851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9323" y="0"/>
                </a:moveTo>
                <a:lnTo>
                  <a:pt x="0" y="178435"/>
                </a:lnTo>
                <a:lnTo>
                  <a:pt x="181864" y="371475"/>
                </a:lnTo>
                <a:lnTo>
                  <a:pt x="179323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6296" y="29956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864" y="371475"/>
                </a:moveTo>
                <a:lnTo>
                  <a:pt x="0" y="178435"/>
                </a:lnTo>
                <a:lnTo>
                  <a:pt x="179323" y="0"/>
                </a:lnTo>
                <a:lnTo>
                  <a:pt x="181864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308" y="0"/>
                </a:moveTo>
                <a:lnTo>
                  <a:pt x="0" y="270510"/>
                </a:lnTo>
                <a:lnTo>
                  <a:pt x="181864" y="371475"/>
                </a:lnTo>
                <a:lnTo>
                  <a:pt x="17830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6495" y="343065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864" y="371475"/>
                </a:moveTo>
                <a:lnTo>
                  <a:pt x="0" y="270510"/>
                </a:lnTo>
                <a:lnTo>
                  <a:pt x="178308" y="0"/>
                </a:lnTo>
                <a:lnTo>
                  <a:pt x="181864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6586" y="25685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0339" y="0"/>
                </a:moveTo>
                <a:lnTo>
                  <a:pt x="0" y="132079"/>
                </a:lnTo>
                <a:lnTo>
                  <a:pt x="181863" y="371475"/>
                </a:lnTo>
                <a:lnTo>
                  <a:pt x="18033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6586" y="25685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863" y="371475"/>
                </a:moveTo>
                <a:lnTo>
                  <a:pt x="0" y="132079"/>
                </a:lnTo>
                <a:lnTo>
                  <a:pt x="180339" y="0"/>
                </a:lnTo>
                <a:lnTo>
                  <a:pt x="181863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78562" y="0"/>
                </a:moveTo>
                <a:lnTo>
                  <a:pt x="0" y="162306"/>
                </a:lnTo>
                <a:lnTo>
                  <a:pt x="181864" y="371475"/>
                </a:lnTo>
                <a:lnTo>
                  <a:pt x="17856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170" y="39100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864" y="371475"/>
                </a:moveTo>
                <a:lnTo>
                  <a:pt x="0" y="162306"/>
                </a:lnTo>
                <a:lnTo>
                  <a:pt x="178562" y="0"/>
                </a:lnTo>
                <a:lnTo>
                  <a:pt x="181864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40815" y="0"/>
                </a:moveTo>
                <a:lnTo>
                  <a:pt x="0" y="83058"/>
                </a:lnTo>
                <a:lnTo>
                  <a:pt x="934212" y="371475"/>
                </a:lnTo>
                <a:lnTo>
                  <a:pt x="94081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037" y="2336802"/>
            <a:ext cx="941069" cy="371475"/>
          </a:xfrm>
          <a:custGeom>
            <a:avLst/>
            <a:gdLst/>
            <a:ahLst/>
            <a:cxnLst/>
            <a:rect l="l" t="t" r="r" b="b"/>
            <a:pathLst>
              <a:path w="941069" h="371475">
                <a:moveTo>
                  <a:pt x="934212" y="371475"/>
                </a:moveTo>
                <a:lnTo>
                  <a:pt x="0" y="83058"/>
                </a:lnTo>
                <a:lnTo>
                  <a:pt x="940815" y="0"/>
                </a:lnTo>
                <a:lnTo>
                  <a:pt x="934212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864" y="0"/>
                </a:moveTo>
                <a:lnTo>
                  <a:pt x="0" y="81152"/>
                </a:lnTo>
                <a:lnTo>
                  <a:pt x="180975" y="371475"/>
                </a:lnTo>
                <a:lnTo>
                  <a:pt x="18186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5420" y="17589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0975" y="371475"/>
                </a:moveTo>
                <a:lnTo>
                  <a:pt x="0" y="81152"/>
                </a:lnTo>
                <a:lnTo>
                  <a:pt x="181864" y="0"/>
                </a:lnTo>
                <a:lnTo>
                  <a:pt x="180975" y="3714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737" y="0"/>
                </a:moveTo>
                <a:lnTo>
                  <a:pt x="0" y="15367"/>
                </a:lnTo>
                <a:lnTo>
                  <a:pt x="79629" y="371475"/>
                </a:lnTo>
                <a:lnTo>
                  <a:pt x="181737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0634" y="49180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81737" y="0"/>
                </a:moveTo>
                <a:lnTo>
                  <a:pt x="79629" y="371475"/>
                </a:lnTo>
                <a:lnTo>
                  <a:pt x="0" y="15367"/>
                </a:lnTo>
                <a:lnTo>
                  <a:pt x="181737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1737" y="0"/>
                </a:moveTo>
                <a:lnTo>
                  <a:pt x="0" y="32257"/>
                </a:lnTo>
                <a:lnTo>
                  <a:pt x="99568" y="371475"/>
                </a:lnTo>
                <a:lnTo>
                  <a:pt x="181737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48879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1737" y="0"/>
                </a:moveTo>
                <a:lnTo>
                  <a:pt x="99568" y="371475"/>
                </a:lnTo>
                <a:lnTo>
                  <a:pt x="0" y="32257"/>
                </a:lnTo>
                <a:lnTo>
                  <a:pt x="181737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5917" y="492290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1864" y="0"/>
                </a:moveTo>
                <a:lnTo>
                  <a:pt x="0" y="17780"/>
                </a:lnTo>
                <a:lnTo>
                  <a:pt x="118999" y="371475"/>
                </a:lnTo>
                <a:lnTo>
                  <a:pt x="18186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5917" y="4922903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1864" y="0"/>
                </a:moveTo>
                <a:lnTo>
                  <a:pt x="118999" y="371475"/>
                </a:lnTo>
                <a:lnTo>
                  <a:pt x="0" y="17780"/>
                </a:lnTo>
                <a:lnTo>
                  <a:pt x="181864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56210" y="371475"/>
                </a:lnTo>
                <a:lnTo>
                  <a:pt x="181737" y="15493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93310" y="49053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1737" y="15493"/>
                </a:moveTo>
                <a:lnTo>
                  <a:pt x="156210" y="371475"/>
                </a:lnTo>
                <a:lnTo>
                  <a:pt x="0" y="0"/>
                </a:lnTo>
                <a:lnTo>
                  <a:pt x="181737" y="1549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610" y="34829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0" y="371475"/>
                </a:lnTo>
                <a:lnTo>
                  <a:pt x="181864" y="160655"/>
                </a:lnTo>
                <a:lnTo>
                  <a:pt x="0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3610" y="34829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81864" y="16065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116" y="4067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4063" y="371475"/>
                </a:lnTo>
                <a:lnTo>
                  <a:pt x="181863" y="341883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8116" y="4067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81863" y="341883"/>
                </a:lnTo>
                <a:lnTo>
                  <a:pt x="4063" y="37147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8707" y="32623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0" y="371475"/>
                </a:lnTo>
                <a:lnTo>
                  <a:pt x="181864" y="253364"/>
                </a:lnTo>
                <a:lnTo>
                  <a:pt x="0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88707" y="32623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0"/>
                </a:moveTo>
                <a:lnTo>
                  <a:pt x="181864" y="253364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136" y="29575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034" y="0"/>
                </a:moveTo>
                <a:lnTo>
                  <a:pt x="0" y="371475"/>
                </a:lnTo>
                <a:lnTo>
                  <a:pt x="181864" y="118363"/>
                </a:lnTo>
                <a:lnTo>
                  <a:pt x="1803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2136" y="2957578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034" y="0"/>
                </a:moveTo>
                <a:lnTo>
                  <a:pt x="181864" y="118363"/>
                </a:lnTo>
                <a:lnTo>
                  <a:pt x="0" y="371475"/>
                </a:lnTo>
                <a:lnTo>
                  <a:pt x="18034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181737" y="0"/>
                </a:moveTo>
                <a:lnTo>
                  <a:pt x="0" y="43179"/>
                </a:lnTo>
                <a:lnTo>
                  <a:pt x="102616" y="371475"/>
                </a:lnTo>
                <a:lnTo>
                  <a:pt x="181737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701" y="165417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5" h="371475">
                <a:moveTo>
                  <a:pt x="0" y="43179"/>
                </a:moveTo>
                <a:lnTo>
                  <a:pt x="181737" y="0"/>
                </a:lnTo>
                <a:lnTo>
                  <a:pt x="102616" y="371475"/>
                </a:lnTo>
                <a:lnTo>
                  <a:pt x="0" y="4317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58547" y="0"/>
                </a:moveTo>
                <a:lnTo>
                  <a:pt x="0" y="353187"/>
                </a:lnTo>
                <a:lnTo>
                  <a:pt x="181737" y="371475"/>
                </a:lnTo>
                <a:lnTo>
                  <a:pt x="58547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3776" y="1411352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53187"/>
                </a:moveTo>
                <a:lnTo>
                  <a:pt x="58547" y="0"/>
                </a:lnTo>
                <a:lnTo>
                  <a:pt x="181737" y="371475"/>
                </a:lnTo>
                <a:lnTo>
                  <a:pt x="0" y="35318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122555" y="0"/>
                </a:moveTo>
                <a:lnTo>
                  <a:pt x="0" y="371475"/>
                </a:lnTo>
                <a:lnTo>
                  <a:pt x="181863" y="371475"/>
                </a:lnTo>
                <a:lnTo>
                  <a:pt x="122555" y="0"/>
                </a:lnTo>
                <a:close/>
              </a:path>
            </a:pathLst>
          </a:custGeom>
          <a:solidFill>
            <a:srgbClr val="AAB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6217" y="1376427"/>
            <a:ext cx="182245" cy="371475"/>
          </a:xfrm>
          <a:custGeom>
            <a:avLst/>
            <a:gdLst/>
            <a:ahLst/>
            <a:cxnLst/>
            <a:rect l="l" t="t" r="r" b="b"/>
            <a:pathLst>
              <a:path w="182244" h="371475">
                <a:moveTo>
                  <a:pt x="0" y="371475"/>
                </a:moveTo>
                <a:lnTo>
                  <a:pt x="122555" y="0"/>
                </a:lnTo>
                <a:lnTo>
                  <a:pt x="181863" y="371475"/>
                </a:lnTo>
                <a:lnTo>
                  <a:pt x="0" y="3714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8998" y="5665116"/>
            <a:ext cx="5899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Segurança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0" dirty="0">
                <a:latin typeface="Arial"/>
                <a:cs typeface="Arial"/>
              </a:rPr>
              <a:t>Corporativa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2027" y="5665116"/>
            <a:ext cx="7721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0" dirty="0">
                <a:latin typeface="Arial"/>
                <a:cs typeface="Arial"/>
              </a:rPr>
              <a:t>Grupos de </a:t>
            </a:r>
            <a:r>
              <a:rPr sz="800" b="1" spc="-15" dirty="0">
                <a:latin typeface="Arial"/>
                <a:cs typeface="Arial"/>
              </a:rPr>
              <a:t>QA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/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5" dirty="0">
                <a:latin typeface="Arial"/>
                <a:cs typeface="Arial"/>
              </a:rPr>
              <a:t>Normatização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67321" y="5631893"/>
            <a:ext cx="47752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ta  </a:t>
            </a:r>
            <a:r>
              <a:rPr sz="800" b="1" spc="-10" dirty="0">
                <a:latin typeface="Arial"/>
                <a:cs typeface="Arial"/>
              </a:rPr>
              <a:t>de </a:t>
            </a:r>
            <a:r>
              <a:rPr sz="800" b="1" dirty="0">
                <a:latin typeface="Arial"/>
                <a:cs typeface="Arial"/>
              </a:rPr>
              <a:t>TI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08609" y="3683255"/>
            <a:ext cx="55689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Gerente de  </a:t>
            </a:r>
            <a:r>
              <a:rPr sz="800" b="1" spc="-15" dirty="0">
                <a:latin typeface="Arial"/>
                <a:cs typeface="Arial"/>
              </a:rPr>
              <a:t>Projetos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3117" y="2942922"/>
            <a:ext cx="10896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0" dirty="0">
                <a:latin typeface="Arial"/>
                <a:cs typeface="Arial"/>
              </a:rPr>
              <a:t>Membro do Comitê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da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0" dirty="0">
                <a:latin typeface="Arial"/>
                <a:cs typeface="Arial"/>
              </a:rPr>
              <a:t>Arquitetura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65401" y="3665603"/>
            <a:ext cx="7258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Gerente de</a:t>
            </a:r>
            <a:r>
              <a:rPr sz="800" b="1" spc="1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EA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76780" y="4451985"/>
            <a:ext cx="5784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Expert de  </a:t>
            </a:r>
            <a:r>
              <a:rPr sz="800" b="1" spc="-15" dirty="0">
                <a:latin typeface="Arial"/>
                <a:cs typeface="Arial"/>
              </a:rPr>
              <a:t>Domínio </a:t>
            </a:r>
            <a:r>
              <a:rPr sz="800" b="1" spc="-10" dirty="0">
                <a:latin typeface="Arial"/>
                <a:cs typeface="Arial"/>
              </a:rPr>
              <a:t>de  </a:t>
            </a:r>
            <a:r>
              <a:rPr sz="800" b="1" spc="-15" dirty="0">
                <a:latin typeface="Arial"/>
                <a:cs typeface="Arial"/>
              </a:rPr>
              <a:t>negócio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49719" y="3570479"/>
            <a:ext cx="97980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Arquiteto</a:t>
            </a:r>
            <a:r>
              <a:rPr sz="800" b="1" spc="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Aplicativo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73720" y="4855211"/>
            <a:ext cx="955676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Arquiteto de</a:t>
            </a:r>
            <a:r>
              <a:rPr sz="800" b="1" spc="3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Dados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86457" y="2220596"/>
            <a:ext cx="70929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5" dirty="0">
                <a:latin typeface="Arial"/>
                <a:cs typeface="Arial"/>
              </a:rPr>
              <a:t>Patrocinador  </a:t>
            </a:r>
            <a:r>
              <a:rPr sz="800" b="1" spc="-10" dirty="0">
                <a:latin typeface="Arial"/>
                <a:cs typeface="Arial"/>
              </a:rPr>
              <a:t>da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Arquitetura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64329" y="1497839"/>
            <a:ext cx="80073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5" dirty="0">
                <a:latin typeface="Arial"/>
                <a:cs typeface="Arial"/>
              </a:rPr>
              <a:t>Patrocinador </a:t>
            </a:r>
            <a:r>
              <a:rPr sz="800" b="1" spc="-10" dirty="0">
                <a:latin typeface="Arial"/>
                <a:cs typeface="Arial"/>
              </a:rPr>
              <a:t>da  Arquitetura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58008" y="4386835"/>
            <a:ext cx="63627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Projetista de  </a:t>
            </a:r>
            <a:r>
              <a:rPr sz="800" b="1" spc="5" dirty="0">
                <a:latin typeface="Arial"/>
                <a:cs typeface="Arial"/>
              </a:rPr>
              <a:t>TI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72659" y="1497839"/>
            <a:ext cx="231775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C</a:t>
            </a:r>
            <a:r>
              <a:rPr sz="800" b="1" spc="-15" dirty="0">
                <a:latin typeface="Arial"/>
                <a:cs typeface="Arial"/>
              </a:rPr>
              <a:t>x</a:t>
            </a:r>
            <a:r>
              <a:rPr sz="800" b="1" spc="-10" dirty="0"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356351" y="9979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56351" y="9979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5753" y="1126110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4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53175" y="994663"/>
            <a:ext cx="263322" cy="339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07868" y="2932048"/>
            <a:ext cx="46990" cy="1606550"/>
          </a:xfrm>
          <a:custGeom>
            <a:avLst/>
            <a:gdLst/>
            <a:ahLst/>
            <a:cxnLst/>
            <a:rect l="l" t="t" r="r" b="b"/>
            <a:pathLst>
              <a:path w="46989" h="1606550">
                <a:moveTo>
                  <a:pt x="0" y="1606550"/>
                </a:moveTo>
                <a:lnTo>
                  <a:pt x="46481" y="1606550"/>
                </a:lnTo>
                <a:lnTo>
                  <a:pt x="46481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07867" y="2932048"/>
            <a:ext cx="1121410" cy="1606550"/>
          </a:xfrm>
          <a:custGeom>
            <a:avLst/>
            <a:gdLst/>
            <a:ahLst/>
            <a:cxnLst/>
            <a:rect l="l" t="t" r="r" b="b"/>
            <a:pathLst>
              <a:path w="1121410" h="1606550">
                <a:moveTo>
                  <a:pt x="0" y="1606550"/>
                </a:moveTo>
                <a:lnTo>
                  <a:pt x="1121308" y="1606550"/>
                </a:lnTo>
                <a:lnTo>
                  <a:pt x="1121308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85920" y="2932048"/>
            <a:ext cx="2136141" cy="1606550"/>
          </a:xfrm>
          <a:custGeom>
            <a:avLst/>
            <a:gdLst/>
            <a:ahLst/>
            <a:cxnLst/>
            <a:rect l="l" t="t" r="r" b="b"/>
            <a:pathLst>
              <a:path w="2136140" h="1606550">
                <a:moveTo>
                  <a:pt x="0" y="1606550"/>
                </a:moveTo>
                <a:lnTo>
                  <a:pt x="2136013" y="1606550"/>
                </a:lnTo>
                <a:lnTo>
                  <a:pt x="2136013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77052" y="2932048"/>
            <a:ext cx="920115" cy="1606550"/>
          </a:xfrm>
          <a:custGeom>
            <a:avLst/>
            <a:gdLst/>
            <a:ahLst/>
            <a:cxnLst/>
            <a:rect l="l" t="t" r="r" b="b"/>
            <a:pathLst>
              <a:path w="920115" h="1606550">
                <a:moveTo>
                  <a:pt x="0" y="1606550"/>
                </a:moveTo>
                <a:lnTo>
                  <a:pt x="920089" y="1606550"/>
                </a:lnTo>
                <a:lnTo>
                  <a:pt x="920089" y="0"/>
                </a:lnTo>
                <a:lnTo>
                  <a:pt x="0" y="0"/>
                </a:lnTo>
                <a:lnTo>
                  <a:pt x="0" y="16065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4400" y="1752602"/>
            <a:ext cx="33020" cy="1152525"/>
          </a:xfrm>
          <a:custGeom>
            <a:avLst/>
            <a:gdLst/>
            <a:ahLst/>
            <a:cxnLst/>
            <a:rect l="l" t="t" r="r" b="b"/>
            <a:pathLst>
              <a:path w="33020" h="1152525">
                <a:moveTo>
                  <a:pt x="0" y="1152525"/>
                </a:moveTo>
                <a:lnTo>
                  <a:pt x="32639" y="1152525"/>
                </a:lnTo>
                <a:lnTo>
                  <a:pt x="32639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07868" y="1752602"/>
            <a:ext cx="46990" cy="1152525"/>
          </a:xfrm>
          <a:custGeom>
            <a:avLst/>
            <a:gdLst/>
            <a:ahLst/>
            <a:cxnLst/>
            <a:rect l="l" t="t" r="r" b="b"/>
            <a:pathLst>
              <a:path w="46989" h="1152525">
                <a:moveTo>
                  <a:pt x="0" y="1152525"/>
                </a:moveTo>
                <a:lnTo>
                  <a:pt x="46481" y="1152525"/>
                </a:lnTo>
                <a:lnTo>
                  <a:pt x="4648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07868" y="1752602"/>
            <a:ext cx="4289425" cy="1152525"/>
          </a:xfrm>
          <a:custGeom>
            <a:avLst/>
            <a:gdLst/>
            <a:ahLst/>
            <a:cxnLst/>
            <a:rect l="l" t="t" r="r" b="b"/>
            <a:pathLst>
              <a:path w="4289425" h="1152525">
                <a:moveTo>
                  <a:pt x="0" y="1152525"/>
                </a:moveTo>
                <a:lnTo>
                  <a:pt x="4289171" y="1152525"/>
                </a:lnTo>
                <a:lnTo>
                  <a:pt x="4289171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07868" y="4578350"/>
            <a:ext cx="4289425" cy="412750"/>
          </a:xfrm>
          <a:custGeom>
            <a:avLst/>
            <a:gdLst/>
            <a:ahLst/>
            <a:cxnLst/>
            <a:rect l="l" t="t" r="r" b="b"/>
            <a:pathLst>
              <a:path w="4289425" h="412750">
                <a:moveTo>
                  <a:pt x="0" y="412750"/>
                </a:moveTo>
                <a:lnTo>
                  <a:pt x="4289171" y="412750"/>
                </a:lnTo>
                <a:lnTo>
                  <a:pt x="4289171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80130" y="2424176"/>
            <a:ext cx="2136141" cy="412750"/>
          </a:xfrm>
          <a:custGeom>
            <a:avLst/>
            <a:gdLst/>
            <a:ahLst/>
            <a:cxnLst/>
            <a:rect l="l" t="t" r="r" b="b"/>
            <a:pathLst>
              <a:path w="2136140" h="412750">
                <a:moveTo>
                  <a:pt x="0" y="412750"/>
                </a:moveTo>
                <a:lnTo>
                  <a:pt x="2136013" y="412750"/>
                </a:lnTo>
                <a:lnTo>
                  <a:pt x="2136013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80130" y="1959038"/>
            <a:ext cx="4144645" cy="411480"/>
          </a:xfrm>
          <a:custGeom>
            <a:avLst/>
            <a:gdLst/>
            <a:ahLst/>
            <a:cxnLst/>
            <a:rect l="l" t="t" r="r" b="b"/>
            <a:pathLst>
              <a:path w="4144645" h="411480">
                <a:moveTo>
                  <a:pt x="0" y="411162"/>
                </a:moveTo>
                <a:lnTo>
                  <a:pt x="4144645" y="411162"/>
                </a:lnTo>
                <a:lnTo>
                  <a:pt x="4144645" y="0"/>
                </a:lnTo>
                <a:lnTo>
                  <a:pt x="0" y="0"/>
                </a:lnTo>
                <a:lnTo>
                  <a:pt x="0" y="4111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90058" y="2424176"/>
            <a:ext cx="1933575" cy="412750"/>
          </a:xfrm>
          <a:custGeom>
            <a:avLst/>
            <a:gdLst/>
            <a:ahLst/>
            <a:cxnLst/>
            <a:rect l="l" t="t" r="r" b="b"/>
            <a:pathLst>
              <a:path w="1933575" h="412750">
                <a:moveTo>
                  <a:pt x="0" y="412750"/>
                </a:moveTo>
                <a:lnTo>
                  <a:pt x="1933066" y="412750"/>
                </a:lnTo>
                <a:lnTo>
                  <a:pt x="1933066" y="0"/>
                </a:lnTo>
                <a:lnTo>
                  <a:pt x="0" y="0"/>
                </a:lnTo>
                <a:lnTo>
                  <a:pt x="0" y="41275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8" y="297830"/>
                </a:move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1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2" y="332197"/>
                </a:lnTo>
                <a:lnTo>
                  <a:pt x="258318" y="336616"/>
                </a:lnTo>
                <a:lnTo>
                  <a:pt x="266446" y="337645"/>
                </a:lnTo>
                <a:lnTo>
                  <a:pt x="273304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38091" y="529855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8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1" y="264810"/>
                </a:lnTo>
                <a:lnTo>
                  <a:pt x="23495" y="299532"/>
                </a:lnTo>
                <a:lnTo>
                  <a:pt x="31242" y="300548"/>
                </a:lnTo>
                <a:lnTo>
                  <a:pt x="38100" y="297830"/>
                </a:lnTo>
                <a:lnTo>
                  <a:pt x="38862" y="304295"/>
                </a:lnTo>
                <a:lnTo>
                  <a:pt x="86155" y="326332"/>
                </a:lnTo>
                <a:lnTo>
                  <a:pt x="124348" y="335765"/>
                </a:lnTo>
                <a:lnTo>
                  <a:pt x="163613" y="341370"/>
                </a:lnTo>
                <a:lnTo>
                  <a:pt x="203581" y="343080"/>
                </a:lnTo>
                <a:lnTo>
                  <a:pt x="216540" y="342192"/>
                </a:lnTo>
                <a:lnTo>
                  <a:pt x="229250" y="340063"/>
                </a:lnTo>
                <a:lnTo>
                  <a:pt x="241603" y="336721"/>
                </a:lnTo>
                <a:lnTo>
                  <a:pt x="253492" y="332197"/>
                </a:lnTo>
                <a:lnTo>
                  <a:pt x="258318" y="336616"/>
                </a:lnTo>
                <a:lnTo>
                  <a:pt x="300539" y="315103"/>
                </a:lnTo>
                <a:lnTo>
                  <a:pt x="306578" y="306327"/>
                </a:lnTo>
                <a:lnTo>
                  <a:pt x="306578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1" y="127650"/>
                </a:lnTo>
                <a:lnTo>
                  <a:pt x="221869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87496" y="542607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6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56"/>
                </a:lnTo>
                <a:lnTo>
                  <a:pt x="256666" y="178777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6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34916" y="5295140"/>
            <a:ext cx="263270" cy="338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78729" y="333765"/>
                </a:lnTo>
                <a:lnTo>
                  <a:pt x="283809" y="331147"/>
                </a:lnTo>
                <a:lnTo>
                  <a:pt x="292925" y="324454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729" y="333765"/>
                </a:moveTo>
                <a:lnTo>
                  <a:pt x="253491" y="333765"/>
                </a:lnTo>
                <a:lnTo>
                  <a:pt x="258444" y="338210"/>
                </a:lnTo>
                <a:lnTo>
                  <a:pt x="266445" y="339226"/>
                </a:lnTo>
                <a:lnTo>
                  <a:pt x="273430" y="336496"/>
                </a:lnTo>
                <a:lnTo>
                  <a:pt x="278729" y="333765"/>
                </a:lnTo>
                <a:close/>
              </a:path>
              <a:path w="306704" h="344804">
                <a:moveTo>
                  <a:pt x="156971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704" y="299196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85358" y="52747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82"/>
                </a:lnTo>
                <a:lnTo>
                  <a:pt x="124460" y="337354"/>
                </a:lnTo>
                <a:lnTo>
                  <a:pt x="163687" y="342981"/>
                </a:lnTo>
                <a:lnTo>
                  <a:pt x="203580" y="344700"/>
                </a:lnTo>
                <a:lnTo>
                  <a:pt x="216612" y="343807"/>
                </a:lnTo>
                <a:lnTo>
                  <a:pt x="229346" y="341666"/>
                </a:lnTo>
                <a:lnTo>
                  <a:pt x="241675" y="338308"/>
                </a:lnTo>
                <a:lnTo>
                  <a:pt x="253491" y="333765"/>
                </a:lnTo>
                <a:lnTo>
                  <a:pt x="258444" y="338210"/>
                </a:lnTo>
                <a:lnTo>
                  <a:pt x="300612" y="316616"/>
                </a:lnTo>
                <a:lnTo>
                  <a:pt x="306704" y="307832"/>
                </a:lnTo>
                <a:lnTo>
                  <a:pt x="306704" y="233283"/>
                </a:lnTo>
                <a:lnTo>
                  <a:pt x="301301" y="199836"/>
                </a:lnTo>
                <a:lnTo>
                  <a:pt x="284432" y="169925"/>
                </a:lnTo>
                <a:lnTo>
                  <a:pt x="257681" y="145468"/>
                </a:lnTo>
                <a:lnTo>
                  <a:pt x="222630" y="128381"/>
                </a:lnTo>
                <a:lnTo>
                  <a:pt x="221868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34761" y="5402834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461"/>
                </a:moveTo>
                <a:lnTo>
                  <a:pt x="36677" y="199733"/>
                </a:lnTo>
                <a:lnTo>
                  <a:pt x="74818" y="209218"/>
                </a:lnTo>
                <a:lnTo>
                  <a:pt x="114032" y="214852"/>
                </a:lnTo>
                <a:lnTo>
                  <a:pt x="153924" y="216573"/>
                </a:lnTo>
                <a:lnTo>
                  <a:pt x="166881" y="215680"/>
                </a:lnTo>
                <a:lnTo>
                  <a:pt x="179577" y="213537"/>
                </a:lnTo>
                <a:lnTo>
                  <a:pt x="191893" y="210175"/>
                </a:lnTo>
                <a:lnTo>
                  <a:pt x="203708" y="205625"/>
                </a:lnTo>
                <a:lnTo>
                  <a:pt x="208534" y="210070"/>
                </a:lnTo>
                <a:lnTo>
                  <a:pt x="250701" y="188423"/>
                </a:lnTo>
                <a:lnTo>
                  <a:pt x="256793" y="179577"/>
                </a:lnTo>
                <a:lnTo>
                  <a:pt x="256793" y="97535"/>
                </a:lnTo>
                <a:lnTo>
                  <a:pt x="249233" y="66383"/>
                </a:lnTo>
                <a:lnTo>
                  <a:pt x="231838" y="38719"/>
                </a:lnTo>
                <a:lnTo>
                  <a:pt x="205966" y="16079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82183" y="5271389"/>
            <a:ext cx="263376" cy="339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4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4" h="344804">
                <a:moveTo>
                  <a:pt x="156908" y="0"/>
                </a:move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8364" y="75168"/>
                </a:lnTo>
                <a:lnTo>
                  <a:pt x="241512" y="46870"/>
                </a:lnTo>
                <a:lnTo>
                  <a:pt x="221361" y="21955"/>
                </a:lnTo>
                <a:lnTo>
                  <a:pt x="191182" y="5459"/>
                </a:lnTo>
                <a:lnTo>
                  <a:pt x="156908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91880" y="38173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115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0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30" y="199836"/>
                </a:lnTo>
                <a:lnTo>
                  <a:pt x="284368" y="169925"/>
                </a:lnTo>
                <a:lnTo>
                  <a:pt x="257625" y="145468"/>
                </a:lnTo>
                <a:lnTo>
                  <a:pt x="222630" y="128381"/>
                </a:lnTo>
                <a:lnTo>
                  <a:pt x="221742" y="128381"/>
                </a:lnTo>
                <a:lnTo>
                  <a:pt x="241809" y="103465"/>
                </a:lnTo>
                <a:lnTo>
                  <a:pt x="241512" y="46870"/>
                </a:lnTo>
                <a:lnTo>
                  <a:pt x="191182" y="5459"/>
                </a:lnTo>
                <a:lnTo>
                  <a:pt x="156908" y="0"/>
                </a:lnTo>
                <a:lnTo>
                  <a:pt x="12263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41282" y="3945509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57" y="199711"/>
                </a:lnTo>
                <a:lnTo>
                  <a:pt x="74755" y="209200"/>
                </a:lnTo>
                <a:lnTo>
                  <a:pt x="113924" y="214832"/>
                </a:lnTo>
                <a:lnTo>
                  <a:pt x="153797" y="216535"/>
                </a:lnTo>
                <a:lnTo>
                  <a:pt x="166754" y="215685"/>
                </a:lnTo>
                <a:lnTo>
                  <a:pt x="179451" y="213550"/>
                </a:lnTo>
                <a:lnTo>
                  <a:pt x="191766" y="210177"/>
                </a:lnTo>
                <a:lnTo>
                  <a:pt x="203581" y="205613"/>
                </a:lnTo>
                <a:lnTo>
                  <a:pt x="208534" y="210058"/>
                </a:lnTo>
                <a:lnTo>
                  <a:pt x="250630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60" y="66383"/>
                </a:lnTo>
                <a:lnTo>
                  <a:pt x="231759" y="38719"/>
                </a:lnTo>
                <a:lnTo>
                  <a:pt x="205857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8705" y="3814065"/>
            <a:ext cx="263267" cy="339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35876" y="1426608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85278" y="1554735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32700" y="1423288"/>
            <a:ext cx="263322" cy="339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578" y="297830"/>
                </a:move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78705" y="332247"/>
                </a:lnTo>
                <a:lnTo>
                  <a:pt x="283700" y="329664"/>
                </a:lnTo>
                <a:lnTo>
                  <a:pt x="292846" y="322976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97830"/>
                </a:lnTo>
                <a:close/>
              </a:path>
              <a:path w="306704" h="343534">
                <a:moveTo>
                  <a:pt x="278705" y="332247"/>
                </a:moveTo>
                <a:lnTo>
                  <a:pt x="253492" y="332247"/>
                </a:lnTo>
                <a:lnTo>
                  <a:pt x="258318" y="336692"/>
                </a:lnTo>
                <a:lnTo>
                  <a:pt x="266446" y="337708"/>
                </a:lnTo>
                <a:lnTo>
                  <a:pt x="273304" y="335041"/>
                </a:lnTo>
                <a:lnTo>
                  <a:pt x="278705" y="332247"/>
                </a:lnTo>
                <a:close/>
              </a:path>
              <a:path w="306704" h="343534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578" y="297830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30366" y="1137652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8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5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862" y="304307"/>
                </a:lnTo>
                <a:lnTo>
                  <a:pt x="86155" y="326399"/>
                </a:lnTo>
                <a:lnTo>
                  <a:pt x="124348" y="335851"/>
                </a:lnTo>
                <a:lnTo>
                  <a:pt x="163613" y="341469"/>
                </a:lnTo>
                <a:lnTo>
                  <a:pt x="203581" y="343169"/>
                </a:lnTo>
                <a:lnTo>
                  <a:pt x="216540" y="342266"/>
                </a:lnTo>
                <a:lnTo>
                  <a:pt x="229250" y="340137"/>
                </a:lnTo>
                <a:lnTo>
                  <a:pt x="241603" y="336794"/>
                </a:lnTo>
                <a:lnTo>
                  <a:pt x="253492" y="332247"/>
                </a:lnTo>
                <a:lnTo>
                  <a:pt x="258318" y="336692"/>
                </a:lnTo>
                <a:lnTo>
                  <a:pt x="300539" y="315146"/>
                </a:lnTo>
                <a:lnTo>
                  <a:pt x="306578" y="306339"/>
                </a:lnTo>
                <a:lnTo>
                  <a:pt x="306578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1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8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79771" y="1265174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5" y="198876"/>
                </a:lnTo>
                <a:lnTo>
                  <a:pt x="74802" y="208327"/>
                </a:lnTo>
                <a:lnTo>
                  <a:pt x="113978" y="213945"/>
                </a:lnTo>
                <a:lnTo>
                  <a:pt x="153796" y="215646"/>
                </a:lnTo>
                <a:lnTo>
                  <a:pt x="166810" y="214743"/>
                </a:lnTo>
                <a:lnTo>
                  <a:pt x="179514" y="212613"/>
                </a:lnTo>
                <a:lnTo>
                  <a:pt x="191837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648" y="187620"/>
                </a:lnTo>
                <a:lnTo>
                  <a:pt x="256666" y="178815"/>
                </a:lnTo>
                <a:lnTo>
                  <a:pt x="256666" y="97027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27191" y="1134365"/>
            <a:ext cx="263270" cy="338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2"/>
                </a:lnTo>
                <a:lnTo>
                  <a:pt x="124459" y="335803"/>
                </a:lnTo>
                <a:lnTo>
                  <a:pt x="163687" y="341415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445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2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849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54911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494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2"/>
                </a:lnTo>
                <a:lnTo>
                  <a:pt x="124459" y="335803"/>
                </a:lnTo>
                <a:lnTo>
                  <a:pt x="163687" y="341415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04314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677" y="198858"/>
                </a:lnTo>
                <a:lnTo>
                  <a:pt x="74818" y="208279"/>
                </a:lnTo>
                <a:lnTo>
                  <a:pt x="114032" y="213891"/>
                </a:lnTo>
                <a:lnTo>
                  <a:pt x="153923" y="215645"/>
                </a:lnTo>
                <a:lnTo>
                  <a:pt x="166881" y="214743"/>
                </a:lnTo>
                <a:lnTo>
                  <a:pt x="179578" y="212613"/>
                </a:lnTo>
                <a:lnTo>
                  <a:pt x="191893" y="209270"/>
                </a:lnTo>
                <a:lnTo>
                  <a:pt x="203708" y="204724"/>
                </a:lnTo>
                <a:lnTo>
                  <a:pt x="208534" y="209169"/>
                </a:lnTo>
                <a:lnTo>
                  <a:pt x="250701" y="187620"/>
                </a:lnTo>
                <a:lnTo>
                  <a:pt x="256793" y="178815"/>
                </a:lnTo>
                <a:lnTo>
                  <a:pt x="256793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51737" y="3290189"/>
            <a:ext cx="263394" cy="338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306704" y="299196"/>
                </a:move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99196"/>
                </a:lnTo>
                <a:close/>
              </a:path>
              <a:path w="306704" h="344804">
                <a:moveTo>
                  <a:pt x="278629" y="333740"/>
                </a:moveTo>
                <a:lnTo>
                  <a:pt x="253491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0" y="336407"/>
                </a:lnTo>
                <a:lnTo>
                  <a:pt x="278629" y="333740"/>
                </a:lnTo>
                <a:close/>
              </a:path>
              <a:path w="306704" h="344804">
                <a:moveTo>
                  <a:pt x="157019" y="0"/>
                </a:move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06704" y="299196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307" y="5459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814692" y="44730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84454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507" y="266049"/>
                </a:lnTo>
                <a:lnTo>
                  <a:pt x="23622" y="300847"/>
                </a:lnTo>
                <a:lnTo>
                  <a:pt x="31241" y="301863"/>
                </a:lnTo>
                <a:lnTo>
                  <a:pt x="38226" y="299196"/>
                </a:lnTo>
                <a:lnTo>
                  <a:pt x="38988" y="305673"/>
                </a:lnTo>
                <a:lnTo>
                  <a:pt x="86282" y="327838"/>
                </a:lnTo>
                <a:lnTo>
                  <a:pt x="124475" y="337327"/>
                </a:lnTo>
                <a:lnTo>
                  <a:pt x="163740" y="342959"/>
                </a:lnTo>
                <a:lnTo>
                  <a:pt x="203707" y="344662"/>
                </a:lnTo>
                <a:lnTo>
                  <a:pt x="216665" y="343759"/>
                </a:lnTo>
                <a:lnTo>
                  <a:pt x="229362" y="341630"/>
                </a:lnTo>
                <a:lnTo>
                  <a:pt x="241677" y="338286"/>
                </a:lnTo>
                <a:lnTo>
                  <a:pt x="253491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4" y="307705"/>
                </a:lnTo>
                <a:lnTo>
                  <a:pt x="306704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7" y="128254"/>
                </a:lnTo>
                <a:lnTo>
                  <a:pt x="221868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307" y="5459"/>
                </a:lnTo>
                <a:lnTo>
                  <a:pt x="157019" y="0"/>
                </a:lnTo>
                <a:lnTo>
                  <a:pt x="122707" y="5613"/>
                </a:lnTo>
                <a:lnTo>
                  <a:pt x="92455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4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864093" y="46010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11516" y="4469765"/>
            <a:ext cx="263394" cy="339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823" y="332247"/>
                </a:moveTo>
                <a:lnTo>
                  <a:pt x="253491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0" y="335041"/>
                </a:lnTo>
                <a:lnTo>
                  <a:pt x="278823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14692" y="3198227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507" y="264937"/>
                </a:lnTo>
                <a:lnTo>
                  <a:pt x="23622" y="299608"/>
                </a:lnTo>
                <a:lnTo>
                  <a:pt x="31241" y="300624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99"/>
                </a:lnTo>
                <a:lnTo>
                  <a:pt x="124475" y="335851"/>
                </a:lnTo>
                <a:lnTo>
                  <a:pt x="163740" y="341469"/>
                </a:lnTo>
                <a:lnTo>
                  <a:pt x="203707" y="343169"/>
                </a:lnTo>
                <a:lnTo>
                  <a:pt x="216665" y="342266"/>
                </a:lnTo>
                <a:lnTo>
                  <a:pt x="229362" y="340137"/>
                </a:lnTo>
                <a:lnTo>
                  <a:pt x="241677" y="336794"/>
                </a:lnTo>
                <a:lnTo>
                  <a:pt x="253491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7" y="127777"/>
                </a:lnTo>
                <a:lnTo>
                  <a:pt x="221868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64093" y="332574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6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8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11516" y="3194941"/>
            <a:ext cx="263394" cy="338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704" y="297830"/>
                </a:move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5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573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5">
                <a:moveTo>
                  <a:pt x="157019" y="0"/>
                </a:move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307" y="5435"/>
                </a:lnTo>
                <a:lnTo>
                  <a:pt x="157019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814692" y="3831701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454" y="119903"/>
                </a:moveTo>
                <a:lnTo>
                  <a:pt x="51149" y="136411"/>
                </a:lnTo>
                <a:lnTo>
                  <a:pt x="25177" y="159385"/>
                </a:lnTo>
                <a:lnTo>
                  <a:pt x="7731" y="187287"/>
                </a:lnTo>
                <a:lnTo>
                  <a:pt x="0" y="218582"/>
                </a:lnTo>
                <a:lnTo>
                  <a:pt x="507" y="264810"/>
                </a:lnTo>
                <a:lnTo>
                  <a:pt x="23622" y="299481"/>
                </a:lnTo>
                <a:lnTo>
                  <a:pt x="31241" y="300497"/>
                </a:lnTo>
                <a:lnTo>
                  <a:pt x="38226" y="297830"/>
                </a:lnTo>
                <a:lnTo>
                  <a:pt x="38988" y="304307"/>
                </a:lnTo>
                <a:lnTo>
                  <a:pt x="86282" y="326380"/>
                </a:lnTo>
                <a:lnTo>
                  <a:pt x="124475" y="335788"/>
                </a:lnTo>
                <a:lnTo>
                  <a:pt x="163740" y="341362"/>
                </a:lnTo>
                <a:lnTo>
                  <a:pt x="203707" y="343042"/>
                </a:lnTo>
                <a:lnTo>
                  <a:pt x="216665" y="342195"/>
                </a:lnTo>
                <a:lnTo>
                  <a:pt x="229362" y="340074"/>
                </a:lnTo>
                <a:lnTo>
                  <a:pt x="241677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307" y="5435"/>
                </a:lnTo>
                <a:lnTo>
                  <a:pt x="157019" y="0"/>
                </a:lnTo>
                <a:lnTo>
                  <a:pt x="122707" y="5589"/>
                </a:lnTo>
                <a:lnTo>
                  <a:pt x="92455" y="22240"/>
                </a:lnTo>
                <a:lnTo>
                  <a:pt x="74042" y="44323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4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64093" y="39592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730" y="198802"/>
                </a:lnTo>
                <a:lnTo>
                  <a:pt x="74866" y="208248"/>
                </a:lnTo>
                <a:lnTo>
                  <a:pt x="114049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7" y="204597"/>
                </a:lnTo>
                <a:lnTo>
                  <a:pt x="208533" y="209042"/>
                </a:lnTo>
                <a:lnTo>
                  <a:pt x="250755" y="187567"/>
                </a:lnTo>
                <a:lnTo>
                  <a:pt x="256794" y="178816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11516" y="3828288"/>
            <a:ext cx="263394" cy="33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666" y="299196"/>
                </a:move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78591" y="333740"/>
                </a:lnTo>
                <a:lnTo>
                  <a:pt x="283771" y="331083"/>
                </a:lnTo>
                <a:lnTo>
                  <a:pt x="292887" y="324389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99196"/>
                </a:lnTo>
                <a:close/>
              </a:path>
              <a:path w="306705" h="344804">
                <a:moveTo>
                  <a:pt x="278591" y="333740"/>
                </a:moveTo>
                <a:lnTo>
                  <a:pt x="253453" y="333740"/>
                </a:lnTo>
                <a:lnTo>
                  <a:pt x="258406" y="338185"/>
                </a:lnTo>
                <a:lnTo>
                  <a:pt x="266534" y="339201"/>
                </a:lnTo>
                <a:lnTo>
                  <a:pt x="273392" y="336407"/>
                </a:lnTo>
                <a:lnTo>
                  <a:pt x="278591" y="333740"/>
                </a:lnTo>
                <a:close/>
              </a:path>
              <a:path w="306705" h="344804">
                <a:moveTo>
                  <a:pt x="156964" y="0"/>
                </a:move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06666" y="299196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8405" y="75104"/>
                </a:lnTo>
                <a:lnTo>
                  <a:pt x="241583" y="46815"/>
                </a:lnTo>
                <a:lnTo>
                  <a:pt x="221449" y="21955"/>
                </a:lnTo>
                <a:lnTo>
                  <a:pt x="191261" y="5459"/>
                </a:lnTo>
                <a:lnTo>
                  <a:pt x="156964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64553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66" y="120380"/>
                </a:moveTo>
                <a:lnTo>
                  <a:pt x="51102" y="137003"/>
                </a:lnTo>
                <a:lnTo>
                  <a:pt x="25142" y="160115"/>
                </a:lnTo>
                <a:lnTo>
                  <a:pt x="7702" y="188156"/>
                </a:lnTo>
                <a:lnTo>
                  <a:pt x="0" y="219567"/>
                </a:lnTo>
                <a:lnTo>
                  <a:pt x="406" y="266049"/>
                </a:lnTo>
                <a:lnTo>
                  <a:pt x="23520" y="300847"/>
                </a:lnTo>
                <a:lnTo>
                  <a:pt x="31229" y="301863"/>
                </a:lnTo>
                <a:lnTo>
                  <a:pt x="38125" y="299196"/>
                </a:lnTo>
                <a:lnTo>
                  <a:pt x="38938" y="305673"/>
                </a:lnTo>
                <a:lnTo>
                  <a:pt x="86225" y="327838"/>
                </a:lnTo>
                <a:lnTo>
                  <a:pt x="124413" y="337327"/>
                </a:lnTo>
                <a:lnTo>
                  <a:pt x="163666" y="342959"/>
                </a:lnTo>
                <a:lnTo>
                  <a:pt x="203606" y="344662"/>
                </a:lnTo>
                <a:lnTo>
                  <a:pt x="216601" y="343759"/>
                </a:lnTo>
                <a:lnTo>
                  <a:pt x="229315" y="341630"/>
                </a:lnTo>
                <a:lnTo>
                  <a:pt x="241637" y="338286"/>
                </a:lnTo>
                <a:lnTo>
                  <a:pt x="253453" y="333740"/>
                </a:lnTo>
                <a:lnTo>
                  <a:pt x="258406" y="338185"/>
                </a:lnTo>
                <a:lnTo>
                  <a:pt x="300574" y="316529"/>
                </a:lnTo>
                <a:lnTo>
                  <a:pt x="306666" y="307705"/>
                </a:lnTo>
                <a:lnTo>
                  <a:pt x="306666" y="233156"/>
                </a:lnTo>
                <a:lnTo>
                  <a:pt x="301265" y="199727"/>
                </a:lnTo>
                <a:lnTo>
                  <a:pt x="284410" y="169846"/>
                </a:lnTo>
                <a:lnTo>
                  <a:pt x="257696" y="145395"/>
                </a:lnTo>
                <a:lnTo>
                  <a:pt x="222719" y="128254"/>
                </a:lnTo>
                <a:lnTo>
                  <a:pt x="221830" y="128254"/>
                </a:lnTo>
                <a:lnTo>
                  <a:pt x="241845" y="103393"/>
                </a:lnTo>
                <a:lnTo>
                  <a:pt x="241583" y="46815"/>
                </a:lnTo>
                <a:lnTo>
                  <a:pt x="191261" y="5459"/>
                </a:lnTo>
                <a:lnTo>
                  <a:pt x="156964" y="0"/>
                </a:lnTo>
                <a:lnTo>
                  <a:pt x="122664" y="5613"/>
                </a:lnTo>
                <a:lnTo>
                  <a:pt x="92468" y="22336"/>
                </a:lnTo>
                <a:lnTo>
                  <a:pt x="74034" y="44513"/>
                </a:lnTo>
                <a:lnTo>
                  <a:pt x="66362" y="69929"/>
                </a:lnTo>
                <a:lnTo>
                  <a:pt x="69717" y="96059"/>
                </a:lnTo>
                <a:lnTo>
                  <a:pt x="84366" y="12038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13956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681" y="199838"/>
                </a:lnTo>
                <a:lnTo>
                  <a:pt x="74807" y="209327"/>
                </a:lnTo>
                <a:lnTo>
                  <a:pt x="113998" y="214959"/>
                </a:lnTo>
                <a:lnTo>
                  <a:pt x="153873" y="216662"/>
                </a:lnTo>
                <a:lnTo>
                  <a:pt x="166838" y="215741"/>
                </a:lnTo>
                <a:lnTo>
                  <a:pt x="179538" y="213582"/>
                </a:lnTo>
                <a:lnTo>
                  <a:pt x="191854" y="210232"/>
                </a:lnTo>
                <a:lnTo>
                  <a:pt x="203669" y="205740"/>
                </a:lnTo>
                <a:lnTo>
                  <a:pt x="208495" y="210185"/>
                </a:lnTo>
                <a:lnTo>
                  <a:pt x="250717" y="188529"/>
                </a:lnTo>
                <a:lnTo>
                  <a:pt x="256755" y="179705"/>
                </a:lnTo>
                <a:lnTo>
                  <a:pt x="256755" y="97536"/>
                </a:lnTo>
                <a:lnTo>
                  <a:pt x="249195" y="66454"/>
                </a:lnTo>
                <a:lnTo>
                  <a:pt x="231800" y="38814"/>
                </a:lnTo>
                <a:lnTo>
                  <a:pt x="205928" y="16150"/>
                </a:lnTo>
                <a:lnTo>
                  <a:pt x="17293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61378" y="4076065"/>
            <a:ext cx="263355" cy="3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705" y="299196"/>
                </a:move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78629" y="333740"/>
                </a:lnTo>
                <a:lnTo>
                  <a:pt x="283809" y="331083"/>
                </a:lnTo>
                <a:lnTo>
                  <a:pt x="292925" y="324389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99196"/>
                </a:lnTo>
                <a:close/>
              </a:path>
              <a:path w="306705" h="344804">
                <a:moveTo>
                  <a:pt x="278629" y="333740"/>
                </a:moveTo>
                <a:lnTo>
                  <a:pt x="253492" y="333740"/>
                </a:lnTo>
                <a:lnTo>
                  <a:pt x="258444" y="338185"/>
                </a:lnTo>
                <a:lnTo>
                  <a:pt x="266573" y="339201"/>
                </a:lnTo>
                <a:lnTo>
                  <a:pt x="273431" y="336407"/>
                </a:lnTo>
                <a:lnTo>
                  <a:pt x="278629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705" y="299196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766190" y="407938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455" y="120380"/>
                </a:moveTo>
                <a:lnTo>
                  <a:pt x="51149" y="137003"/>
                </a:lnTo>
                <a:lnTo>
                  <a:pt x="25177" y="160115"/>
                </a:lnTo>
                <a:lnTo>
                  <a:pt x="7731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622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8" y="305673"/>
                </a:lnTo>
                <a:lnTo>
                  <a:pt x="86280" y="327838"/>
                </a:lnTo>
                <a:lnTo>
                  <a:pt x="124460" y="337327"/>
                </a:lnTo>
                <a:lnTo>
                  <a:pt x="163687" y="342959"/>
                </a:lnTo>
                <a:lnTo>
                  <a:pt x="203581" y="344662"/>
                </a:lnTo>
                <a:lnTo>
                  <a:pt x="216612" y="343759"/>
                </a:lnTo>
                <a:lnTo>
                  <a:pt x="229346" y="341630"/>
                </a:lnTo>
                <a:lnTo>
                  <a:pt x="241675" y="338286"/>
                </a:lnTo>
                <a:lnTo>
                  <a:pt x="253492" y="333740"/>
                </a:lnTo>
                <a:lnTo>
                  <a:pt x="258444" y="338185"/>
                </a:lnTo>
                <a:lnTo>
                  <a:pt x="300612" y="316529"/>
                </a:lnTo>
                <a:lnTo>
                  <a:pt x="306705" y="307705"/>
                </a:lnTo>
                <a:lnTo>
                  <a:pt x="306705" y="233156"/>
                </a:lnTo>
                <a:lnTo>
                  <a:pt x="301303" y="199727"/>
                </a:lnTo>
                <a:lnTo>
                  <a:pt x="284448" y="169846"/>
                </a:lnTo>
                <a:lnTo>
                  <a:pt x="257734" y="145395"/>
                </a:lnTo>
                <a:lnTo>
                  <a:pt x="222758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42" y="44513"/>
                </a:lnTo>
                <a:lnTo>
                  <a:pt x="66405" y="69929"/>
                </a:lnTo>
                <a:lnTo>
                  <a:pt x="69792" y="96059"/>
                </a:lnTo>
                <a:lnTo>
                  <a:pt x="84455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815593" y="4207383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70">
                <a:moveTo>
                  <a:pt x="0" y="186563"/>
                </a:moveTo>
                <a:lnTo>
                  <a:pt x="36730" y="199838"/>
                </a:lnTo>
                <a:lnTo>
                  <a:pt x="74866" y="209327"/>
                </a:lnTo>
                <a:lnTo>
                  <a:pt x="114049" y="214959"/>
                </a:lnTo>
                <a:lnTo>
                  <a:pt x="153924" y="216662"/>
                </a:lnTo>
                <a:lnTo>
                  <a:pt x="166881" y="215741"/>
                </a:lnTo>
                <a:lnTo>
                  <a:pt x="179577" y="213582"/>
                </a:lnTo>
                <a:lnTo>
                  <a:pt x="191893" y="210232"/>
                </a:lnTo>
                <a:lnTo>
                  <a:pt x="203707" y="205740"/>
                </a:lnTo>
                <a:lnTo>
                  <a:pt x="208533" y="210185"/>
                </a:lnTo>
                <a:lnTo>
                  <a:pt x="250755" y="188529"/>
                </a:lnTo>
                <a:lnTo>
                  <a:pt x="256794" y="179705"/>
                </a:lnTo>
                <a:lnTo>
                  <a:pt x="256794" y="97536"/>
                </a:lnTo>
                <a:lnTo>
                  <a:pt x="249233" y="66454"/>
                </a:lnTo>
                <a:lnTo>
                  <a:pt x="231838" y="38814"/>
                </a:lnTo>
                <a:lnTo>
                  <a:pt x="205966" y="16150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63015" y="4076065"/>
            <a:ext cx="263394" cy="339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306705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2"/>
                </a:lnTo>
                <a:lnTo>
                  <a:pt x="124460" y="335803"/>
                </a:lnTo>
                <a:lnTo>
                  <a:pt x="163687" y="341415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78823" y="332247"/>
                </a:lnTo>
                <a:lnTo>
                  <a:pt x="283809" y="329664"/>
                </a:lnTo>
                <a:lnTo>
                  <a:pt x="292925" y="322976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97830"/>
                </a:lnTo>
                <a:close/>
              </a:path>
              <a:path w="306705" h="343535">
                <a:moveTo>
                  <a:pt x="278823" y="332247"/>
                </a:moveTo>
                <a:lnTo>
                  <a:pt x="253492" y="332247"/>
                </a:lnTo>
                <a:lnTo>
                  <a:pt x="258444" y="336692"/>
                </a:lnTo>
                <a:lnTo>
                  <a:pt x="266573" y="337708"/>
                </a:lnTo>
                <a:lnTo>
                  <a:pt x="273431" y="335041"/>
                </a:lnTo>
                <a:lnTo>
                  <a:pt x="278823" y="332247"/>
                </a:lnTo>
                <a:close/>
              </a:path>
              <a:path w="306705" h="343535">
                <a:moveTo>
                  <a:pt x="156971" y="0"/>
                </a:move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06705" y="297830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013840" y="3293474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5" h="343535">
                <a:moveTo>
                  <a:pt x="84455" y="119903"/>
                </a:moveTo>
                <a:lnTo>
                  <a:pt x="51149" y="136429"/>
                </a:lnTo>
                <a:lnTo>
                  <a:pt x="25177" y="159432"/>
                </a:lnTo>
                <a:lnTo>
                  <a:pt x="7731" y="187340"/>
                </a:lnTo>
                <a:lnTo>
                  <a:pt x="0" y="218582"/>
                </a:lnTo>
                <a:lnTo>
                  <a:pt x="381" y="264937"/>
                </a:lnTo>
                <a:lnTo>
                  <a:pt x="23622" y="299608"/>
                </a:lnTo>
                <a:lnTo>
                  <a:pt x="31242" y="300624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2"/>
                </a:lnTo>
                <a:lnTo>
                  <a:pt x="124460" y="335803"/>
                </a:lnTo>
                <a:lnTo>
                  <a:pt x="163687" y="341415"/>
                </a:lnTo>
                <a:lnTo>
                  <a:pt x="203581" y="343169"/>
                </a:lnTo>
                <a:lnTo>
                  <a:pt x="216612" y="342266"/>
                </a:lnTo>
                <a:lnTo>
                  <a:pt x="229346" y="340137"/>
                </a:lnTo>
                <a:lnTo>
                  <a:pt x="241675" y="336794"/>
                </a:lnTo>
                <a:lnTo>
                  <a:pt x="253492" y="332247"/>
                </a:lnTo>
                <a:lnTo>
                  <a:pt x="258444" y="336692"/>
                </a:lnTo>
                <a:lnTo>
                  <a:pt x="300612" y="315146"/>
                </a:lnTo>
                <a:lnTo>
                  <a:pt x="306705" y="306339"/>
                </a:lnTo>
                <a:lnTo>
                  <a:pt x="306705" y="232171"/>
                </a:lnTo>
                <a:lnTo>
                  <a:pt x="301303" y="198911"/>
                </a:lnTo>
                <a:lnTo>
                  <a:pt x="284448" y="169163"/>
                </a:lnTo>
                <a:lnTo>
                  <a:pt x="257734" y="144821"/>
                </a:lnTo>
                <a:lnTo>
                  <a:pt x="222758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6" y="22240"/>
                </a:lnTo>
                <a:lnTo>
                  <a:pt x="74042" y="44322"/>
                </a:lnTo>
                <a:lnTo>
                  <a:pt x="66405" y="69643"/>
                </a:lnTo>
                <a:lnTo>
                  <a:pt x="69792" y="95678"/>
                </a:lnTo>
                <a:lnTo>
                  <a:pt x="84455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063243" y="34209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4"/>
                </a:moveTo>
                <a:lnTo>
                  <a:pt x="36730" y="198858"/>
                </a:lnTo>
                <a:lnTo>
                  <a:pt x="74866" y="208279"/>
                </a:lnTo>
                <a:lnTo>
                  <a:pt x="114049" y="213891"/>
                </a:lnTo>
                <a:lnTo>
                  <a:pt x="153924" y="215645"/>
                </a:lnTo>
                <a:lnTo>
                  <a:pt x="166881" y="214743"/>
                </a:lnTo>
                <a:lnTo>
                  <a:pt x="179577" y="212613"/>
                </a:lnTo>
                <a:lnTo>
                  <a:pt x="191893" y="209270"/>
                </a:lnTo>
                <a:lnTo>
                  <a:pt x="203707" y="204724"/>
                </a:lnTo>
                <a:lnTo>
                  <a:pt x="208533" y="209169"/>
                </a:lnTo>
                <a:lnTo>
                  <a:pt x="250755" y="187620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115"/>
                </a:lnTo>
                <a:lnTo>
                  <a:pt x="231838" y="38608"/>
                </a:lnTo>
                <a:lnTo>
                  <a:pt x="205966" y="16053"/>
                </a:lnTo>
                <a:lnTo>
                  <a:pt x="172974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10665" y="3290189"/>
            <a:ext cx="263394" cy="3384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78511" y="333740"/>
                </a:lnTo>
                <a:lnTo>
                  <a:pt x="283700" y="331083"/>
                </a:lnTo>
                <a:lnTo>
                  <a:pt x="292846" y="324389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511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304" y="336407"/>
                </a:lnTo>
                <a:lnTo>
                  <a:pt x="278511" y="333740"/>
                </a:lnTo>
                <a:close/>
              </a:path>
              <a:path w="306705" h="344805">
                <a:moveTo>
                  <a:pt x="156972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8443" y="75104"/>
                </a:lnTo>
                <a:lnTo>
                  <a:pt x="241621" y="46815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36495" y="2599834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380"/>
                </a:moveTo>
                <a:lnTo>
                  <a:pt x="51077" y="137003"/>
                </a:lnTo>
                <a:lnTo>
                  <a:pt x="25114" y="160115"/>
                </a:lnTo>
                <a:lnTo>
                  <a:pt x="7675" y="188156"/>
                </a:lnTo>
                <a:lnTo>
                  <a:pt x="0" y="219567"/>
                </a:lnTo>
                <a:lnTo>
                  <a:pt x="381" y="266049"/>
                </a:lnTo>
                <a:lnTo>
                  <a:pt x="23495" y="300847"/>
                </a:lnTo>
                <a:lnTo>
                  <a:pt x="31242" y="301863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759"/>
                </a:lnTo>
                <a:lnTo>
                  <a:pt x="229298" y="341629"/>
                </a:lnTo>
                <a:lnTo>
                  <a:pt x="241657" y="338286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529"/>
                </a:lnTo>
                <a:lnTo>
                  <a:pt x="306578" y="307705"/>
                </a:lnTo>
                <a:lnTo>
                  <a:pt x="306578" y="233156"/>
                </a:lnTo>
                <a:lnTo>
                  <a:pt x="301247" y="199727"/>
                </a:lnTo>
                <a:lnTo>
                  <a:pt x="284416" y="169846"/>
                </a:lnTo>
                <a:lnTo>
                  <a:pt x="257679" y="145395"/>
                </a:lnTo>
                <a:lnTo>
                  <a:pt x="222631" y="128254"/>
                </a:lnTo>
                <a:lnTo>
                  <a:pt x="221869" y="128254"/>
                </a:lnTo>
                <a:lnTo>
                  <a:pt x="241883" y="103393"/>
                </a:lnTo>
                <a:lnTo>
                  <a:pt x="241621" y="46815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13"/>
                </a:lnTo>
                <a:lnTo>
                  <a:pt x="66341" y="69929"/>
                </a:lnTo>
                <a:lnTo>
                  <a:pt x="69685" y="96059"/>
                </a:lnTo>
                <a:lnTo>
                  <a:pt x="84328" y="12038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985898" y="2727832"/>
            <a:ext cx="257175" cy="217170"/>
          </a:xfrm>
          <a:custGeom>
            <a:avLst/>
            <a:gdLst/>
            <a:ahLst/>
            <a:cxnLst/>
            <a:rect l="l" t="t" r="r" b="b"/>
            <a:pathLst>
              <a:path w="257175" h="217169">
                <a:moveTo>
                  <a:pt x="0" y="186562"/>
                </a:moveTo>
                <a:lnTo>
                  <a:pt x="36675" y="199838"/>
                </a:lnTo>
                <a:lnTo>
                  <a:pt x="74802" y="209327"/>
                </a:lnTo>
                <a:lnTo>
                  <a:pt x="113978" y="214959"/>
                </a:lnTo>
                <a:lnTo>
                  <a:pt x="153796" y="216662"/>
                </a:lnTo>
                <a:lnTo>
                  <a:pt x="166828" y="215741"/>
                </a:lnTo>
                <a:lnTo>
                  <a:pt x="179562" y="213582"/>
                </a:lnTo>
                <a:lnTo>
                  <a:pt x="191891" y="210232"/>
                </a:lnTo>
                <a:lnTo>
                  <a:pt x="203707" y="205739"/>
                </a:lnTo>
                <a:lnTo>
                  <a:pt x="208533" y="210184"/>
                </a:lnTo>
                <a:lnTo>
                  <a:pt x="250648" y="188529"/>
                </a:lnTo>
                <a:lnTo>
                  <a:pt x="256667" y="179704"/>
                </a:lnTo>
                <a:lnTo>
                  <a:pt x="256667" y="97536"/>
                </a:lnTo>
                <a:lnTo>
                  <a:pt x="249177" y="66454"/>
                </a:lnTo>
                <a:lnTo>
                  <a:pt x="231806" y="38814"/>
                </a:lnTo>
                <a:lnTo>
                  <a:pt x="205910" y="16150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33320" y="2596516"/>
            <a:ext cx="263322" cy="3398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78609" y="332197"/>
                </a:lnTo>
                <a:lnTo>
                  <a:pt x="283700" y="329589"/>
                </a:lnTo>
                <a:lnTo>
                  <a:pt x="292846" y="322922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09" y="332197"/>
                </a:moveTo>
                <a:lnTo>
                  <a:pt x="253491" y="332197"/>
                </a:lnTo>
                <a:lnTo>
                  <a:pt x="258317" y="336616"/>
                </a:lnTo>
                <a:lnTo>
                  <a:pt x="266445" y="337645"/>
                </a:lnTo>
                <a:lnTo>
                  <a:pt x="273303" y="334914"/>
                </a:lnTo>
                <a:lnTo>
                  <a:pt x="278609" y="332197"/>
                </a:lnTo>
                <a:close/>
              </a:path>
              <a:path w="306704" h="343535">
                <a:moveTo>
                  <a:pt x="156972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968495" y="5279503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11"/>
                </a:lnTo>
                <a:lnTo>
                  <a:pt x="25114" y="159384"/>
                </a:lnTo>
                <a:lnTo>
                  <a:pt x="7675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32"/>
                </a:lnTo>
                <a:lnTo>
                  <a:pt x="124396" y="335765"/>
                </a:lnTo>
                <a:lnTo>
                  <a:pt x="163667" y="341370"/>
                </a:lnTo>
                <a:lnTo>
                  <a:pt x="203580" y="343080"/>
                </a:lnTo>
                <a:lnTo>
                  <a:pt x="216558" y="342192"/>
                </a:lnTo>
                <a:lnTo>
                  <a:pt x="229298" y="340063"/>
                </a:lnTo>
                <a:lnTo>
                  <a:pt x="241657" y="336721"/>
                </a:lnTo>
                <a:lnTo>
                  <a:pt x="253491" y="332197"/>
                </a:lnTo>
                <a:lnTo>
                  <a:pt x="258317" y="336616"/>
                </a:lnTo>
                <a:lnTo>
                  <a:pt x="300539" y="315108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838"/>
                </a:lnTo>
                <a:lnTo>
                  <a:pt x="284416" y="169052"/>
                </a:lnTo>
                <a:lnTo>
                  <a:pt x="257679" y="144696"/>
                </a:lnTo>
                <a:lnTo>
                  <a:pt x="222630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2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017897" y="5407025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85"/>
                </a:moveTo>
                <a:lnTo>
                  <a:pt x="36675" y="198792"/>
                </a:lnTo>
                <a:lnTo>
                  <a:pt x="74802" y="208233"/>
                </a:lnTo>
                <a:lnTo>
                  <a:pt x="113978" y="213843"/>
                </a:lnTo>
                <a:lnTo>
                  <a:pt x="153797" y="215557"/>
                </a:lnTo>
                <a:lnTo>
                  <a:pt x="166810" y="214667"/>
                </a:lnTo>
                <a:lnTo>
                  <a:pt x="179514" y="212532"/>
                </a:lnTo>
                <a:lnTo>
                  <a:pt x="191837" y="209186"/>
                </a:lnTo>
                <a:lnTo>
                  <a:pt x="203707" y="204660"/>
                </a:lnTo>
                <a:lnTo>
                  <a:pt x="208533" y="209092"/>
                </a:lnTo>
                <a:lnTo>
                  <a:pt x="250648" y="187572"/>
                </a:lnTo>
                <a:lnTo>
                  <a:pt x="256666" y="178815"/>
                </a:lnTo>
                <a:lnTo>
                  <a:pt x="256666" y="97028"/>
                </a:lnTo>
                <a:lnTo>
                  <a:pt x="249177" y="66043"/>
                </a:lnTo>
                <a:lnTo>
                  <a:pt x="231806" y="38512"/>
                </a:lnTo>
                <a:lnTo>
                  <a:pt x="205910" y="15982"/>
                </a:lnTo>
                <a:lnTo>
                  <a:pt x="172847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65319" y="5276090"/>
            <a:ext cx="263270" cy="3384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306577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5" h="344804">
                <a:moveTo>
                  <a:pt x="278705" y="333740"/>
                </a:moveTo>
                <a:lnTo>
                  <a:pt x="253491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3" y="336534"/>
                </a:lnTo>
                <a:lnTo>
                  <a:pt x="278705" y="333740"/>
                </a:lnTo>
                <a:close/>
              </a:path>
              <a:path w="306705" h="344804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69642" y="401423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4">
                <a:moveTo>
                  <a:pt x="84327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1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155" y="327838"/>
                </a:lnTo>
                <a:lnTo>
                  <a:pt x="124348" y="337327"/>
                </a:lnTo>
                <a:lnTo>
                  <a:pt x="163613" y="342959"/>
                </a:lnTo>
                <a:lnTo>
                  <a:pt x="203581" y="344662"/>
                </a:lnTo>
                <a:lnTo>
                  <a:pt x="216540" y="343812"/>
                </a:lnTo>
                <a:lnTo>
                  <a:pt x="229250" y="341677"/>
                </a:lnTo>
                <a:lnTo>
                  <a:pt x="241603" y="338304"/>
                </a:lnTo>
                <a:lnTo>
                  <a:pt x="253491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5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519046" y="4142361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7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3"/>
                </a:lnTo>
                <a:lnTo>
                  <a:pt x="208534" y="210058"/>
                </a:lnTo>
                <a:lnTo>
                  <a:pt x="250648" y="188404"/>
                </a:lnTo>
                <a:lnTo>
                  <a:pt x="256667" y="179578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466467" y="4010914"/>
            <a:ext cx="263270" cy="3399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306578" y="299196"/>
                </a:moveTo>
                <a:lnTo>
                  <a:pt x="38100" y="299196"/>
                </a:lnTo>
                <a:lnTo>
                  <a:pt x="38862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78705" y="333740"/>
                </a:lnTo>
                <a:lnTo>
                  <a:pt x="283700" y="331156"/>
                </a:lnTo>
                <a:lnTo>
                  <a:pt x="292846" y="324469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99196"/>
                </a:lnTo>
                <a:close/>
              </a:path>
              <a:path w="306705" h="344805">
                <a:moveTo>
                  <a:pt x="278705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5" y="339201"/>
                </a:lnTo>
                <a:lnTo>
                  <a:pt x="273304" y="336534"/>
                </a:lnTo>
                <a:lnTo>
                  <a:pt x="278705" y="333740"/>
                </a:lnTo>
                <a:close/>
              </a:path>
              <a:path w="306705" h="344805">
                <a:moveTo>
                  <a:pt x="156971" y="0"/>
                </a:move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8" y="299196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7" y="21955"/>
                </a:lnTo>
                <a:lnTo>
                  <a:pt x="191289" y="5459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079245" y="1848882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84328" y="120507"/>
                </a:moveTo>
                <a:lnTo>
                  <a:pt x="51077" y="137056"/>
                </a:lnTo>
                <a:lnTo>
                  <a:pt x="25114" y="160131"/>
                </a:lnTo>
                <a:lnTo>
                  <a:pt x="7675" y="188158"/>
                </a:lnTo>
                <a:lnTo>
                  <a:pt x="0" y="219567"/>
                </a:lnTo>
                <a:lnTo>
                  <a:pt x="381" y="266049"/>
                </a:lnTo>
                <a:lnTo>
                  <a:pt x="23494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862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1" y="344662"/>
                </a:lnTo>
                <a:lnTo>
                  <a:pt x="216558" y="343812"/>
                </a:lnTo>
                <a:lnTo>
                  <a:pt x="229298" y="341677"/>
                </a:lnTo>
                <a:lnTo>
                  <a:pt x="241657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39" y="316638"/>
                </a:lnTo>
                <a:lnTo>
                  <a:pt x="306578" y="307832"/>
                </a:lnTo>
                <a:lnTo>
                  <a:pt x="306578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1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1" y="0"/>
                </a:lnTo>
                <a:lnTo>
                  <a:pt x="122654" y="5613"/>
                </a:lnTo>
                <a:lnTo>
                  <a:pt x="92456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8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128648" y="1977008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5" y="199711"/>
                </a:lnTo>
                <a:lnTo>
                  <a:pt x="74802" y="209200"/>
                </a:lnTo>
                <a:lnTo>
                  <a:pt x="113978" y="214832"/>
                </a:lnTo>
                <a:lnTo>
                  <a:pt x="153796" y="216535"/>
                </a:lnTo>
                <a:lnTo>
                  <a:pt x="166810" y="215685"/>
                </a:lnTo>
                <a:lnTo>
                  <a:pt x="179514" y="213550"/>
                </a:lnTo>
                <a:lnTo>
                  <a:pt x="191837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6" y="179577"/>
                </a:lnTo>
                <a:lnTo>
                  <a:pt x="256666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076069" y="1845564"/>
            <a:ext cx="263270" cy="3399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306704" y="297830"/>
                </a:move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78631" y="332247"/>
                </a:lnTo>
                <a:lnTo>
                  <a:pt x="283809" y="329592"/>
                </a:lnTo>
                <a:lnTo>
                  <a:pt x="292925" y="322913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97830"/>
                </a:lnTo>
                <a:close/>
              </a:path>
              <a:path w="306704" h="343534">
                <a:moveTo>
                  <a:pt x="278631" y="332247"/>
                </a:moveTo>
                <a:lnTo>
                  <a:pt x="253491" y="332247"/>
                </a:lnTo>
                <a:lnTo>
                  <a:pt x="258444" y="336565"/>
                </a:lnTo>
                <a:lnTo>
                  <a:pt x="266445" y="337581"/>
                </a:lnTo>
                <a:lnTo>
                  <a:pt x="273430" y="334914"/>
                </a:lnTo>
                <a:lnTo>
                  <a:pt x="278631" y="332247"/>
                </a:lnTo>
                <a:close/>
              </a:path>
              <a:path w="306704" h="343534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06704" y="297830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8443" y="74755"/>
                </a:lnTo>
                <a:lnTo>
                  <a:pt x="241621" y="46605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280535" y="1136128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4">
                <a:moveTo>
                  <a:pt x="84327" y="119903"/>
                </a:moveTo>
                <a:lnTo>
                  <a:pt x="51095" y="136411"/>
                </a:lnTo>
                <a:lnTo>
                  <a:pt x="25161" y="159385"/>
                </a:lnTo>
                <a:lnTo>
                  <a:pt x="7729" y="187287"/>
                </a:lnTo>
                <a:lnTo>
                  <a:pt x="0" y="218582"/>
                </a:lnTo>
                <a:lnTo>
                  <a:pt x="380" y="264810"/>
                </a:lnTo>
                <a:lnTo>
                  <a:pt x="23494" y="299481"/>
                </a:lnTo>
                <a:lnTo>
                  <a:pt x="31241" y="300497"/>
                </a:lnTo>
                <a:lnTo>
                  <a:pt x="38100" y="297830"/>
                </a:lnTo>
                <a:lnTo>
                  <a:pt x="38988" y="304307"/>
                </a:lnTo>
                <a:lnTo>
                  <a:pt x="86280" y="326380"/>
                </a:lnTo>
                <a:lnTo>
                  <a:pt x="124460" y="335788"/>
                </a:lnTo>
                <a:lnTo>
                  <a:pt x="163687" y="341362"/>
                </a:lnTo>
                <a:lnTo>
                  <a:pt x="203580" y="343042"/>
                </a:lnTo>
                <a:lnTo>
                  <a:pt x="216612" y="342195"/>
                </a:lnTo>
                <a:lnTo>
                  <a:pt x="229346" y="340074"/>
                </a:lnTo>
                <a:lnTo>
                  <a:pt x="241675" y="336738"/>
                </a:lnTo>
                <a:lnTo>
                  <a:pt x="253491" y="332247"/>
                </a:lnTo>
                <a:lnTo>
                  <a:pt x="258444" y="336565"/>
                </a:lnTo>
                <a:lnTo>
                  <a:pt x="300612" y="315090"/>
                </a:lnTo>
                <a:lnTo>
                  <a:pt x="306704" y="306339"/>
                </a:lnTo>
                <a:lnTo>
                  <a:pt x="306704" y="232171"/>
                </a:lnTo>
                <a:lnTo>
                  <a:pt x="301303" y="198838"/>
                </a:lnTo>
                <a:lnTo>
                  <a:pt x="284448" y="169052"/>
                </a:lnTo>
                <a:lnTo>
                  <a:pt x="257734" y="144696"/>
                </a:lnTo>
                <a:lnTo>
                  <a:pt x="222757" y="127650"/>
                </a:lnTo>
                <a:lnTo>
                  <a:pt x="221868" y="127650"/>
                </a:lnTo>
                <a:lnTo>
                  <a:pt x="241883" y="102905"/>
                </a:lnTo>
                <a:lnTo>
                  <a:pt x="241621" y="46605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40" y="44322"/>
                </a:lnTo>
                <a:lnTo>
                  <a:pt x="66389" y="69643"/>
                </a:lnTo>
                <a:lnTo>
                  <a:pt x="69738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29938" y="1263650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547"/>
                </a:moveTo>
                <a:lnTo>
                  <a:pt x="36677" y="198802"/>
                </a:lnTo>
                <a:lnTo>
                  <a:pt x="74818" y="208248"/>
                </a:lnTo>
                <a:lnTo>
                  <a:pt x="114032" y="213836"/>
                </a:lnTo>
                <a:lnTo>
                  <a:pt x="153924" y="215519"/>
                </a:lnTo>
                <a:lnTo>
                  <a:pt x="166881" y="214669"/>
                </a:lnTo>
                <a:lnTo>
                  <a:pt x="179577" y="212534"/>
                </a:lnTo>
                <a:lnTo>
                  <a:pt x="191893" y="209161"/>
                </a:lnTo>
                <a:lnTo>
                  <a:pt x="203708" y="204597"/>
                </a:lnTo>
                <a:lnTo>
                  <a:pt x="208534" y="209041"/>
                </a:lnTo>
                <a:lnTo>
                  <a:pt x="250701" y="187567"/>
                </a:lnTo>
                <a:lnTo>
                  <a:pt x="256794" y="178815"/>
                </a:lnTo>
                <a:lnTo>
                  <a:pt x="256794" y="97027"/>
                </a:lnTo>
                <a:lnTo>
                  <a:pt x="249233" y="66043"/>
                </a:lnTo>
                <a:lnTo>
                  <a:pt x="231838" y="38512"/>
                </a:lnTo>
                <a:lnTo>
                  <a:pt x="205966" y="15982"/>
                </a:lnTo>
                <a:lnTo>
                  <a:pt x="1729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77360" y="1132713"/>
            <a:ext cx="263376" cy="3384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306577" y="297830"/>
                </a:move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78610" y="332260"/>
                </a:lnTo>
                <a:lnTo>
                  <a:pt x="283700" y="329653"/>
                </a:lnTo>
                <a:lnTo>
                  <a:pt x="292846" y="322983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97830"/>
                </a:lnTo>
                <a:close/>
              </a:path>
              <a:path w="306704" h="343535">
                <a:moveTo>
                  <a:pt x="278610" y="332260"/>
                </a:moveTo>
                <a:lnTo>
                  <a:pt x="253491" y="332260"/>
                </a:lnTo>
                <a:lnTo>
                  <a:pt x="258317" y="336680"/>
                </a:lnTo>
                <a:lnTo>
                  <a:pt x="266446" y="337708"/>
                </a:lnTo>
                <a:lnTo>
                  <a:pt x="273303" y="334978"/>
                </a:lnTo>
                <a:lnTo>
                  <a:pt x="278610" y="332260"/>
                </a:lnTo>
                <a:close/>
              </a:path>
              <a:path w="306704" h="343535">
                <a:moveTo>
                  <a:pt x="156971" y="0"/>
                </a:move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06577" y="297830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8443" y="74818"/>
                </a:lnTo>
                <a:lnTo>
                  <a:pt x="241621" y="46660"/>
                </a:lnTo>
                <a:lnTo>
                  <a:pt x="221487" y="21859"/>
                </a:lnTo>
                <a:lnTo>
                  <a:pt x="191289" y="5435"/>
                </a:lnTo>
                <a:lnTo>
                  <a:pt x="15697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25869" y="5261976"/>
            <a:ext cx="306705" cy="343535"/>
          </a:xfrm>
          <a:custGeom>
            <a:avLst/>
            <a:gdLst/>
            <a:ahLst/>
            <a:cxnLst/>
            <a:rect l="l" t="t" r="r" b="b"/>
            <a:pathLst>
              <a:path w="306704" h="343535">
                <a:moveTo>
                  <a:pt x="84327" y="119903"/>
                </a:moveTo>
                <a:lnTo>
                  <a:pt x="51077" y="136429"/>
                </a:lnTo>
                <a:lnTo>
                  <a:pt x="25114" y="159432"/>
                </a:lnTo>
                <a:lnTo>
                  <a:pt x="7675" y="187340"/>
                </a:lnTo>
                <a:lnTo>
                  <a:pt x="0" y="218582"/>
                </a:lnTo>
                <a:lnTo>
                  <a:pt x="380" y="264937"/>
                </a:lnTo>
                <a:lnTo>
                  <a:pt x="23495" y="299608"/>
                </a:lnTo>
                <a:lnTo>
                  <a:pt x="31241" y="300624"/>
                </a:lnTo>
                <a:lnTo>
                  <a:pt x="38100" y="297830"/>
                </a:lnTo>
                <a:lnTo>
                  <a:pt x="38861" y="304307"/>
                </a:lnTo>
                <a:lnTo>
                  <a:pt x="86173" y="326395"/>
                </a:lnTo>
                <a:lnTo>
                  <a:pt x="124396" y="335829"/>
                </a:lnTo>
                <a:lnTo>
                  <a:pt x="163667" y="341433"/>
                </a:lnTo>
                <a:lnTo>
                  <a:pt x="203580" y="343144"/>
                </a:lnTo>
                <a:lnTo>
                  <a:pt x="216558" y="342256"/>
                </a:lnTo>
                <a:lnTo>
                  <a:pt x="229298" y="340126"/>
                </a:lnTo>
                <a:lnTo>
                  <a:pt x="241657" y="336784"/>
                </a:lnTo>
                <a:lnTo>
                  <a:pt x="253491" y="332260"/>
                </a:lnTo>
                <a:lnTo>
                  <a:pt x="258317" y="336680"/>
                </a:lnTo>
                <a:lnTo>
                  <a:pt x="300539" y="315150"/>
                </a:lnTo>
                <a:lnTo>
                  <a:pt x="306577" y="306339"/>
                </a:lnTo>
                <a:lnTo>
                  <a:pt x="306577" y="232171"/>
                </a:lnTo>
                <a:lnTo>
                  <a:pt x="301247" y="198911"/>
                </a:lnTo>
                <a:lnTo>
                  <a:pt x="284416" y="169163"/>
                </a:lnTo>
                <a:lnTo>
                  <a:pt x="257679" y="144821"/>
                </a:lnTo>
                <a:lnTo>
                  <a:pt x="222630" y="127777"/>
                </a:lnTo>
                <a:lnTo>
                  <a:pt x="221869" y="127777"/>
                </a:lnTo>
                <a:lnTo>
                  <a:pt x="241883" y="102977"/>
                </a:lnTo>
                <a:lnTo>
                  <a:pt x="241621" y="46660"/>
                </a:lnTo>
                <a:lnTo>
                  <a:pt x="191289" y="5435"/>
                </a:lnTo>
                <a:lnTo>
                  <a:pt x="156971" y="0"/>
                </a:lnTo>
                <a:lnTo>
                  <a:pt x="122654" y="5589"/>
                </a:lnTo>
                <a:lnTo>
                  <a:pt x="92455" y="22240"/>
                </a:lnTo>
                <a:lnTo>
                  <a:pt x="74023" y="44322"/>
                </a:lnTo>
                <a:lnTo>
                  <a:pt x="66341" y="69643"/>
                </a:lnTo>
                <a:lnTo>
                  <a:pt x="69685" y="95678"/>
                </a:lnTo>
                <a:lnTo>
                  <a:pt x="84327" y="11990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875272" y="5389498"/>
            <a:ext cx="257175" cy="215900"/>
          </a:xfrm>
          <a:custGeom>
            <a:avLst/>
            <a:gdLst/>
            <a:ahLst/>
            <a:cxnLst/>
            <a:rect l="l" t="t" r="r" b="b"/>
            <a:pathLst>
              <a:path w="257175" h="215900">
                <a:moveTo>
                  <a:pt x="0" y="185673"/>
                </a:moveTo>
                <a:lnTo>
                  <a:pt x="36675" y="198866"/>
                </a:lnTo>
                <a:lnTo>
                  <a:pt x="74802" y="208300"/>
                </a:lnTo>
                <a:lnTo>
                  <a:pt x="113978" y="213907"/>
                </a:lnTo>
                <a:lnTo>
                  <a:pt x="153797" y="215620"/>
                </a:lnTo>
                <a:lnTo>
                  <a:pt x="166810" y="214730"/>
                </a:lnTo>
                <a:lnTo>
                  <a:pt x="179514" y="212596"/>
                </a:lnTo>
                <a:lnTo>
                  <a:pt x="191837" y="209250"/>
                </a:lnTo>
                <a:lnTo>
                  <a:pt x="203707" y="204723"/>
                </a:lnTo>
                <a:lnTo>
                  <a:pt x="208533" y="209156"/>
                </a:lnTo>
                <a:lnTo>
                  <a:pt x="250648" y="187625"/>
                </a:lnTo>
                <a:lnTo>
                  <a:pt x="256667" y="178815"/>
                </a:lnTo>
                <a:lnTo>
                  <a:pt x="256667" y="97028"/>
                </a:lnTo>
                <a:lnTo>
                  <a:pt x="249177" y="66115"/>
                </a:lnTo>
                <a:lnTo>
                  <a:pt x="231806" y="38608"/>
                </a:lnTo>
                <a:lnTo>
                  <a:pt x="205910" y="16053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822693" y="5258689"/>
            <a:ext cx="263270" cy="3384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264401" y="2957576"/>
            <a:ext cx="29209" cy="1600200"/>
          </a:xfrm>
          <a:custGeom>
            <a:avLst/>
            <a:gdLst/>
            <a:ahLst/>
            <a:cxnLst/>
            <a:rect l="l" t="t" r="r" b="b"/>
            <a:pathLst>
              <a:path w="29209" h="1600200">
                <a:moveTo>
                  <a:pt x="0" y="1600200"/>
                </a:moveTo>
                <a:lnTo>
                  <a:pt x="29209" y="1600200"/>
                </a:lnTo>
                <a:lnTo>
                  <a:pt x="29209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7615173" y="4210560"/>
            <a:ext cx="621030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Arquiteto</a:t>
            </a:r>
            <a:r>
              <a:rPr sz="800" b="1" spc="-2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de  Tecnologia</a:t>
            </a:r>
            <a:endParaRPr sz="8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054350" y="1752600"/>
            <a:ext cx="4210050" cy="3200400"/>
          </a:xfrm>
          <a:custGeom>
            <a:avLst/>
            <a:gdLst/>
            <a:ahLst/>
            <a:cxnLst/>
            <a:rect l="l" t="t" r="r" b="b"/>
            <a:pathLst>
              <a:path w="4210050" h="3200400">
                <a:moveTo>
                  <a:pt x="0" y="3200400"/>
                </a:moveTo>
                <a:lnTo>
                  <a:pt x="4210050" y="3200400"/>
                </a:lnTo>
                <a:lnTo>
                  <a:pt x="421005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54350" y="1752600"/>
            <a:ext cx="4210050" cy="3200400"/>
          </a:xfrm>
          <a:custGeom>
            <a:avLst/>
            <a:gdLst/>
            <a:ahLst/>
            <a:cxnLst/>
            <a:rect l="l" t="t" r="r" b="b"/>
            <a:pathLst>
              <a:path w="4210050" h="3200400">
                <a:moveTo>
                  <a:pt x="0" y="3200400"/>
                </a:moveTo>
                <a:lnTo>
                  <a:pt x="4210050" y="3200400"/>
                </a:lnTo>
                <a:lnTo>
                  <a:pt x="421005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3177284" y="3030425"/>
            <a:ext cx="396430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Há muitos </a:t>
            </a:r>
            <a:r>
              <a:rPr sz="2000" spc="-10" dirty="0">
                <a:latin typeface="Arial"/>
                <a:cs typeface="Arial"/>
              </a:rPr>
              <a:t>papéis </a:t>
            </a:r>
            <a:r>
              <a:rPr sz="2000" spc="-15" dirty="0">
                <a:latin typeface="Arial"/>
                <a:cs typeface="Arial"/>
              </a:rPr>
              <a:t>envolvidos</a:t>
            </a:r>
            <a:r>
              <a:rPr sz="2000" spc="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numa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prática de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7677151" y="27505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306577" y="299196"/>
                </a:move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78794" y="333740"/>
                </a:lnTo>
                <a:lnTo>
                  <a:pt x="283753" y="331156"/>
                </a:lnTo>
                <a:lnTo>
                  <a:pt x="292861" y="324469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99196"/>
                </a:lnTo>
                <a:close/>
              </a:path>
              <a:path w="306704" h="344805">
                <a:moveTo>
                  <a:pt x="278794" y="333740"/>
                </a:moveTo>
                <a:lnTo>
                  <a:pt x="253492" y="333740"/>
                </a:lnTo>
                <a:lnTo>
                  <a:pt x="258318" y="338185"/>
                </a:lnTo>
                <a:lnTo>
                  <a:pt x="266446" y="339201"/>
                </a:lnTo>
                <a:lnTo>
                  <a:pt x="273430" y="336534"/>
                </a:lnTo>
                <a:lnTo>
                  <a:pt x="278794" y="333740"/>
                </a:lnTo>
                <a:close/>
              </a:path>
              <a:path w="306704" h="344805">
                <a:moveTo>
                  <a:pt x="156972" y="0"/>
                </a:move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06577" y="299196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8443" y="75168"/>
                </a:lnTo>
                <a:lnTo>
                  <a:pt x="241621" y="46870"/>
                </a:lnTo>
                <a:lnTo>
                  <a:pt x="221488" y="21955"/>
                </a:lnTo>
                <a:lnTo>
                  <a:pt x="191289" y="5459"/>
                </a:lnTo>
                <a:lnTo>
                  <a:pt x="156972" y="0"/>
                </a:lnTo>
                <a:close/>
              </a:path>
            </a:pathLst>
          </a:custGeom>
          <a:solidFill>
            <a:srgbClr val="E64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77151" y="275058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5">
                <a:moveTo>
                  <a:pt x="84327" y="120507"/>
                </a:moveTo>
                <a:lnTo>
                  <a:pt x="51095" y="137056"/>
                </a:lnTo>
                <a:lnTo>
                  <a:pt x="25161" y="160131"/>
                </a:lnTo>
                <a:lnTo>
                  <a:pt x="7729" y="188158"/>
                </a:lnTo>
                <a:lnTo>
                  <a:pt x="0" y="219567"/>
                </a:lnTo>
                <a:lnTo>
                  <a:pt x="380" y="266049"/>
                </a:lnTo>
                <a:lnTo>
                  <a:pt x="23495" y="300974"/>
                </a:lnTo>
                <a:lnTo>
                  <a:pt x="31242" y="301990"/>
                </a:lnTo>
                <a:lnTo>
                  <a:pt x="38100" y="299196"/>
                </a:lnTo>
                <a:lnTo>
                  <a:pt x="38989" y="305673"/>
                </a:lnTo>
                <a:lnTo>
                  <a:pt x="86227" y="327838"/>
                </a:lnTo>
                <a:lnTo>
                  <a:pt x="124412" y="337327"/>
                </a:lnTo>
                <a:lnTo>
                  <a:pt x="163669" y="342959"/>
                </a:lnTo>
                <a:lnTo>
                  <a:pt x="203580" y="344662"/>
                </a:lnTo>
                <a:lnTo>
                  <a:pt x="216612" y="343812"/>
                </a:lnTo>
                <a:lnTo>
                  <a:pt x="229346" y="341677"/>
                </a:lnTo>
                <a:lnTo>
                  <a:pt x="241675" y="338304"/>
                </a:lnTo>
                <a:lnTo>
                  <a:pt x="253492" y="333740"/>
                </a:lnTo>
                <a:lnTo>
                  <a:pt x="258318" y="338185"/>
                </a:lnTo>
                <a:lnTo>
                  <a:pt x="300541" y="316638"/>
                </a:lnTo>
                <a:lnTo>
                  <a:pt x="306577" y="307832"/>
                </a:lnTo>
                <a:lnTo>
                  <a:pt x="306577" y="233283"/>
                </a:lnTo>
                <a:lnTo>
                  <a:pt x="301247" y="199836"/>
                </a:lnTo>
                <a:lnTo>
                  <a:pt x="284416" y="169926"/>
                </a:lnTo>
                <a:lnTo>
                  <a:pt x="257679" y="145468"/>
                </a:lnTo>
                <a:lnTo>
                  <a:pt x="222630" y="128381"/>
                </a:lnTo>
                <a:lnTo>
                  <a:pt x="221869" y="128381"/>
                </a:lnTo>
                <a:lnTo>
                  <a:pt x="241883" y="103465"/>
                </a:lnTo>
                <a:lnTo>
                  <a:pt x="241621" y="46870"/>
                </a:lnTo>
                <a:lnTo>
                  <a:pt x="191289" y="5459"/>
                </a:lnTo>
                <a:lnTo>
                  <a:pt x="156972" y="0"/>
                </a:lnTo>
                <a:lnTo>
                  <a:pt x="122654" y="5613"/>
                </a:lnTo>
                <a:lnTo>
                  <a:pt x="92455" y="22336"/>
                </a:lnTo>
                <a:lnTo>
                  <a:pt x="74023" y="44533"/>
                </a:lnTo>
                <a:lnTo>
                  <a:pt x="66341" y="69992"/>
                </a:lnTo>
                <a:lnTo>
                  <a:pt x="69685" y="96166"/>
                </a:lnTo>
                <a:lnTo>
                  <a:pt x="84327" y="120507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26553" y="2878710"/>
            <a:ext cx="257175" cy="216535"/>
          </a:xfrm>
          <a:custGeom>
            <a:avLst/>
            <a:gdLst/>
            <a:ahLst/>
            <a:cxnLst/>
            <a:rect l="l" t="t" r="r" b="b"/>
            <a:pathLst>
              <a:path w="257175" h="216535">
                <a:moveTo>
                  <a:pt x="0" y="186436"/>
                </a:moveTo>
                <a:lnTo>
                  <a:pt x="36677" y="199711"/>
                </a:lnTo>
                <a:lnTo>
                  <a:pt x="74818" y="209200"/>
                </a:lnTo>
                <a:lnTo>
                  <a:pt x="114032" y="214832"/>
                </a:lnTo>
                <a:lnTo>
                  <a:pt x="153924" y="216535"/>
                </a:lnTo>
                <a:lnTo>
                  <a:pt x="166881" y="215685"/>
                </a:lnTo>
                <a:lnTo>
                  <a:pt x="179578" y="213550"/>
                </a:lnTo>
                <a:lnTo>
                  <a:pt x="191893" y="210177"/>
                </a:lnTo>
                <a:lnTo>
                  <a:pt x="203707" y="205612"/>
                </a:lnTo>
                <a:lnTo>
                  <a:pt x="208533" y="210057"/>
                </a:lnTo>
                <a:lnTo>
                  <a:pt x="250648" y="188404"/>
                </a:lnTo>
                <a:lnTo>
                  <a:pt x="256667" y="179577"/>
                </a:lnTo>
                <a:lnTo>
                  <a:pt x="256667" y="97536"/>
                </a:lnTo>
                <a:lnTo>
                  <a:pt x="249177" y="66383"/>
                </a:lnTo>
                <a:lnTo>
                  <a:pt x="231806" y="38719"/>
                </a:lnTo>
                <a:lnTo>
                  <a:pt x="205910" y="16079"/>
                </a:lnTo>
                <a:lnTo>
                  <a:pt x="17284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73975" y="2747264"/>
            <a:ext cx="263322" cy="3399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4941823" y="5701692"/>
            <a:ext cx="477520" cy="2584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latin typeface="Arial"/>
                <a:cs typeface="Arial"/>
              </a:rPr>
              <a:t>P</a:t>
            </a:r>
            <a:r>
              <a:rPr sz="800" b="1" spc="-5" dirty="0">
                <a:latin typeface="Arial"/>
                <a:cs typeface="Arial"/>
              </a:rPr>
              <a:t>r</a:t>
            </a:r>
            <a:r>
              <a:rPr sz="800" b="1" spc="-10" dirty="0">
                <a:latin typeface="Arial"/>
                <a:cs typeface="Arial"/>
              </a:rPr>
              <a:t>oj</a:t>
            </a:r>
            <a:r>
              <a:rPr sz="800" b="1" spc="-15" dirty="0">
                <a:latin typeface="Arial"/>
                <a:cs typeface="Arial"/>
              </a:rPr>
              <a:t>e</a:t>
            </a:r>
            <a:r>
              <a:rPr sz="800" b="1" spc="-5" dirty="0">
                <a:latin typeface="Arial"/>
                <a:cs typeface="Arial"/>
              </a:rPr>
              <a:t>t</a:t>
            </a:r>
            <a:r>
              <a:rPr sz="800" b="1" spc="-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ta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spc="-10" dirty="0">
                <a:latin typeface="Arial"/>
                <a:cs typeface="Arial"/>
              </a:rPr>
              <a:t>de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TI</a:t>
            </a:r>
            <a:endParaRPr sz="8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981557" y="4482212"/>
            <a:ext cx="55308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Arquiteto  de</a:t>
            </a:r>
            <a:r>
              <a:rPr sz="800" b="1" spc="-5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negócio</a:t>
            </a:r>
            <a:endParaRPr sz="8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8604631" y="4200907"/>
            <a:ext cx="1089660" cy="2584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Membro </a:t>
            </a:r>
            <a:r>
              <a:rPr sz="800" b="1" spc="-10" dirty="0">
                <a:latin typeface="Arial"/>
                <a:cs typeface="Arial"/>
              </a:rPr>
              <a:t>do Comitê</a:t>
            </a:r>
            <a:r>
              <a:rPr sz="800" b="1" spc="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da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spc="-10" dirty="0">
                <a:latin typeface="Arial"/>
                <a:cs typeface="Arial"/>
              </a:rPr>
              <a:t>Arquitetura</a:t>
            </a:r>
            <a:endParaRPr sz="8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8053831" y="2709496"/>
            <a:ext cx="5537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15" dirty="0">
                <a:latin typeface="Arial"/>
                <a:cs typeface="Arial"/>
              </a:rPr>
              <a:t>Arquiteto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0" dirty="0">
                <a:latin typeface="Arial"/>
                <a:cs typeface="Arial"/>
              </a:rPr>
              <a:t>de</a:t>
            </a:r>
            <a:r>
              <a:rPr sz="800" b="1" spc="-35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negócio</a:t>
            </a:r>
            <a:endParaRPr sz="8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7625589" y="1828294"/>
            <a:ext cx="55689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Gerente de  </a:t>
            </a:r>
            <a:r>
              <a:rPr sz="800" b="1" spc="-15" dirty="0">
                <a:latin typeface="Arial"/>
                <a:cs typeface="Arial"/>
              </a:rPr>
              <a:t>Projetos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3466" y="300898"/>
            <a:ext cx="299453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Propósito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292036"/>
            <a:ext cx="9190990" cy="481670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10" dirty="0">
                <a:latin typeface="Arial"/>
                <a:cs typeface="Arial"/>
              </a:rPr>
              <a:t>Rigor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definição</a:t>
            </a:r>
            <a:endParaRPr sz="2400">
              <a:latin typeface="Arial"/>
              <a:cs typeface="Arial"/>
            </a:endParaRPr>
          </a:p>
          <a:p>
            <a:pPr marL="469900" marR="275590" indent="-4572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“Arquitetura Corporativa” e “Arquiteto Corporativo” são </a:t>
            </a:r>
            <a:r>
              <a:rPr sz="2400" dirty="0">
                <a:latin typeface="Arial"/>
                <a:cs typeface="Arial"/>
              </a:rPr>
              <a:t>termos  amplamente </a:t>
            </a:r>
            <a:r>
              <a:rPr sz="2400" spc="-5" dirty="0">
                <a:latin typeface="Arial"/>
                <a:cs typeface="Arial"/>
              </a:rPr>
              <a:t>utilizados </a:t>
            </a:r>
            <a:r>
              <a:rPr sz="2400" dirty="0">
                <a:latin typeface="Arial"/>
                <a:cs typeface="Arial"/>
              </a:rPr>
              <a:t>mas pobremente definidos na </a:t>
            </a:r>
            <a:r>
              <a:rPr sz="2400" spc="-5" dirty="0">
                <a:latin typeface="Arial"/>
                <a:cs typeface="Arial"/>
              </a:rPr>
              <a:t>indústria  </a:t>
            </a:r>
            <a:r>
              <a:rPr sz="2400" dirty="0">
                <a:latin typeface="Arial"/>
                <a:cs typeface="Arial"/>
              </a:rPr>
              <a:t>atualmente. </a:t>
            </a:r>
            <a:r>
              <a:rPr sz="2400" spc="-5" dirty="0">
                <a:latin typeface="Arial"/>
                <a:cs typeface="Arial"/>
              </a:rPr>
              <a:t>Existe </a:t>
            </a:r>
            <a:r>
              <a:rPr sz="2400" dirty="0">
                <a:latin typeface="Arial"/>
                <a:cs typeface="Arial"/>
              </a:rPr>
              <a:t>uma necessidade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-10" dirty="0">
                <a:latin typeface="Arial"/>
                <a:cs typeface="Arial"/>
              </a:rPr>
              <a:t>haver </a:t>
            </a:r>
            <a:r>
              <a:rPr sz="2400" dirty="0">
                <a:latin typeface="Arial"/>
                <a:cs typeface="Arial"/>
              </a:rPr>
              <a:t>definições mais  claras.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Base 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Prática de Arquitetura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Interna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prática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é um </a:t>
            </a:r>
            <a:r>
              <a:rPr sz="2400" spc="-5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formal de 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e certificação no </a:t>
            </a:r>
            <a:r>
              <a:rPr sz="2400" spc="-5" dirty="0">
                <a:latin typeface="Arial"/>
                <a:cs typeface="Arial"/>
              </a:rPr>
              <a:t>qual </a:t>
            </a:r>
            <a:r>
              <a:rPr sz="2400" dirty="0">
                <a:latin typeface="Arial"/>
                <a:cs typeface="Arial"/>
              </a:rPr>
              <a:t>uma empresa reconhece 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competências </a:t>
            </a:r>
            <a:r>
              <a:rPr sz="2400" spc="-5" dirty="0">
                <a:latin typeface="Arial"/>
                <a:cs typeface="Arial"/>
              </a:rPr>
              <a:t>de seus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arquitetos</a:t>
            </a:r>
            <a:endParaRPr sz="2400">
              <a:latin typeface="Arial"/>
              <a:cs typeface="Arial"/>
            </a:endParaRPr>
          </a:p>
          <a:p>
            <a:pPr marL="469900" marR="58166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Tal </a:t>
            </a:r>
            <a:r>
              <a:rPr sz="2400" spc="-5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é essencial </a:t>
            </a:r>
            <a:r>
              <a:rPr sz="2400" spc="-5" dirty="0">
                <a:latin typeface="Arial"/>
                <a:cs typeface="Arial"/>
              </a:rPr>
              <a:t>para assegurar </a:t>
            </a:r>
            <a:r>
              <a:rPr sz="2400" dirty="0">
                <a:latin typeface="Arial"/>
                <a:cs typeface="Arial"/>
              </a:rPr>
              <a:t>o alinhamento das  competências </a:t>
            </a:r>
            <a:r>
              <a:rPr sz="2400" spc="-5" dirty="0">
                <a:latin typeface="Arial"/>
                <a:cs typeface="Arial"/>
              </a:rPr>
              <a:t>e experiência da equipe com as </a:t>
            </a:r>
            <a:r>
              <a:rPr sz="2400" dirty="0">
                <a:latin typeface="Arial"/>
                <a:cs typeface="Arial"/>
              </a:rPr>
              <a:t>tarefas </a:t>
            </a:r>
            <a:r>
              <a:rPr sz="2400" spc="-5" dirty="0">
                <a:latin typeface="Arial"/>
                <a:cs typeface="Arial"/>
              </a:rPr>
              <a:t>de  arquitetura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a empresa deseja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realizar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3466" y="300898"/>
            <a:ext cx="2918333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Propósito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624661"/>
            <a:ext cx="8877935" cy="3325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criação </a:t>
            </a:r>
            <a:r>
              <a:rPr sz="2400" dirty="0">
                <a:latin typeface="Arial"/>
                <a:cs typeface="Arial"/>
              </a:rPr>
              <a:t>de uma </a:t>
            </a:r>
            <a:r>
              <a:rPr sz="2400" spc="-5" dirty="0">
                <a:latin typeface="Arial"/>
                <a:cs typeface="Arial"/>
              </a:rPr>
              <a:t>prática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 corporativa </a:t>
            </a:r>
            <a:r>
              <a:rPr sz="2400" dirty="0">
                <a:latin typeface="Arial"/>
                <a:cs typeface="Arial"/>
              </a:rPr>
              <a:t>é </a:t>
            </a:r>
            <a:r>
              <a:rPr sz="2400" spc="-5" dirty="0">
                <a:latin typeface="Arial"/>
                <a:cs typeface="Arial"/>
              </a:rPr>
              <a:t>difícil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onerosa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Competências 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procura </a:t>
            </a:r>
            <a:r>
              <a:rPr sz="2400" dirty="0">
                <a:latin typeface="Arial"/>
                <a:cs typeface="Arial"/>
              </a:rPr>
              <a:t>atender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essa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necessidade</a:t>
            </a:r>
            <a:endParaRPr sz="2400">
              <a:latin typeface="Arial"/>
              <a:cs typeface="Arial"/>
            </a:endParaRPr>
          </a:p>
          <a:p>
            <a:pPr marL="850900" marR="5080" indent="-381635">
              <a:lnSpc>
                <a:spcPct val="100000"/>
              </a:lnSpc>
              <a:spcBef>
                <a:spcPts val="495"/>
              </a:spcBef>
              <a:tabLst>
                <a:tab pos="850900" algn="l"/>
              </a:tabLst>
            </a:pPr>
            <a:r>
              <a:rPr sz="2000" spc="-5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Fornecendo definições das </a:t>
            </a:r>
            <a:r>
              <a:rPr sz="2000" spc="-5" dirty="0">
                <a:latin typeface="Arial"/>
                <a:cs typeface="Arial"/>
              </a:rPr>
              <a:t>competência da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níveis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proficiência requeridos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pessoal, interno </a:t>
            </a:r>
            <a:r>
              <a:rPr sz="2000" spc="-5" dirty="0">
                <a:latin typeface="Arial"/>
                <a:cs typeface="Arial"/>
              </a:rPr>
              <a:t>ou externo, </a:t>
            </a:r>
            <a:r>
              <a:rPr sz="2000" spc="-10" dirty="0">
                <a:latin typeface="Arial"/>
                <a:cs typeface="Arial"/>
              </a:rPr>
              <a:t>que  </a:t>
            </a:r>
            <a:r>
              <a:rPr sz="2000" spc="-5" dirty="0">
                <a:latin typeface="Arial"/>
                <a:cs typeface="Arial"/>
              </a:rPr>
              <a:t>desempenhará os </a:t>
            </a:r>
            <a:r>
              <a:rPr sz="2000" spc="-10" dirty="0">
                <a:latin typeface="Arial"/>
                <a:cs typeface="Arial"/>
              </a:rPr>
              <a:t>vários papéis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definidos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i="1" spc="-5" dirty="0">
                <a:latin typeface="Arial"/>
                <a:cs typeface="Arial"/>
              </a:rPr>
              <a:t>Framework 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92817"/>
          </a:xfrm>
          <a:prstGeom prst="rect">
            <a:avLst/>
          </a:prstGeom>
        </p:spPr>
        <p:txBody>
          <a:bodyPr vert="horz" wrap="square" lIns="0" tIns="221107" rIns="0" bIns="0" rtlCol="0">
            <a:spAutoFit/>
          </a:bodyPr>
          <a:lstStyle/>
          <a:p>
            <a:pPr marL="1507490" marR="5080" indent="-1232535">
              <a:lnSpc>
                <a:spcPct val="100000"/>
              </a:lnSpc>
              <a:spcBef>
                <a:spcPts val="95"/>
              </a:spcBef>
            </a:pPr>
            <a:r>
              <a:rPr sz="3800" i="0" spc="-5" dirty="0">
                <a:latin typeface="Arial"/>
                <a:cs typeface="Arial"/>
              </a:rPr>
              <a:t>Benefícios de se utilizar o </a:t>
            </a:r>
            <a:r>
              <a:rPr sz="3800" spc="-10" dirty="0"/>
              <a:t>Framework </a:t>
            </a:r>
            <a:r>
              <a:rPr sz="3800" i="0" spc="-5" dirty="0">
                <a:latin typeface="Arial"/>
                <a:cs typeface="Arial"/>
              </a:rPr>
              <a:t>de  Competências da</a:t>
            </a:r>
            <a:r>
              <a:rPr sz="3800" i="0" spc="5" dirty="0">
                <a:latin typeface="Arial"/>
                <a:cs typeface="Arial"/>
              </a:rPr>
              <a:t> </a:t>
            </a:r>
            <a:r>
              <a:rPr sz="3800" i="0" spc="-5" dirty="0">
                <a:latin typeface="Arial"/>
                <a:cs typeface="Arial"/>
              </a:rPr>
              <a:t>Arquitetura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22" y="1551497"/>
            <a:ext cx="9172575" cy="32643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benefícios específicos antecipados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são: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Tempo, </a:t>
            </a:r>
            <a:r>
              <a:rPr sz="2400" spc="-5" dirty="0">
                <a:latin typeface="Arial"/>
                <a:cs typeface="Arial"/>
              </a:rPr>
              <a:t>custo e riscos reduzidos </a:t>
            </a:r>
            <a:r>
              <a:rPr sz="2400" dirty="0">
                <a:latin typeface="Arial"/>
                <a:cs typeface="Arial"/>
              </a:rPr>
              <a:t>no treinamento, </a:t>
            </a:r>
            <a:r>
              <a:rPr sz="2400" spc="-5" dirty="0">
                <a:latin typeface="Arial"/>
                <a:cs typeface="Arial"/>
              </a:rPr>
              <a:t>contratação e  gerenciamento de </a:t>
            </a:r>
            <a:r>
              <a:rPr sz="2400" dirty="0">
                <a:latin typeface="Arial"/>
                <a:cs typeface="Arial"/>
              </a:rPr>
              <a:t>profissionais </a:t>
            </a:r>
            <a:r>
              <a:rPr sz="2400" spc="-5" dirty="0">
                <a:latin typeface="Arial"/>
                <a:cs typeface="Arial"/>
              </a:rPr>
              <a:t>de arquitetura, </a:t>
            </a:r>
            <a:r>
              <a:rPr sz="2400" dirty="0">
                <a:latin typeface="Arial"/>
                <a:cs typeface="Arial"/>
              </a:rPr>
              <a:t>ambos </a:t>
            </a:r>
            <a:r>
              <a:rPr sz="2400" spc="-5" dirty="0">
                <a:latin typeface="Arial"/>
                <a:cs typeface="Arial"/>
              </a:rPr>
              <a:t>internos e  externos.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Tempo </a:t>
            </a:r>
            <a:r>
              <a:rPr sz="2400" spc="-5" dirty="0">
                <a:latin typeface="Arial"/>
                <a:cs typeface="Arial"/>
              </a:rPr>
              <a:t>e custo reduzidos </a:t>
            </a:r>
            <a:r>
              <a:rPr sz="2400" dirty="0">
                <a:latin typeface="Arial"/>
                <a:cs typeface="Arial"/>
              </a:rPr>
              <a:t>para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estabelecer uma </a:t>
            </a:r>
            <a:r>
              <a:rPr sz="2400" spc="-5" dirty="0">
                <a:latin typeface="Arial"/>
                <a:cs typeface="Arial"/>
              </a:rPr>
              <a:t>prática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Isso, </a:t>
            </a:r>
            <a:r>
              <a:rPr sz="2400" spc="-5" dirty="0">
                <a:latin typeface="Arial"/>
                <a:cs typeface="Arial"/>
              </a:rPr>
              <a:t>por sua </a:t>
            </a:r>
            <a:r>
              <a:rPr sz="2400" spc="-15" dirty="0">
                <a:latin typeface="Arial"/>
                <a:cs typeface="Arial"/>
              </a:rPr>
              <a:t>vez, </a:t>
            </a:r>
            <a:r>
              <a:rPr sz="2400" dirty="0">
                <a:latin typeface="Arial"/>
                <a:cs typeface="Arial"/>
              </a:rPr>
              <a:t>ajuda </a:t>
            </a:r>
            <a:r>
              <a:rPr sz="2400" spc="-5" dirty="0">
                <a:latin typeface="Arial"/>
                <a:cs typeface="Arial"/>
              </a:rPr>
              <a:t>a reduzir o </a:t>
            </a:r>
            <a:r>
              <a:rPr sz="2400" dirty="0">
                <a:latin typeface="Arial"/>
                <a:cs typeface="Arial"/>
              </a:rPr>
              <a:t>tempo, </a:t>
            </a:r>
            <a:r>
              <a:rPr sz="2400" spc="-5" dirty="0">
                <a:latin typeface="Arial"/>
                <a:cs typeface="Arial"/>
              </a:rPr>
              <a:t>custo e riscos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spc="-10" dirty="0">
                <a:latin typeface="Arial"/>
                <a:cs typeface="Arial"/>
              </a:rPr>
              <a:t>geral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soluções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39850" marR="508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estrutura do </a:t>
            </a:r>
            <a:r>
              <a:rPr sz="4000" dirty="0"/>
              <a:t>Framework</a:t>
            </a:r>
            <a:r>
              <a:rPr sz="4000" spc="-85" dirty="0"/>
              <a:t> </a:t>
            </a:r>
            <a:r>
              <a:rPr sz="4000" i="0" dirty="0">
                <a:latin typeface="Arial"/>
                <a:cs typeface="Arial"/>
              </a:rPr>
              <a:t>de  Competências da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2"/>
            <a:ext cx="8726170" cy="3633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Competências da </a:t>
            </a:r>
            <a:r>
              <a:rPr sz="2400" spc="-5" dirty="0">
                <a:latin typeface="Arial"/>
                <a:cs typeface="Arial"/>
              </a:rPr>
              <a:t>Arquitetura </a:t>
            </a:r>
            <a:r>
              <a:rPr sz="2400" dirty="0">
                <a:latin typeface="Arial"/>
                <a:cs typeface="Arial"/>
              </a:rPr>
              <a:t>do TOGAF </a:t>
            </a:r>
            <a:r>
              <a:rPr sz="2400" spc="-10" dirty="0">
                <a:latin typeface="Arial"/>
                <a:cs typeface="Arial"/>
              </a:rPr>
              <a:t>provê 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10" dirty="0">
                <a:latin typeface="Arial"/>
                <a:cs typeface="Arial"/>
              </a:rPr>
              <a:t>visão </a:t>
            </a:r>
            <a:r>
              <a:rPr sz="2400" spc="-5" dirty="0">
                <a:latin typeface="Arial"/>
                <a:cs typeface="Arial"/>
              </a:rPr>
              <a:t>dos </a:t>
            </a: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competência </a:t>
            </a:r>
            <a:r>
              <a:rPr sz="2400" spc="-5" dirty="0">
                <a:latin typeface="Arial"/>
                <a:cs typeface="Arial"/>
              </a:rPr>
              <a:t>de papéis </a:t>
            </a:r>
            <a:r>
              <a:rPr sz="2400" dirty="0">
                <a:latin typeface="Arial"/>
                <a:cs typeface="Arial"/>
              </a:rPr>
              <a:t>específicos  numa </a:t>
            </a:r>
            <a:r>
              <a:rPr sz="2400" spc="-5" dirty="0">
                <a:latin typeface="Arial"/>
                <a:cs typeface="Arial"/>
              </a:rPr>
              <a:t>equipe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arquitetura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define: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papéis dentro de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área de </a:t>
            </a:r>
            <a:r>
              <a:rPr sz="2400" dirty="0">
                <a:latin typeface="Arial"/>
                <a:cs typeface="Arial"/>
              </a:rPr>
              <a:t>trabalho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corporativa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As competências </a:t>
            </a:r>
            <a:r>
              <a:rPr sz="2400" spc="-5" dirty="0">
                <a:latin typeface="Arial"/>
                <a:cs typeface="Arial"/>
              </a:rPr>
              <a:t>requeridas </a:t>
            </a:r>
            <a:r>
              <a:rPr sz="2400" dirty="0">
                <a:latin typeface="Arial"/>
                <a:cs typeface="Arial"/>
              </a:rPr>
              <a:t>por </a:t>
            </a:r>
            <a:r>
              <a:rPr sz="2400" spc="-5" dirty="0">
                <a:latin typeface="Arial"/>
                <a:cs typeface="Arial"/>
              </a:rPr>
              <a:t>esses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papéis</a:t>
            </a:r>
            <a:endParaRPr sz="2400">
              <a:latin typeface="Arial"/>
              <a:cs typeface="Arial"/>
            </a:endParaRPr>
          </a:p>
          <a:p>
            <a:pPr marL="469900" marR="130302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profundidade de conhecimento </a:t>
            </a:r>
            <a:r>
              <a:rPr sz="2400" spc="-5" dirty="0">
                <a:latin typeface="Arial"/>
                <a:cs typeface="Arial"/>
              </a:rPr>
              <a:t>requerida para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  desempenhar cada papel com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sucesso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39850" marR="508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estrutura do </a:t>
            </a:r>
            <a:r>
              <a:rPr sz="4000" dirty="0"/>
              <a:t>Framework</a:t>
            </a:r>
            <a:r>
              <a:rPr sz="4000" spc="-85" dirty="0"/>
              <a:t> </a:t>
            </a:r>
            <a:r>
              <a:rPr sz="4000" i="0" dirty="0">
                <a:latin typeface="Arial"/>
                <a:cs typeface="Arial"/>
              </a:rPr>
              <a:t>de  Competências da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97229"/>
            <a:ext cx="8053705" cy="4391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95"/>
              </a:spcBef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equipe típica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15" dirty="0">
                <a:latin typeface="Arial"/>
                <a:cs typeface="Arial"/>
              </a:rPr>
              <a:t>realizando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6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280"/>
              </a:lnSpc>
            </a:pPr>
            <a:r>
              <a:rPr sz="2000" spc="-10" dirty="0">
                <a:latin typeface="Arial"/>
                <a:cs typeface="Arial"/>
              </a:rPr>
              <a:t>arquitetura corporativa </a:t>
            </a:r>
            <a:r>
              <a:rPr sz="2000" spc="-5" dirty="0">
                <a:latin typeface="Arial"/>
                <a:cs typeface="Arial"/>
              </a:rPr>
              <a:t>compreende </a:t>
            </a:r>
            <a:r>
              <a:rPr sz="2000" spc="-10" dirty="0">
                <a:latin typeface="Arial"/>
                <a:cs typeface="Arial"/>
              </a:rPr>
              <a:t>os seguintes</a:t>
            </a:r>
            <a:r>
              <a:rPr sz="2000" spc="1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papéis: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Membros do Comitê </a:t>
            </a:r>
            <a:r>
              <a:rPr sz="2000" spc="-10" dirty="0">
                <a:latin typeface="Arial"/>
                <a:cs typeface="Arial"/>
              </a:rPr>
              <a:t>de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Patrocinador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44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Gerente </a:t>
            </a:r>
            <a:r>
              <a:rPr sz="2000" spc="-10" dirty="0">
                <a:latin typeface="Arial"/>
                <a:cs typeface="Arial"/>
              </a:rPr>
              <a:t>da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Arquitetos para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20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Arquitetura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Corporativa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20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Arquitetura de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1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Arquitetura de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Dados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20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Arquitetura de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Aplicativos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1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Arquitetura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Tecnológica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20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spc="-5" dirty="0">
                <a:latin typeface="Arial"/>
                <a:cs typeface="Arial"/>
              </a:rPr>
              <a:t>Gerentes </a:t>
            </a:r>
            <a:r>
              <a:rPr sz="1800" dirty="0">
                <a:latin typeface="Arial"/>
                <a:cs typeface="Arial"/>
              </a:rPr>
              <a:t>de Programas e/ou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Projetos</a:t>
            </a:r>
            <a:endParaRPr sz="1800">
              <a:latin typeface="Arial"/>
              <a:cs typeface="Arial"/>
            </a:endParaRPr>
          </a:p>
          <a:p>
            <a:pPr marL="850900" lvl="1" indent="-381000">
              <a:lnSpc>
                <a:spcPct val="100000"/>
              </a:lnSpc>
              <a:spcBef>
                <a:spcPts val="215"/>
              </a:spcBef>
              <a:buChar char="–"/>
              <a:tabLst>
                <a:tab pos="850900" algn="l"/>
                <a:tab pos="851535" algn="l"/>
              </a:tabLst>
            </a:pPr>
            <a:r>
              <a:rPr sz="1800" dirty="0">
                <a:latin typeface="Arial"/>
                <a:cs typeface="Arial"/>
              </a:rPr>
              <a:t>Projetista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19"/>
              </a:spcBef>
              <a:tabLst>
                <a:tab pos="850900" algn="l"/>
              </a:tabLst>
            </a:pPr>
            <a:r>
              <a:rPr sz="1800" dirty="0">
                <a:latin typeface="Arial"/>
                <a:cs typeface="Arial"/>
              </a:rPr>
              <a:t>–	etc. . .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39850" marR="508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estrutura do </a:t>
            </a:r>
            <a:r>
              <a:rPr sz="4000" dirty="0"/>
              <a:t>Framework</a:t>
            </a:r>
            <a:r>
              <a:rPr sz="4000" spc="-85" dirty="0"/>
              <a:t> </a:t>
            </a:r>
            <a:r>
              <a:rPr sz="4000" i="0" dirty="0">
                <a:latin typeface="Arial"/>
                <a:cs typeface="Arial"/>
              </a:rPr>
              <a:t>de  Competências da</a:t>
            </a:r>
            <a:r>
              <a:rPr sz="4000" i="0" spc="-5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314071"/>
            <a:ext cx="9107170" cy="4064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Categorias de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Competências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 conjunto de competências da equipe </a:t>
            </a:r>
            <a:r>
              <a:rPr sz="1800" spc="-10" dirty="0">
                <a:latin typeface="Arial"/>
                <a:cs typeface="Arial"/>
              </a:rPr>
              <a:t>TOGAF </a:t>
            </a:r>
            <a:r>
              <a:rPr sz="1800" dirty="0">
                <a:latin typeface="Arial"/>
                <a:cs typeface="Arial"/>
              </a:rPr>
              <a:t>precisará incluir as seguintes</a:t>
            </a:r>
            <a:r>
              <a:rPr sz="1800" spc="-2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categorias: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194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Competências Genéricas: </a:t>
            </a:r>
            <a:r>
              <a:rPr sz="1800" dirty="0">
                <a:latin typeface="Arial"/>
                <a:cs typeface="Arial"/>
              </a:rPr>
              <a:t>liderança, </a:t>
            </a:r>
            <a:r>
              <a:rPr sz="1800" spc="-5" dirty="0">
                <a:latin typeface="Arial"/>
                <a:cs typeface="Arial"/>
              </a:rPr>
              <a:t>trabalho em equipe,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competências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interpessoais,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marR="255270" indent="-457200">
              <a:lnSpc>
                <a:spcPct val="80000"/>
              </a:lnSpc>
              <a:spcBef>
                <a:spcPts val="434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Competências e </a:t>
            </a:r>
            <a:r>
              <a:rPr sz="1800" b="1" dirty="0">
                <a:latin typeface="Arial"/>
                <a:cs typeface="Arial"/>
              </a:rPr>
              <a:t>Métodos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spc="0" dirty="0">
                <a:latin typeface="Arial"/>
                <a:cs typeface="Arial"/>
              </a:rPr>
              <a:t>Negócio</a:t>
            </a:r>
            <a:r>
              <a:rPr sz="1800" spc="0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casos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negócio, processos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negócio,  </a:t>
            </a:r>
            <a:r>
              <a:rPr sz="1800" spc="-5" dirty="0">
                <a:latin typeface="Arial"/>
                <a:cs typeface="Arial"/>
              </a:rPr>
              <a:t>planejamento </a:t>
            </a:r>
            <a:r>
              <a:rPr sz="1800" dirty="0">
                <a:latin typeface="Arial"/>
                <a:cs typeface="Arial"/>
              </a:rPr>
              <a:t>estratégico,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1945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dirty="0">
                <a:latin typeface="Arial"/>
                <a:cs typeface="Arial"/>
              </a:rPr>
              <a:t>Competências em </a:t>
            </a:r>
            <a:r>
              <a:rPr sz="1800" b="1" spc="-5" dirty="0">
                <a:latin typeface="Arial"/>
                <a:cs typeface="Arial"/>
              </a:rPr>
              <a:t>Arquitetura </a:t>
            </a:r>
            <a:r>
              <a:rPr sz="1800" b="1" dirty="0">
                <a:latin typeface="Arial"/>
                <a:cs typeface="Arial"/>
              </a:rPr>
              <a:t>Corporativa</a:t>
            </a:r>
            <a:r>
              <a:rPr sz="1800" dirty="0">
                <a:latin typeface="Arial"/>
                <a:cs typeface="Arial"/>
              </a:rPr>
              <a:t>: modelagem, projeto de blocos</a:t>
            </a:r>
            <a:r>
              <a:rPr sz="1800" spc="-2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construção, </a:t>
            </a:r>
            <a:r>
              <a:rPr sz="1800" spc="-5" dirty="0">
                <a:latin typeface="Arial"/>
                <a:cs typeface="Arial"/>
              </a:rPr>
              <a:t>projeto de aplicativos e </a:t>
            </a:r>
            <a:r>
              <a:rPr sz="1800" dirty="0">
                <a:latin typeface="Arial"/>
                <a:cs typeface="Arial"/>
              </a:rPr>
              <a:t>papéis, integração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sistemas,</a:t>
            </a:r>
            <a:r>
              <a:rPr sz="1800" spc="-3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1945"/>
              </a:lnSpc>
              <a:buFont typeface="Arial"/>
              <a:buChar char="•"/>
              <a:tabLst>
                <a:tab pos="469265" algn="l"/>
                <a:tab pos="469900" algn="l"/>
                <a:tab pos="7265670" algn="l"/>
              </a:tabLst>
            </a:pPr>
            <a:r>
              <a:rPr sz="1800" b="1" spc="-5" dirty="0">
                <a:latin typeface="Arial"/>
                <a:cs typeface="Arial"/>
              </a:rPr>
              <a:t>Competências em Gerenciamento de Programas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Projetos:	</a:t>
            </a:r>
            <a:r>
              <a:rPr sz="1800" spc="-5" dirty="0">
                <a:latin typeface="Arial"/>
                <a:cs typeface="Arial"/>
              </a:rPr>
              <a:t>gerenciamento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mudanças de negócio, métodos e ferramentas de </a:t>
            </a:r>
            <a:r>
              <a:rPr sz="1800" spc="-5" dirty="0">
                <a:latin typeface="Arial"/>
                <a:cs typeface="Arial"/>
              </a:rPr>
              <a:t>gerenciamento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3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projetos</a:t>
            </a:r>
            <a:endParaRPr sz="1800">
              <a:latin typeface="Arial"/>
              <a:cs typeface="Arial"/>
            </a:endParaRPr>
          </a:p>
          <a:p>
            <a:pPr marL="469900" marR="442595" indent="-457200">
              <a:lnSpc>
                <a:spcPts val="1730"/>
              </a:lnSpc>
              <a:spcBef>
                <a:spcPts val="41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Competências em Conhecimentos Gerais de </a:t>
            </a:r>
            <a:r>
              <a:rPr sz="1800" b="1" spc="10" dirty="0">
                <a:latin typeface="Arial"/>
                <a:cs typeface="Arial"/>
              </a:rPr>
              <a:t>TI</a:t>
            </a:r>
            <a:r>
              <a:rPr sz="1800" spc="1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aplicativos de intermediação,  gerenciamento de ativos, </a:t>
            </a:r>
            <a:r>
              <a:rPr sz="1800" dirty="0">
                <a:latin typeface="Arial"/>
                <a:cs typeface="Arial"/>
              </a:rPr>
              <a:t>planejamento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migração, SLAs,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1945"/>
              </a:lnSpc>
              <a:spcBef>
                <a:spcPts val="1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dirty="0">
                <a:latin typeface="Arial"/>
                <a:cs typeface="Arial"/>
              </a:rPr>
              <a:t>Competências técnicas de </a:t>
            </a:r>
            <a:r>
              <a:rPr sz="1800" b="1" spc="5" dirty="0">
                <a:latin typeface="Arial"/>
                <a:cs typeface="Arial"/>
              </a:rPr>
              <a:t>TI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engenharia de </a:t>
            </a:r>
            <a:r>
              <a:rPr sz="1800" spc="-5" dirty="0">
                <a:latin typeface="Arial"/>
                <a:cs typeface="Arial"/>
              </a:rPr>
              <a:t>software, </a:t>
            </a:r>
            <a:r>
              <a:rPr sz="1800" dirty="0">
                <a:latin typeface="Arial"/>
                <a:cs typeface="Arial"/>
              </a:rPr>
              <a:t>segurança, troca de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dados,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gerenciamento de </a:t>
            </a:r>
            <a:r>
              <a:rPr sz="1800" dirty="0">
                <a:latin typeface="Arial"/>
                <a:cs typeface="Arial"/>
              </a:rPr>
              <a:t>dados,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ts val="194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b="1" dirty="0">
                <a:latin typeface="Arial"/>
                <a:cs typeface="Arial"/>
              </a:rPr>
              <a:t>Legislação</a:t>
            </a:r>
            <a:r>
              <a:rPr sz="1800" dirty="0">
                <a:latin typeface="Arial"/>
                <a:cs typeface="Arial"/>
              </a:rPr>
              <a:t>: legislação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proteção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dados, legislação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contratos, legislação</a:t>
            </a:r>
            <a:r>
              <a:rPr sz="1800" spc="-2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terceirização, </a:t>
            </a:r>
            <a:r>
              <a:rPr sz="1800" dirty="0">
                <a:latin typeface="Arial"/>
                <a:cs typeface="Arial"/>
              </a:rPr>
              <a:t>fraudes,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45793" y="26926"/>
            <a:ext cx="6614414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5"/>
              </a:spcBef>
            </a:pPr>
            <a:r>
              <a:rPr sz="4000" spc="0" dirty="0"/>
              <a:t>A </a:t>
            </a:r>
            <a:r>
              <a:rPr sz="4000" dirty="0"/>
              <a:t>estrutura do </a:t>
            </a:r>
            <a:r>
              <a:rPr sz="4000" i="1" dirty="0">
                <a:latin typeface="Arial"/>
                <a:cs typeface="Arial"/>
              </a:rPr>
              <a:t>Framework</a:t>
            </a:r>
            <a:r>
              <a:rPr sz="4000" i="1" spc="-85" dirty="0">
                <a:latin typeface="Arial"/>
                <a:cs typeface="Arial"/>
              </a:rPr>
              <a:t> </a:t>
            </a:r>
            <a:r>
              <a:rPr sz="4000" dirty="0"/>
              <a:t>de  Competências da</a:t>
            </a:r>
            <a:r>
              <a:rPr sz="4000" spc="-50" dirty="0"/>
              <a:t> </a:t>
            </a:r>
            <a:r>
              <a:rPr sz="4000" dirty="0"/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1"/>
            <a:ext cx="34182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Níveis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Proficiência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100" y="2527300"/>
            <a:ext cx="9493250" cy="242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1339850" marR="5080">
              <a:lnSpc>
                <a:spcPct val="100000"/>
              </a:lnSpc>
              <a:spcBef>
                <a:spcPts val="105"/>
              </a:spcBef>
            </a:pPr>
            <a:r>
              <a:rPr sz="4000" i="0" spc="0" dirty="0">
                <a:latin typeface="Arial"/>
                <a:cs typeface="Arial"/>
              </a:rPr>
              <a:t>A </a:t>
            </a:r>
            <a:r>
              <a:rPr sz="4000" i="0" dirty="0">
                <a:latin typeface="Arial"/>
                <a:cs typeface="Arial"/>
              </a:rPr>
              <a:t>estrutura do Framework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Competências da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0816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Matrizes </a:t>
            </a:r>
            <a:r>
              <a:rPr sz="2400" dirty="0">
                <a:latin typeface="Arial"/>
                <a:cs typeface="Arial"/>
              </a:rPr>
              <a:t>de Competências – </a:t>
            </a:r>
            <a:r>
              <a:rPr sz="2400" spc="-5" dirty="0">
                <a:latin typeface="Arial"/>
                <a:cs typeface="Arial"/>
              </a:rPr>
              <a:t>Exemplo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Competências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Genéricas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650" y="2551178"/>
            <a:ext cx="9044432" cy="239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104" y="331675"/>
            <a:ext cx="62115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Componentes do TOGAF</a:t>
            </a:r>
            <a:r>
              <a:rPr sz="4000" i="0" spc="-20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234" y="1584114"/>
            <a:ext cx="9152891" cy="344260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dirty="0">
                <a:latin typeface="Arial"/>
                <a:cs typeface="Arial"/>
              </a:rPr>
              <a:t>Continuum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Corporação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modelo </a:t>
            </a: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estruturação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um repositório virtual </a:t>
            </a:r>
            <a:r>
              <a:rPr sz="2000" spc="-5" dirty="0">
                <a:latin typeface="Arial"/>
                <a:cs typeface="Arial"/>
              </a:rPr>
              <a:t>e métodos </a:t>
            </a:r>
            <a:r>
              <a:rPr sz="2000" spc="-10" dirty="0">
                <a:latin typeface="Arial"/>
                <a:cs typeface="Arial"/>
              </a:rPr>
              <a:t>para</a:t>
            </a:r>
            <a:r>
              <a:rPr sz="2000" spc="2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classificação de artefatos de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e 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solução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Modelos de </a:t>
            </a:r>
            <a:r>
              <a:rPr sz="2400" dirty="0">
                <a:latin typeface="Arial"/>
                <a:cs typeface="Arial"/>
              </a:rPr>
              <a:t>Referência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TOGAF: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b="1" dirty="0">
                <a:latin typeface="Arial"/>
                <a:cs typeface="Arial"/>
              </a:rPr>
              <a:t>Modelo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Referência </a:t>
            </a:r>
            <a:r>
              <a:rPr sz="2000" b="1" spc="-5" dirty="0">
                <a:latin typeface="Arial"/>
                <a:cs typeface="Arial"/>
              </a:rPr>
              <a:t>Técnica </a:t>
            </a:r>
            <a:r>
              <a:rPr sz="2000" spc="-5" dirty="0">
                <a:latin typeface="Arial"/>
                <a:cs typeface="Arial"/>
              </a:rPr>
              <a:t>do TOGAF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(TRM)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O </a:t>
            </a:r>
            <a:r>
              <a:rPr sz="2000" b="1" dirty="0">
                <a:latin typeface="Arial"/>
                <a:cs typeface="Arial"/>
              </a:rPr>
              <a:t>Modelo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Informação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Infraestrutura </a:t>
            </a:r>
            <a:r>
              <a:rPr sz="2000" b="1" spc="-5" dirty="0">
                <a:latin typeface="Arial"/>
                <a:cs typeface="Arial"/>
              </a:rPr>
              <a:t>Integrado</a:t>
            </a:r>
            <a:r>
              <a:rPr sz="2000" b="1" spc="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(III-RM).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6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 Capacidade 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756285" marR="132715" lvl="1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definição estruturada das organizações, </a:t>
            </a:r>
            <a:r>
              <a:rPr sz="2000" spc="-5" dirty="0">
                <a:latin typeface="Arial"/>
                <a:cs typeface="Arial"/>
              </a:rPr>
              <a:t>competências, </a:t>
            </a:r>
            <a:r>
              <a:rPr sz="2000" spc="-10" dirty="0">
                <a:latin typeface="Arial"/>
                <a:cs typeface="Arial"/>
              </a:rPr>
              <a:t>funções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0" dirty="0">
                <a:latin typeface="Arial"/>
                <a:cs typeface="Arial"/>
              </a:rPr>
              <a:t>responsabilidades para estabelecer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operar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arquitetura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corporativa.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331675"/>
            <a:ext cx="59905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Categorias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286636" y="2276855"/>
            <a:ext cx="7718425" cy="260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331675"/>
            <a:ext cx="59905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Categorias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364614" y="1700783"/>
            <a:ext cx="7718425" cy="3714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331675"/>
            <a:ext cx="59905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Categorias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208582" y="2708910"/>
            <a:ext cx="7697724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331675"/>
            <a:ext cx="59905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Categorias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364614" y="1628775"/>
            <a:ext cx="7718425" cy="3714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331675"/>
            <a:ext cx="59905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Categorias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442593" y="1988822"/>
            <a:ext cx="7718425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3" y="331675"/>
            <a:ext cx="59905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Categorias de</a:t>
            </a:r>
            <a:r>
              <a:rPr sz="4000" i="0" spc="-12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Habilidades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208582" y="2636901"/>
            <a:ext cx="7697724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0622" y="3295016"/>
            <a:ext cx="9157970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32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F13</a:t>
            </a:r>
            <a:endParaRPr sz="32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solidFill>
                  <a:srgbClr val="000000"/>
                </a:solidFill>
                <a:latin typeface="Arial"/>
                <a:cs typeface="Arial"/>
              </a:rPr>
              <a:t>O </a:t>
            </a: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Programa de Certificação </a:t>
            </a:r>
            <a:r>
              <a:rPr sz="3200" spc="-15" dirty="0">
                <a:solidFill>
                  <a:srgbClr val="000000"/>
                </a:solidFill>
                <a:latin typeface="Arial"/>
                <a:cs typeface="Arial"/>
              </a:rPr>
              <a:t>TOGAF </a:t>
            </a: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para</a:t>
            </a:r>
            <a:r>
              <a:rPr sz="32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Arial"/>
                <a:cs typeface="Arial"/>
              </a:rPr>
              <a:t>Pessoas</a:t>
            </a:r>
            <a:endParaRPr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839" y="331675"/>
            <a:ext cx="78511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Certificação TOGAF para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Pessoas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51497"/>
            <a:ext cx="6922770" cy="178638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Garante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indivíduos </a:t>
            </a:r>
            <a:r>
              <a:rPr sz="2400" dirty="0">
                <a:latin typeface="Arial"/>
                <a:cs typeface="Arial"/>
              </a:rPr>
              <a:t>conhecem 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É uma </a:t>
            </a:r>
            <a:r>
              <a:rPr sz="2400" spc="-5" dirty="0">
                <a:latin typeface="Arial"/>
                <a:cs typeface="Arial"/>
              </a:rPr>
              <a:t>base </a:t>
            </a:r>
            <a:r>
              <a:rPr sz="2400" dirty="0">
                <a:latin typeface="Arial"/>
                <a:cs typeface="Arial"/>
              </a:rPr>
              <a:t>comum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conhecimento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Fornece um selo de </a:t>
            </a:r>
            <a:r>
              <a:rPr sz="2400" dirty="0">
                <a:latin typeface="Arial"/>
                <a:cs typeface="Arial"/>
              </a:rPr>
              <a:t>confiabilidade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visível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É uma base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a profissão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emergente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6267" y="331675"/>
            <a:ext cx="717042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Níveis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certificação </a:t>
            </a:r>
            <a:r>
              <a:rPr sz="4000" i="0" spc="0" dirty="0">
                <a:latin typeface="Arial"/>
                <a:cs typeface="Arial"/>
              </a:rPr>
              <a:t>TOGAF</a:t>
            </a:r>
            <a:r>
              <a:rPr sz="4000" i="0" spc="-16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9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23962" y="1382712"/>
          <a:ext cx="7512050" cy="418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50"/>
                <a:gridCol w="1651000"/>
                <a:gridCol w="4622800"/>
              </a:tblGrid>
              <a:tr h="58420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b="1" spc="-10" dirty="0">
                          <a:latin typeface="Arial"/>
                          <a:cs typeface="Arial"/>
                        </a:rPr>
                        <a:t>Nível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Nome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Finalidade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</a:tr>
              <a:tr h="1920875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spc="-20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Foundation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2387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fornecer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validação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candidato ganhou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conhecimento da  terminologia 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conceitos básicos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do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TOGAF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9 e compreende os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princípios  básicos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Arquitetura Corporativa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  do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TOGAF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i="1" spc="-20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Certified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1054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fornecer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validação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que, além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conhecimento e compreensão, o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candidato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capaz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analisar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aplicar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seu conhecimento do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TOGAF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734" y="251929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3751" y="421182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9216" y="457202"/>
            <a:ext cx="5415280" cy="4657725"/>
          </a:xfrm>
          <a:custGeom>
            <a:avLst/>
            <a:gdLst/>
            <a:ahLst/>
            <a:cxnLst/>
            <a:rect l="l" t="t" r="r" b="b"/>
            <a:pathLst>
              <a:path w="5415280" h="4657725">
                <a:moveTo>
                  <a:pt x="2707512" y="0"/>
                </a:moveTo>
                <a:lnTo>
                  <a:pt x="0" y="4657344"/>
                </a:lnTo>
                <a:lnTo>
                  <a:pt x="5415026" y="4657344"/>
                </a:lnTo>
                <a:lnTo>
                  <a:pt x="2707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9216" y="457202"/>
            <a:ext cx="5415280" cy="4657725"/>
          </a:xfrm>
          <a:custGeom>
            <a:avLst/>
            <a:gdLst/>
            <a:ahLst/>
            <a:cxnLst/>
            <a:rect l="l" t="t" r="r" b="b"/>
            <a:pathLst>
              <a:path w="5415280" h="4657725">
                <a:moveTo>
                  <a:pt x="0" y="4657344"/>
                </a:moveTo>
                <a:lnTo>
                  <a:pt x="2707512" y="0"/>
                </a:lnTo>
                <a:lnTo>
                  <a:pt x="5415026" y="4657344"/>
                </a:lnTo>
                <a:lnTo>
                  <a:pt x="0" y="4657344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2448" y="1886966"/>
            <a:ext cx="5008881" cy="3173730"/>
          </a:xfrm>
          <a:custGeom>
            <a:avLst/>
            <a:gdLst/>
            <a:ahLst/>
            <a:cxnLst/>
            <a:rect l="l" t="t" r="r" b="b"/>
            <a:pathLst>
              <a:path w="5008880" h="3173729">
                <a:moveTo>
                  <a:pt x="3502152" y="0"/>
                </a:moveTo>
                <a:lnTo>
                  <a:pt x="1506474" y="0"/>
                </a:lnTo>
                <a:lnTo>
                  <a:pt x="0" y="3173603"/>
                </a:lnTo>
                <a:lnTo>
                  <a:pt x="5008626" y="3173603"/>
                </a:lnTo>
                <a:lnTo>
                  <a:pt x="350215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2448" y="1886966"/>
            <a:ext cx="5008881" cy="3173730"/>
          </a:xfrm>
          <a:custGeom>
            <a:avLst/>
            <a:gdLst/>
            <a:ahLst/>
            <a:cxnLst/>
            <a:rect l="l" t="t" r="r" b="b"/>
            <a:pathLst>
              <a:path w="5008880" h="3173729">
                <a:moveTo>
                  <a:pt x="0" y="3173603"/>
                </a:moveTo>
                <a:lnTo>
                  <a:pt x="1506474" y="0"/>
                </a:lnTo>
                <a:lnTo>
                  <a:pt x="3502152" y="0"/>
                </a:lnTo>
                <a:lnTo>
                  <a:pt x="5008626" y="3173603"/>
                </a:lnTo>
                <a:lnTo>
                  <a:pt x="0" y="3173603"/>
                </a:lnTo>
                <a:close/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34460" y="3287014"/>
            <a:ext cx="178625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/>
                <a:cs typeface="Arial"/>
              </a:rPr>
              <a:t>TOGAF </a:t>
            </a:r>
            <a:r>
              <a:rPr sz="1600" b="1" i="1" dirty="0">
                <a:latin typeface="Arial"/>
                <a:cs typeface="Arial"/>
              </a:rPr>
              <a:t>9</a:t>
            </a:r>
            <a:r>
              <a:rPr sz="1600" b="1" i="1" spc="-5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Certified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48254" y="3963672"/>
            <a:ext cx="4554856" cy="927735"/>
          </a:xfrm>
          <a:custGeom>
            <a:avLst/>
            <a:gdLst/>
            <a:ahLst/>
            <a:cxnLst/>
            <a:rect l="l" t="t" r="r" b="b"/>
            <a:pathLst>
              <a:path w="4554855" h="927735">
                <a:moveTo>
                  <a:pt x="3985005" y="0"/>
                </a:moveTo>
                <a:lnTo>
                  <a:pt x="569594" y="0"/>
                </a:lnTo>
                <a:lnTo>
                  <a:pt x="0" y="927734"/>
                </a:lnTo>
                <a:lnTo>
                  <a:pt x="4554474" y="927734"/>
                </a:lnTo>
                <a:lnTo>
                  <a:pt x="3985005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48254" y="3963672"/>
            <a:ext cx="4554856" cy="927735"/>
          </a:xfrm>
          <a:custGeom>
            <a:avLst/>
            <a:gdLst/>
            <a:ahLst/>
            <a:cxnLst/>
            <a:rect l="l" t="t" r="r" b="b"/>
            <a:pathLst>
              <a:path w="4554855" h="927735">
                <a:moveTo>
                  <a:pt x="0" y="927734"/>
                </a:moveTo>
                <a:lnTo>
                  <a:pt x="569594" y="0"/>
                </a:lnTo>
                <a:lnTo>
                  <a:pt x="3985005" y="0"/>
                </a:lnTo>
                <a:lnTo>
                  <a:pt x="4554474" y="927734"/>
                </a:lnTo>
                <a:lnTo>
                  <a:pt x="0" y="927734"/>
                </a:lnTo>
                <a:close/>
              </a:path>
            </a:pathLst>
          </a:custGeom>
          <a:ln w="25399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87903" y="4144772"/>
            <a:ext cx="20732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/>
                <a:cs typeface="Arial"/>
              </a:rPr>
              <a:t>TOGAF </a:t>
            </a:r>
            <a:r>
              <a:rPr sz="1600" b="1" i="1" dirty="0">
                <a:latin typeface="Arial"/>
                <a:cs typeface="Arial"/>
              </a:rPr>
              <a:t>9</a:t>
            </a:r>
            <a:r>
              <a:rPr sz="1600" b="1" i="1" spc="-6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Foundation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8592" y="5697425"/>
            <a:ext cx="606171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dirty="0">
                <a:latin typeface="Arial"/>
                <a:cs typeface="Arial"/>
              </a:rPr>
              <a:t>Nível </a:t>
            </a:r>
            <a:r>
              <a:rPr sz="2800" i="1" spc="0" dirty="0">
                <a:latin typeface="Arial"/>
                <a:cs typeface="Arial"/>
              </a:rPr>
              <a:t>2 é </a:t>
            </a:r>
            <a:r>
              <a:rPr sz="2800" i="1" spc="-5" dirty="0">
                <a:latin typeface="Arial"/>
                <a:cs typeface="Arial"/>
              </a:rPr>
              <a:t>um </a:t>
            </a:r>
            <a:r>
              <a:rPr sz="2800" i="1" dirty="0">
                <a:latin typeface="Arial"/>
                <a:cs typeface="Arial"/>
              </a:rPr>
              <a:t>superconjunto </a:t>
            </a:r>
            <a:r>
              <a:rPr sz="2800" i="1" spc="0" dirty="0">
                <a:latin typeface="Arial"/>
                <a:cs typeface="Arial"/>
              </a:rPr>
              <a:t>do </a:t>
            </a:r>
            <a:r>
              <a:rPr sz="2800" i="1" dirty="0">
                <a:latin typeface="Arial"/>
                <a:cs typeface="Arial"/>
              </a:rPr>
              <a:t>Nível</a:t>
            </a:r>
            <a:r>
              <a:rPr sz="2800" i="1" spc="-114" dirty="0">
                <a:latin typeface="Arial"/>
                <a:cs typeface="Arial"/>
              </a:rPr>
              <a:t> </a:t>
            </a:r>
            <a:r>
              <a:rPr sz="2800" i="1" spc="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3550" y="4419600"/>
            <a:ext cx="6769100" cy="1981200"/>
          </a:xfrm>
          <a:custGeom>
            <a:avLst/>
            <a:gdLst/>
            <a:ahLst/>
            <a:cxnLst/>
            <a:rect l="l" t="t" r="r" b="b"/>
            <a:pathLst>
              <a:path w="6769100" h="1981200">
                <a:moveTo>
                  <a:pt x="6438900" y="0"/>
                </a:moveTo>
                <a:lnTo>
                  <a:pt x="330200" y="0"/>
                </a:lnTo>
                <a:lnTo>
                  <a:pt x="281403" y="3580"/>
                </a:lnTo>
                <a:lnTo>
                  <a:pt x="234831" y="13979"/>
                </a:lnTo>
                <a:lnTo>
                  <a:pt x="190992" y="30688"/>
                </a:lnTo>
                <a:lnTo>
                  <a:pt x="150399" y="53195"/>
                </a:lnTo>
                <a:lnTo>
                  <a:pt x="113561" y="80989"/>
                </a:lnTo>
                <a:lnTo>
                  <a:pt x="80989" y="113561"/>
                </a:lnTo>
                <a:lnTo>
                  <a:pt x="53195" y="150399"/>
                </a:lnTo>
                <a:lnTo>
                  <a:pt x="30688" y="190992"/>
                </a:lnTo>
                <a:lnTo>
                  <a:pt x="13979" y="234831"/>
                </a:lnTo>
                <a:lnTo>
                  <a:pt x="3580" y="281403"/>
                </a:lnTo>
                <a:lnTo>
                  <a:pt x="0" y="330200"/>
                </a:lnTo>
                <a:lnTo>
                  <a:pt x="0" y="1650987"/>
                </a:lnTo>
                <a:lnTo>
                  <a:pt x="3580" y="1699783"/>
                </a:lnTo>
                <a:lnTo>
                  <a:pt x="13979" y="1746357"/>
                </a:lnTo>
                <a:lnTo>
                  <a:pt x="30688" y="1790196"/>
                </a:lnTo>
                <a:lnTo>
                  <a:pt x="53195" y="1830791"/>
                </a:lnTo>
                <a:lnTo>
                  <a:pt x="80989" y="1867631"/>
                </a:lnTo>
                <a:lnTo>
                  <a:pt x="113561" y="1900204"/>
                </a:lnTo>
                <a:lnTo>
                  <a:pt x="150399" y="1928000"/>
                </a:lnTo>
                <a:lnTo>
                  <a:pt x="190992" y="1950509"/>
                </a:lnTo>
                <a:lnTo>
                  <a:pt x="234831" y="1967219"/>
                </a:lnTo>
                <a:lnTo>
                  <a:pt x="281403" y="1977619"/>
                </a:lnTo>
                <a:lnTo>
                  <a:pt x="330200" y="1981200"/>
                </a:lnTo>
                <a:lnTo>
                  <a:pt x="6438900" y="1981200"/>
                </a:lnTo>
                <a:lnTo>
                  <a:pt x="6487696" y="1977619"/>
                </a:lnTo>
                <a:lnTo>
                  <a:pt x="6534268" y="1967219"/>
                </a:lnTo>
                <a:lnTo>
                  <a:pt x="6578107" y="1950509"/>
                </a:lnTo>
                <a:lnTo>
                  <a:pt x="6618700" y="1928000"/>
                </a:lnTo>
                <a:lnTo>
                  <a:pt x="6655538" y="1900204"/>
                </a:lnTo>
                <a:lnTo>
                  <a:pt x="6688110" y="1867631"/>
                </a:lnTo>
                <a:lnTo>
                  <a:pt x="6715904" y="1830791"/>
                </a:lnTo>
                <a:lnTo>
                  <a:pt x="6738411" y="1790196"/>
                </a:lnTo>
                <a:lnTo>
                  <a:pt x="6755120" y="1746357"/>
                </a:lnTo>
                <a:lnTo>
                  <a:pt x="6765519" y="1699783"/>
                </a:lnTo>
                <a:lnTo>
                  <a:pt x="6769100" y="1650987"/>
                </a:lnTo>
                <a:lnTo>
                  <a:pt x="6769100" y="330200"/>
                </a:lnTo>
                <a:lnTo>
                  <a:pt x="6765519" y="281403"/>
                </a:lnTo>
                <a:lnTo>
                  <a:pt x="6755120" y="234831"/>
                </a:lnTo>
                <a:lnTo>
                  <a:pt x="6738411" y="190992"/>
                </a:lnTo>
                <a:lnTo>
                  <a:pt x="6715904" y="150399"/>
                </a:lnTo>
                <a:lnTo>
                  <a:pt x="6688110" y="113561"/>
                </a:lnTo>
                <a:lnTo>
                  <a:pt x="6655538" y="80989"/>
                </a:lnTo>
                <a:lnTo>
                  <a:pt x="6618700" y="53195"/>
                </a:lnTo>
                <a:lnTo>
                  <a:pt x="6578107" y="30688"/>
                </a:lnTo>
                <a:lnTo>
                  <a:pt x="6534268" y="13979"/>
                </a:lnTo>
                <a:lnTo>
                  <a:pt x="6487696" y="3580"/>
                </a:lnTo>
                <a:lnTo>
                  <a:pt x="64389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3550" y="4419600"/>
            <a:ext cx="6769100" cy="1981200"/>
          </a:xfrm>
          <a:custGeom>
            <a:avLst/>
            <a:gdLst/>
            <a:ahLst/>
            <a:cxnLst/>
            <a:rect l="l" t="t" r="r" b="b"/>
            <a:pathLst>
              <a:path w="6769100" h="1981200">
                <a:moveTo>
                  <a:pt x="0" y="330200"/>
                </a:moveTo>
                <a:lnTo>
                  <a:pt x="3580" y="281403"/>
                </a:lnTo>
                <a:lnTo>
                  <a:pt x="13979" y="234831"/>
                </a:lnTo>
                <a:lnTo>
                  <a:pt x="30688" y="190992"/>
                </a:lnTo>
                <a:lnTo>
                  <a:pt x="53195" y="150399"/>
                </a:lnTo>
                <a:lnTo>
                  <a:pt x="80989" y="113561"/>
                </a:lnTo>
                <a:lnTo>
                  <a:pt x="113561" y="80989"/>
                </a:lnTo>
                <a:lnTo>
                  <a:pt x="150399" y="53195"/>
                </a:lnTo>
                <a:lnTo>
                  <a:pt x="190992" y="30688"/>
                </a:lnTo>
                <a:lnTo>
                  <a:pt x="234831" y="13979"/>
                </a:lnTo>
                <a:lnTo>
                  <a:pt x="281403" y="3580"/>
                </a:lnTo>
                <a:lnTo>
                  <a:pt x="330200" y="0"/>
                </a:lnTo>
                <a:lnTo>
                  <a:pt x="6438900" y="0"/>
                </a:lnTo>
                <a:lnTo>
                  <a:pt x="6487696" y="3580"/>
                </a:lnTo>
                <a:lnTo>
                  <a:pt x="6534268" y="13979"/>
                </a:lnTo>
                <a:lnTo>
                  <a:pt x="6578107" y="30688"/>
                </a:lnTo>
                <a:lnTo>
                  <a:pt x="6618700" y="53195"/>
                </a:lnTo>
                <a:lnTo>
                  <a:pt x="6655538" y="80989"/>
                </a:lnTo>
                <a:lnTo>
                  <a:pt x="6688110" y="113561"/>
                </a:lnTo>
                <a:lnTo>
                  <a:pt x="6715904" y="150399"/>
                </a:lnTo>
                <a:lnTo>
                  <a:pt x="6738411" y="190992"/>
                </a:lnTo>
                <a:lnTo>
                  <a:pt x="6755120" y="234831"/>
                </a:lnTo>
                <a:lnTo>
                  <a:pt x="6765519" y="281403"/>
                </a:lnTo>
                <a:lnTo>
                  <a:pt x="6769100" y="330200"/>
                </a:lnTo>
                <a:lnTo>
                  <a:pt x="6769100" y="1650987"/>
                </a:lnTo>
                <a:lnTo>
                  <a:pt x="6765519" y="1699783"/>
                </a:lnTo>
                <a:lnTo>
                  <a:pt x="6755120" y="1746357"/>
                </a:lnTo>
                <a:lnTo>
                  <a:pt x="6738411" y="1790196"/>
                </a:lnTo>
                <a:lnTo>
                  <a:pt x="6715904" y="1830791"/>
                </a:lnTo>
                <a:lnTo>
                  <a:pt x="6688110" y="1867631"/>
                </a:lnTo>
                <a:lnTo>
                  <a:pt x="6655538" y="1900204"/>
                </a:lnTo>
                <a:lnTo>
                  <a:pt x="6618700" y="1928000"/>
                </a:lnTo>
                <a:lnTo>
                  <a:pt x="6578107" y="1950509"/>
                </a:lnTo>
                <a:lnTo>
                  <a:pt x="6534268" y="1967219"/>
                </a:lnTo>
                <a:lnTo>
                  <a:pt x="6487696" y="1977619"/>
                </a:lnTo>
                <a:lnTo>
                  <a:pt x="6438900" y="1981200"/>
                </a:lnTo>
                <a:lnTo>
                  <a:pt x="330200" y="1981200"/>
                </a:lnTo>
                <a:lnTo>
                  <a:pt x="281403" y="1977619"/>
                </a:lnTo>
                <a:lnTo>
                  <a:pt x="234831" y="1967219"/>
                </a:lnTo>
                <a:lnTo>
                  <a:pt x="190992" y="1950509"/>
                </a:lnTo>
                <a:lnTo>
                  <a:pt x="150399" y="1928000"/>
                </a:lnTo>
                <a:lnTo>
                  <a:pt x="113561" y="1900204"/>
                </a:lnTo>
                <a:lnTo>
                  <a:pt x="80989" y="1867631"/>
                </a:lnTo>
                <a:lnTo>
                  <a:pt x="53195" y="1830791"/>
                </a:lnTo>
                <a:lnTo>
                  <a:pt x="30688" y="1790196"/>
                </a:lnTo>
                <a:lnTo>
                  <a:pt x="13979" y="1746357"/>
                </a:lnTo>
                <a:lnTo>
                  <a:pt x="3580" y="1699783"/>
                </a:lnTo>
                <a:lnTo>
                  <a:pt x="0" y="1650987"/>
                </a:lnTo>
                <a:lnTo>
                  <a:pt x="0" y="330200"/>
                </a:lnTo>
                <a:close/>
              </a:path>
            </a:pathLst>
          </a:custGeom>
          <a:ln w="127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6191" y="5818428"/>
            <a:ext cx="2385695" cy="443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Corporativo </a:t>
            </a:r>
            <a:r>
              <a:rPr sz="1400" spc="-5" dirty="0">
                <a:latin typeface="Arial"/>
                <a:cs typeface="Arial"/>
              </a:rPr>
              <a:t>e </a:t>
            </a:r>
            <a:r>
              <a:rPr sz="1400" spc="-15" dirty="0">
                <a:latin typeface="Arial"/>
                <a:cs typeface="Arial"/>
              </a:rPr>
              <a:t>Ferramentas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do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TOGAF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8450" y="2362200"/>
            <a:ext cx="6769100" cy="1981200"/>
          </a:xfrm>
          <a:custGeom>
            <a:avLst/>
            <a:gdLst/>
            <a:ahLst/>
            <a:cxnLst/>
            <a:rect l="l" t="t" r="r" b="b"/>
            <a:pathLst>
              <a:path w="6769100" h="1981200">
                <a:moveTo>
                  <a:pt x="6438900" y="0"/>
                </a:moveTo>
                <a:lnTo>
                  <a:pt x="330200" y="0"/>
                </a:lnTo>
                <a:lnTo>
                  <a:pt x="281403" y="3580"/>
                </a:lnTo>
                <a:lnTo>
                  <a:pt x="234831" y="13979"/>
                </a:lnTo>
                <a:lnTo>
                  <a:pt x="190992" y="30688"/>
                </a:lnTo>
                <a:lnTo>
                  <a:pt x="150399" y="53195"/>
                </a:lnTo>
                <a:lnTo>
                  <a:pt x="113561" y="80989"/>
                </a:lnTo>
                <a:lnTo>
                  <a:pt x="80989" y="113561"/>
                </a:lnTo>
                <a:lnTo>
                  <a:pt x="53195" y="150399"/>
                </a:lnTo>
                <a:lnTo>
                  <a:pt x="30688" y="190992"/>
                </a:lnTo>
                <a:lnTo>
                  <a:pt x="13979" y="234831"/>
                </a:lnTo>
                <a:lnTo>
                  <a:pt x="3580" y="281403"/>
                </a:lnTo>
                <a:lnTo>
                  <a:pt x="0" y="330200"/>
                </a:lnTo>
                <a:lnTo>
                  <a:pt x="0" y="1651000"/>
                </a:lnTo>
                <a:lnTo>
                  <a:pt x="3580" y="1699796"/>
                </a:lnTo>
                <a:lnTo>
                  <a:pt x="13979" y="1746368"/>
                </a:lnTo>
                <a:lnTo>
                  <a:pt x="30688" y="1790207"/>
                </a:lnTo>
                <a:lnTo>
                  <a:pt x="53195" y="1830800"/>
                </a:lnTo>
                <a:lnTo>
                  <a:pt x="80989" y="1867638"/>
                </a:lnTo>
                <a:lnTo>
                  <a:pt x="113561" y="1900210"/>
                </a:lnTo>
                <a:lnTo>
                  <a:pt x="150399" y="1928004"/>
                </a:lnTo>
                <a:lnTo>
                  <a:pt x="190992" y="1950511"/>
                </a:lnTo>
                <a:lnTo>
                  <a:pt x="234831" y="1967220"/>
                </a:lnTo>
                <a:lnTo>
                  <a:pt x="281403" y="1977619"/>
                </a:lnTo>
                <a:lnTo>
                  <a:pt x="330200" y="1981200"/>
                </a:lnTo>
                <a:lnTo>
                  <a:pt x="6438900" y="1981200"/>
                </a:lnTo>
                <a:lnTo>
                  <a:pt x="6487696" y="1977619"/>
                </a:lnTo>
                <a:lnTo>
                  <a:pt x="6534268" y="1967220"/>
                </a:lnTo>
                <a:lnTo>
                  <a:pt x="6578107" y="1950511"/>
                </a:lnTo>
                <a:lnTo>
                  <a:pt x="6618700" y="1928004"/>
                </a:lnTo>
                <a:lnTo>
                  <a:pt x="6655538" y="1900210"/>
                </a:lnTo>
                <a:lnTo>
                  <a:pt x="6688110" y="1867638"/>
                </a:lnTo>
                <a:lnTo>
                  <a:pt x="6715904" y="1830800"/>
                </a:lnTo>
                <a:lnTo>
                  <a:pt x="6738411" y="1790207"/>
                </a:lnTo>
                <a:lnTo>
                  <a:pt x="6755120" y="1746368"/>
                </a:lnTo>
                <a:lnTo>
                  <a:pt x="6765519" y="1699796"/>
                </a:lnTo>
                <a:lnTo>
                  <a:pt x="6769100" y="1651000"/>
                </a:lnTo>
                <a:lnTo>
                  <a:pt x="6769100" y="330200"/>
                </a:lnTo>
                <a:lnTo>
                  <a:pt x="6765519" y="281403"/>
                </a:lnTo>
                <a:lnTo>
                  <a:pt x="6755120" y="234831"/>
                </a:lnTo>
                <a:lnTo>
                  <a:pt x="6738411" y="190992"/>
                </a:lnTo>
                <a:lnTo>
                  <a:pt x="6715904" y="150399"/>
                </a:lnTo>
                <a:lnTo>
                  <a:pt x="6688110" y="113561"/>
                </a:lnTo>
                <a:lnTo>
                  <a:pt x="6655538" y="80989"/>
                </a:lnTo>
                <a:lnTo>
                  <a:pt x="6618700" y="53195"/>
                </a:lnTo>
                <a:lnTo>
                  <a:pt x="6578107" y="30688"/>
                </a:lnTo>
                <a:lnTo>
                  <a:pt x="6534268" y="13979"/>
                </a:lnTo>
                <a:lnTo>
                  <a:pt x="6487696" y="3580"/>
                </a:lnTo>
                <a:lnTo>
                  <a:pt x="64389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8450" y="2362200"/>
            <a:ext cx="6769100" cy="1981200"/>
          </a:xfrm>
          <a:custGeom>
            <a:avLst/>
            <a:gdLst/>
            <a:ahLst/>
            <a:cxnLst/>
            <a:rect l="l" t="t" r="r" b="b"/>
            <a:pathLst>
              <a:path w="6769100" h="1981200">
                <a:moveTo>
                  <a:pt x="0" y="330200"/>
                </a:moveTo>
                <a:lnTo>
                  <a:pt x="3580" y="281403"/>
                </a:lnTo>
                <a:lnTo>
                  <a:pt x="13979" y="234831"/>
                </a:lnTo>
                <a:lnTo>
                  <a:pt x="30688" y="190992"/>
                </a:lnTo>
                <a:lnTo>
                  <a:pt x="53195" y="150399"/>
                </a:lnTo>
                <a:lnTo>
                  <a:pt x="80989" y="113561"/>
                </a:lnTo>
                <a:lnTo>
                  <a:pt x="113561" y="80989"/>
                </a:lnTo>
                <a:lnTo>
                  <a:pt x="150399" y="53195"/>
                </a:lnTo>
                <a:lnTo>
                  <a:pt x="190992" y="30688"/>
                </a:lnTo>
                <a:lnTo>
                  <a:pt x="234831" y="13979"/>
                </a:lnTo>
                <a:lnTo>
                  <a:pt x="281403" y="3580"/>
                </a:lnTo>
                <a:lnTo>
                  <a:pt x="330200" y="0"/>
                </a:lnTo>
                <a:lnTo>
                  <a:pt x="6438900" y="0"/>
                </a:lnTo>
                <a:lnTo>
                  <a:pt x="6487696" y="3580"/>
                </a:lnTo>
                <a:lnTo>
                  <a:pt x="6534268" y="13979"/>
                </a:lnTo>
                <a:lnTo>
                  <a:pt x="6578107" y="30688"/>
                </a:lnTo>
                <a:lnTo>
                  <a:pt x="6618700" y="53195"/>
                </a:lnTo>
                <a:lnTo>
                  <a:pt x="6655538" y="80989"/>
                </a:lnTo>
                <a:lnTo>
                  <a:pt x="6688110" y="113561"/>
                </a:lnTo>
                <a:lnTo>
                  <a:pt x="6715904" y="150399"/>
                </a:lnTo>
                <a:lnTo>
                  <a:pt x="6738411" y="190992"/>
                </a:lnTo>
                <a:lnTo>
                  <a:pt x="6755120" y="234831"/>
                </a:lnTo>
                <a:lnTo>
                  <a:pt x="6765519" y="281403"/>
                </a:lnTo>
                <a:lnTo>
                  <a:pt x="6769100" y="330200"/>
                </a:lnTo>
                <a:lnTo>
                  <a:pt x="6769100" y="1651000"/>
                </a:lnTo>
                <a:lnTo>
                  <a:pt x="6765519" y="1699796"/>
                </a:lnTo>
                <a:lnTo>
                  <a:pt x="6755120" y="1746368"/>
                </a:lnTo>
                <a:lnTo>
                  <a:pt x="6738411" y="1790207"/>
                </a:lnTo>
                <a:lnTo>
                  <a:pt x="6715904" y="1830800"/>
                </a:lnTo>
                <a:lnTo>
                  <a:pt x="6688110" y="1867638"/>
                </a:lnTo>
                <a:lnTo>
                  <a:pt x="6655538" y="1900210"/>
                </a:lnTo>
                <a:lnTo>
                  <a:pt x="6618700" y="1928004"/>
                </a:lnTo>
                <a:lnTo>
                  <a:pt x="6578107" y="1950511"/>
                </a:lnTo>
                <a:lnTo>
                  <a:pt x="6534268" y="1967220"/>
                </a:lnTo>
                <a:lnTo>
                  <a:pt x="6487696" y="1977619"/>
                </a:lnTo>
                <a:lnTo>
                  <a:pt x="6438900" y="1981200"/>
                </a:lnTo>
                <a:lnTo>
                  <a:pt x="330200" y="1981200"/>
                </a:lnTo>
                <a:lnTo>
                  <a:pt x="281403" y="1977619"/>
                </a:lnTo>
                <a:lnTo>
                  <a:pt x="234831" y="1967220"/>
                </a:lnTo>
                <a:lnTo>
                  <a:pt x="190992" y="1950511"/>
                </a:lnTo>
                <a:lnTo>
                  <a:pt x="150399" y="1928004"/>
                </a:lnTo>
                <a:lnTo>
                  <a:pt x="113561" y="1900210"/>
                </a:lnTo>
                <a:lnTo>
                  <a:pt x="80989" y="1867638"/>
                </a:lnTo>
                <a:lnTo>
                  <a:pt x="53195" y="1830800"/>
                </a:lnTo>
                <a:lnTo>
                  <a:pt x="30688" y="1790207"/>
                </a:lnTo>
                <a:lnTo>
                  <a:pt x="13979" y="1746368"/>
                </a:lnTo>
                <a:lnTo>
                  <a:pt x="3580" y="1699796"/>
                </a:lnTo>
                <a:lnTo>
                  <a:pt x="0" y="1651000"/>
                </a:lnTo>
                <a:lnTo>
                  <a:pt x="0" y="330200"/>
                </a:lnTo>
                <a:close/>
              </a:path>
            </a:pathLst>
          </a:custGeom>
          <a:ln w="127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72198" y="3546730"/>
            <a:ext cx="58801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ADM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&amp;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4953" y="3760089"/>
            <a:ext cx="22212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08355" marR="5080" indent="-796290">
              <a:lnSpc>
                <a:spcPct val="100000"/>
              </a:lnSpc>
              <a:spcBef>
                <a:spcPts val="90"/>
              </a:spcBef>
            </a:pPr>
            <a:r>
              <a:rPr sz="1400" i="1" spc="-20" dirty="0">
                <a:latin typeface="Arial"/>
                <a:cs typeface="Arial"/>
              </a:rPr>
              <a:t>Framework </a:t>
            </a:r>
            <a:r>
              <a:rPr sz="1400" spc="-10" dirty="0">
                <a:latin typeface="Arial"/>
                <a:cs typeface="Arial"/>
              </a:rPr>
              <a:t>de Conteúdo do  </a:t>
            </a:r>
            <a:r>
              <a:rPr sz="1400" spc="-15" dirty="0">
                <a:latin typeface="Arial"/>
                <a:cs typeface="Arial"/>
              </a:rPr>
              <a:t>TOGAF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00" y="1295400"/>
            <a:ext cx="9163050" cy="304800"/>
          </a:xfrm>
          <a:custGeom>
            <a:avLst/>
            <a:gdLst/>
            <a:ahLst/>
            <a:cxnLst/>
            <a:rect l="l" t="t" r="r" b="b"/>
            <a:pathLst>
              <a:path w="9163050" h="304800">
                <a:moveTo>
                  <a:pt x="0" y="304800"/>
                </a:moveTo>
                <a:lnTo>
                  <a:pt x="9163050" y="304800"/>
                </a:lnTo>
                <a:lnTo>
                  <a:pt x="916305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8450" y="228600"/>
            <a:ext cx="6769100" cy="2057400"/>
          </a:xfrm>
          <a:custGeom>
            <a:avLst/>
            <a:gdLst/>
            <a:ahLst/>
            <a:cxnLst/>
            <a:rect l="l" t="t" r="r" b="b"/>
            <a:pathLst>
              <a:path w="6769100" h="2057400">
                <a:moveTo>
                  <a:pt x="6426200" y="0"/>
                </a:moveTo>
                <a:lnTo>
                  <a:pt x="342900" y="0"/>
                </a:lnTo>
                <a:lnTo>
                  <a:pt x="296375" y="3130"/>
                </a:lnTo>
                <a:lnTo>
                  <a:pt x="251751" y="12250"/>
                </a:lnTo>
                <a:lnTo>
                  <a:pt x="209436" y="26949"/>
                </a:lnTo>
                <a:lnTo>
                  <a:pt x="169841" y="46820"/>
                </a:lnTo>
                <a:lnTo>
                  <a:pt x="133373" y="71454"/>
                </a:lnTo>
                <a:lnTo>
                  <a:pt x="100441" y="100441"/>
                </a:lnTo>
                <a:lnTo>
                  <a:pt x="71454" y="133373"/>
                </a:lnTo>
                <a:lnTo>
                  <a:pt x="46820" y="169841"/>
                </a:lnTo>
                <a:lnTo>
                  <a:pt x="26949" y="209436"/>
                </a:lnTo>
                <a:lnTo>
                  <a:pt x="12250" y="251751"/>
                </a:lnTo>
                <a:lnTo>
                  <a:pt x="3130" y="296375"/>
                </a:lnTo>
                <a:lnTo>
                  <a:pt x="0" y="342900"/>
                </a:lnTo>
                <a:lnTo>
                  <a:pt x="0" y="1714500"/>
                </a:lnTo>
                <a:lnTo>
                  <a:pt x="3130" y="1761024"/>
                </a:lnTo>
                <a:lnTo>
                  <a:pt x="12250" y="1805648"/>
                </a:lnTo>
                <a:lnTo>
                  <a:pt x="26949" y="1847963"/>
                </a:lnTo>
                <a:lnTo>
                  <a:pt x="46820" y="1887558"/>
                </a:lnTo>
                <a:lnTo>
                  <a:pt x="71454" y="1924026"/>
                </a:lnTo>
                <a:lnTo>
                  <a:pt x="100441" y="1956958"/>
                </a:lnTo>
                <a:lnTo>
                  <a:pt x="133373" y="1985945"/>
                </a:lnTo>
                <a:lnTo>
                  <a:pt x="169841" y="2010579"/>
                </a:lnTo>
                <a:lnTo>
                  <a:pt x="209436" y="2030450"/>
                </a:lnTo>
                <a:lnTo>
                  <a:pt x="251751" y="2045149"/>
                </a:lnTo>
                <a:lnTo>
                  <a:pt x="296375" y="2054269"/>
                </a:lnTo>
                <a:lnTo>
                  <a:pt x="342900" y="2057400"/>
                </a:lnTo>
                <a:lnTo>
                  <a:pt x="6426200" y="2057400"/>
                </a:lnTo>
                <a:lnTo>
                  <a:pt x="6472724" y="2054269"/>
                </a:lnTo>
                <a:lnTo>
                  <a:pt x="6517348" y="2045149"/>
                </a:lnTo>
                <a:lnTo>
                  <a:pt x="6559663" y="2030450"/>
                </a:lnTo>
                <a:lnTo>
                  <a:pt x="6599258" y="2010579"/>
                </a:lnTo>
                <a:lnTo>
                  <a:pt x="6635726" y="1985945"/>
                </a:lnTo>
                <a:lnTo>
                  <a:pt x="6668658" y="1956958"/>
                </a:lnTo>
                <a:lnTo>
                  <a:pt x="6697645" y="1924026"/>
                </a:lnTo>
                <a:lnTo>
                  <a:pt x="6722279" y="1887558"/>
                </a:lnTo>
                <a:lnTo>
                  <a:pt x="6742150" y="1847963"/>
                </a:lnTo>
                <a:lnTo>
                  <a:pt x="6756849" y="1805648"/>
                </a:lnTo>
                <a:lnTo>
                  <a:pt x="6765969" y="1761024"/>
                </a:lnTo>
                <a:lnTo>
                  <a:pt x="6769100" y="1714500"/>
                </a:lnTo>
                <a:lnTo>
                  <a:pt x="6769100" y="342900"/>
                </a:lnTo>
                <a:lnTo>
                  <a:pt x="6765969" y="296375"/>
                </a:lnTo>
                <a:lnTo>
                  <a:pt x="6756849" y="251751"/>
                </a:lnTo>
                <a:lnTo>
                  <a:pt x="6742150" y="209436"/>
                </a:lnTo>
                <a:lnTo>
                  <a:pt x="6722279" y="169841"/>
                </a:lnTo>
                <a:lnTo>
                  <a:pt x="6697645" y="133373"/>
                </a:lnTo>
                <a:lnTo>
                  <a:pt x="6668658" y="100441"/>
                </a:lnTo>
                <a:lnTo>
                  <a:pt x="6635726" y="71454"/>
                </a:lnTo>
                <a:lnTo>
                  <a:pt x="6599258" y="46820"/>
                </a:lnTo>
                <a:lnTo>
                  <a:pt x="6559663" y="26949"/>
                </a:lnTo>
                <a:lnTo>
                  <a:pt x="6517348" y="12250"/>
                </a:lnTo>
                <a:lnTo>
                  <a:pt x="6472724" y="3130"/>
                </a:lnTo>
                <a:lnTo>
                  <a:pt x="64262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8450" y="228600"/>
            <a:ext cx="6769100" cy="2057400"/>
          </a:xfrm>
          <a:custGeom>
            <a:avLst/>
            <a:gdLst/>
            <a:ahLst/>
            <a:cxnLst/>
            <a:rect l="l" t="t" r="r" b="b"/>
            <a:pathLst>
              <a:path w="6769100" h="2057400">
                <a:moveTo>
                  <a:pt x="0" y="342900"/>
                </a:moveTo>
                <a:lnTo>
                  <a:pt x="3130" y="296375"/>
                </a:lnTo>
                <a:lnTo>
                  <a:pt x="12250" y="251751"/>
                </a:lnTo>
                <a:lnTo>
                  <a:pt x="26949" y="209436"/>
                </a:lnTo>
                <a:lnTo>
                  <a:pt x="46820" y="169841"/>
                </a:lnTo>
                <a:lnTo>
                  <a:pt x="71454" y="133373"/>
                </a:lnTo>
                <a:lnTo>
                  <a:pt x="100441" y="100441"/>
                </a:lnTo>
                <a:lnTo>
                  <a:pt x="133373" y="71454"/>
                </a:lnTo>
                <a:lnTo>
                  <a:pt x="169841" y="46820"/>
                </a:lnTo>
                <a:lnTo>
                  <a:pt x="209436" y="26949"/>
                </a:lnTo>
                <a:lnTo>
                  <a:pt x="251751" y="12250"/>
                </a:lnTo>
                <a:lnTo>
                  <a:pt x="296375" y="3130"/>
                </a:lnTo>
                <a:lnTo>
                  <a:pt x="342900" y="0"/>
                </a:lnTo>
                <a:lnTo>
                  <a:pt x="6426200" y="0"/>
                </a:lnTo>
                <a:lnTo>
                  <a:pt x="6472724" y="3130"/>
                </a:lnTo>
                <a:lnTo>
                  <a:pt x="6517348" y="12250"/>
                </a:lnTo>
                <a:lnTo>
                  <a:pt x="6559663" y="26949"/>
                </a:lnTo>
                <a:lnTo>
                  <a:pt x="6599258" y="46820"/>
                </a:lnTo>
                <a:lnTo>
                  <a:pt x="6635726" y="71454"/>
                </a:lnTo>
                <a:lnTo>
                  <a:pt x="6668658" y="100441"/>
                </a:lnTo>
                <a:lnTo>
                  <a:pt x="6697645" y="133373"/>
                </a:lnTo>
                <a:lnTo>
                  <a:pt x="6722279" y="169841"/>
                </a:lnTo>
                <a:lnTo>
                  <a:pt x="6742150" y="209436"/>
                </a:lnTo>
                <a:lnTo>
                  <a:pt x="6756849" y="251751"/>
                </a:lnTo>
                <a:lnTo>
                  <a:pt x="6765969" y="296375"/>
                </a:lnTo>
                <a:lnTo>
                  <a:pt x="6769100" y="342900"/>
                </a:lnTo>
                <a:lnTo>
                  <a:pt x="6769100" y="1714500"/>
                </a:lnTo>
                <a:lnTo>
                  <a:pt x="6765969" y="1761024"/>
                </a:lnTo>
                <a:lnTo>
                  <a:pt x="6756849" y="1805648"/>
                </a:lnTo>
                <a:lnTo>
                  <a:pt x="6742150" y="1847963"/>
                </a:lnTo>
                <a:lnTo>
                  <a:pt x="6722279" y="1887558"/>
                </a:lnTo>
                <a:lnTo>
                  <a:pt x="6697645" y="1924026"/>
                </a:lnTo>
                <a:lnTo>
                  <a:pt x="6668658" y="1956958"/>
                </a:lnTo>
                <a:lnTo>
                  <a:pt x="6635726" y="1985945"/>
                </a:lnTo>
                <a:lnTo>
                  <a:pt x="6599258" y="2010579"/>
                </a:lnTo>
                <a:lnTo>
                  <a:pt x="6559663" y="2030450"/>
                </a:lnTo>
                <a:lnTo>
                  <a:pt x="6517348" y="2045149"/>
                </a:lnTo>
                <a:lnTo>
                  <a:pt x="6472724" y="2054269"/>
                </a:lnTo>
                <a:lnTo>
                  <a:pt x="6426200" y="2057400"/>
                </a:lnTo>
                <a:lnTo>
                  <a:pt x="342900" y="2057400"/>
                </a:lnTo>
                <a:lnTo>
                  <a:pt x="296375" y="2054269"/>
                </a:lnTo>
                <a:lnTo>
                  <a:pt x="251751" y="2045149"/>
                </a:lnTo>
                <a:lnTo>
                  <a:pt x="209436" y="2030450"/>
                </a:lnTo>
                <a:lnTo>
                  <a:pt x="169841" y="2010579"/>
                </a:lnTo>
                <a:lnTo>
                  <a:pt x="133373" y="1985945"/>
                </a:lnTo>
                <a:lnTo>
                  <a:pt x="100441" y="1956958"/>
                </a:lnTo>
                <a:lnTo>
                  <a:pt x="71454" y="1924026"/>
                </a:lnTo>
                <a:lnTo>
                  <a:pt x="46820" y="1887558"/>
                </a:lnTo>
                <a:lnTo>
                  <a:pt x="26949" y="1847963"/>
                </a:lnTo>
                <a:lnTo>
                  <a:pt x="12250" y="1805648"/>
                </a:lnTo>
                <a:lnTo>
                  <a:pt x="3130" y="1761024"/>
                </a:lnTo>
                <a:lnTo>
                  <a:pt x="0" y="1714500"/>
                </a:lnTo>
                <a:lnTo>
                  <a:pt x="0" y="342900"/>
                </a:lnTo>
                <a:close/>
              </a:path>
            </a:pathLst>
          </a:custGeom>
          <a:ln w="127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2200" y="2514600"/>
            <a:ext cx="2641600" cy="146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2200" y="2514602"/>
            <a:ext cx="2641600" cy="1462405"/>
          </a:xfrm>
          <a:custGeom>
            <a:avLst/>
            <a:gdLst/>
            <a:ahLst/>
            <a:cxnLst/>
            <a:rect l="l" t="t" r="r" b="b"/>
            <a:pathLst>
              <a:path w="2641600" h="1462404">
                <a:moveTo>
                  <a:pt x="0" y="243712"/>
                </a:moveTo>
                <a:lnTo>
                  <a:pt x="4950" y="194590"/>
                </a:lnTo>
                <a:lnTo>
                  <a:pt x="19149" y="148840"/>
                </a:lnTo>
                <a:lnTo>
                  <a:pt x="41616" y="107441"/>
                </a:lnTo>
                <a:lnTo>
                  <a:pt x="71374" y="71373"/>
                </a:lnTo>
                <a:lnTo>
                  <a:pt x="107441" y="41616"/>
                </a:lnTo>
                <a:lnTo>
                  <a:pt x="148840" y="19149"/>
                </a:lnTo>
                <a:lnTo>
                  <a:pt x="194590" y="4950"/>
                </a:lnTo>
                <a:lnTo>
                  <a:pt x="243712" y="0"/>
                </a:lnTo>
                <a:lnTo>
                  <a:pt x="2397887" y="0"/>
                </a:lnTo>
                <a:lnTo>
                  <a:pt x="2447009" y="4950"/>
                </a:lnTo>
                <a:lnTo>
                  <a:pt x="2492759" y="19149"/>
                </a:lnTo>
                <a:lnTo>
                  <a:pt x="2534158" y="41616"/>
                </a:lnTo>
                <a:lnTo>
                  <a:pt x="2570226" y="71374"/>
                </a:lnTo>
                <a:lnTo>
                  <a:pt x="2599983" y="107441"/>
                </a:lnTo>
                <a:lnTo>
                  <a:pt x="2622450" y="148840"/>
                </a:lnTo>
                <a:lnTo>
                  <a:pt x="2636649" y="194590"/>
                </a:lnTo>
                <a:lnTo>
                  <a:pt x="2641600" y="243712"/>
                </a:lnTo>
                <a:lnTo>
                  <a:pt x="2641600" y="1218438"/>
                </a:lnTo>
                <a:lnTo>
                  <a:pt x="2636649" y="1267518"/>
                </a:lnTo>
                <a:lnTo>
                  <a:pt x="2622450" y="1313237"/>
                </a:lnTo>
                <a:lnTo>
                  <a:pt x="2599983" y="1354613"/>
                </a:lnTo>
                <a:lnTo>
                  <a:pt x="2570226" y="1390665"/>
                </a:lnTo>
                <a:lnTo>
                  <a:pt x="2534158" y="1420413"/>
                </a:lnTo>
                <a:lnTo>
                  <a:pt x="2492759" y="1442876"/>
                </a:lnTo>
                <a:lnTo>
                  <a:pt x="2447009" y="1457073"/>
                </a:lnTo>
                <a:lnTo>
                  <a:pt x="2397887" y="1462024"/>
                </a:lnTo>
                <a:lnTo>
                  <a:pt x="243712" y="1462024"/>
                </a:lnTo>
                <a:lnTo>
                  <a:pt x="194590" y="1457073"/>
                </a:lnTo>
                <a:lnTo>
                  <a:pt x="148840" y="1442876"/>
                </a:lnTo>
                <a:lnTo>
                  <a:pt x="107441" y="1420413"/>
                </a:lnTo>
                <a:lnTo>
                  <a:pt x="71373" y="1390665"/>
                </a:lnTo>
                <a:lnTo>
                  <a:pt x="41616" y="1354613"/>
                </a:lnTo>
                <a:lnTo>
                  <a:pt x="19149" y="1313237"/>
                </a:lnTo>
                <a:lnTo>
                  <a:pt x="4950" y="1267518"/>
                </a:lnTo>
                <a:lnTo>
                  <a:pt x="0" y="1218438"/>
                </a:lnTo>
                <a:lnTo>
                  <a:pt x="0" y="243712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90898" y="2617090"/>
            <a:ext cx="2120265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Método </a:t>
            </a:r>
            <a:r>
              <a:rPr sz="1100" b="1" dirty="0">
                <a:latin typeface="Arial"/>
                <a:cs typeface="Arial"/>
              </a:rPr>
              <a:t>de </a:t>
            </a:r>
            <a:r>
              <a:rPr sz="1100" b="1" spc="-10" dirty="0">
                <a:latin typeface="Arial"/>
                <a:cs typeface="Arial"/>
              </a:rPr>
              <a:t>Desenvolvimento </a:t>
            </a:r>
            <a:r>
              <a:rPr sz="1100" b="1" dirty="0">
                <a:latin typeface="Arial"/>
                <a:cs typeface="Arial"/>
              </a:rPr>
              <a:t>de  </a:t>
            </a:r>
            <a:r>
              <a:rPr sz="1100" b="1" spc="-10" dirty="0">
                <a:latin typeface="Arial"/>
                <a:cs typeface="Arial"/>
              </a:rPr>
              <a:t>Arquitetura </a:t>
            </a:r>
            <a:r>
              <a:rPr sz="1100" b="1" spc="-5" dirty="0">
                <a:latin typeface="Arial"/>
                <a:cs typeface="Arial"/>
              </a:rPr>
              <a:t>(Parte</a:t>
            </a:r>
            <a:r>
              <a:rPr sz="1100" b="1" spc="25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II)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2200" y="671576"/>
            <a:ext cx="2641600" cy="146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2200" y="671578"/>
            <a:ext cx="2641600" cy="1462405"/>
          </a:xfrm>
          <a:custGeom>
            <a:avLst/>
            <a:gdLst/>
            <a:ahLst/>
            <a:cxnLst/>
            <a:rect l="l" t="t" r="r" b="b"/>
            <a:pathLst>
              <a:path w="2641600" h="1462405">
                <a:moveTo>
                  <a:pt x="0" y="243586"/>
                </a:moveTo>
                <a:lnTo>
                  <a:pt x="4950" y="194505"/>
                </a:lnTo>
                <a:lnTo>
                  <a:pt x="19149" y="148786"/>
                </a:lnTo>
                <a:lnTo>
                  <a:pt x="41616" y="107410"/>
                </a:lnTo>
                <a:lnTo>
                  <a:pt x="71374" y="71358"/>
                </a:lnTo>
                <a:lnTo>
                  <a:pt x="107441" y="41610"/>
                </a:lnTo>
                <a:lnTo>
                  <a:pt x="148840" y="19147"/>
                </a:lnTo>
                <a:lnTo>
                  <a:pt x="194590" y="4950"/>
                </a:lnTo>
                <a:lnTo>
                  <a:pt x="243712" y="0"/>
                </a:lnTo>
                <a:lnTo>
                  <a:pt x="2397887" y="0"/>
                </a:lnTo>
                <a:lnTo>
                  <a:pt x="2447009" y="4950"/>
                </a:lnTo>
                <a:lnTo>
                  <a:pt x="2492759" y="19147"/>
                </a:lnTo>
                <a:lnTo>
                  <a:pt x="2534158" y="41610"/>
                </a:lnTo>
                <a:lnTo>
                  <a:pt x="2570226" y="71358"/>
                </a:lnTo>
                <a:lnTo>
                  <a:pt x="2599983" y="107410"/>
                </a:lnTo>
                <a:lnTo>
                  <a:pt x="2622450" y="148786"/>
                </a:lnTo>
                <a:lnTo>
                  <a:pt x="2636649" y="194505"/>
                </a:lnTo>
                <a:lnTo>
                  <a:pt x="2641600" y="243586"/>
                </a:lnTo>
                <a:lnTo>
                  <a:pt x="2641600" y="1218311"/>
                </a:lnTo>
                <a:lnTo>
                  <a:pt x="2636649" y="1267433"/>
                </a:lnTo>
                <a:lnTo>
                  <a:pt x="2622450" y="1313183"/>
                </a:lnTo>
                <a:lnTo>
                  <a:pt x="2599983" y="1354582"/>
                </a:lnTo>
                <a:lnTo>
                  <a:pt x="2570226" y="1390650"/>
                </a:lnTo>
                <a:lnTo>
                  <a:pt x="2534158" y="1420407"/>
                </a:lnTo>
                <a:lnTo>
                  <a:pt x="2492759" y="1442874"/>
                </a:lnTo>
                <a:lnTo>
                  <a:pt x="2447009" y="1457073"/>
                </a:lnTo>
                <a:lnTo>
                  <a:pt x="2397887" y="1462024"/>
                </a:lnTo>
                <a:lnTo>
                  <a:pt x="243712" y="1462024"/>
                </a:lnTo>
                <a:lnTo>
                  <a:pt x="194590" y="1457073"/>
                </a:lnTo>
                <a:lnTo>
                  <a:pt x="148840" y="1442874"/>
                </a:lnTo>
                <a:lnTo>
                  <a:pt x="107441" y="1420407"/>
                </a:lnTo>
                <a:lnTo>
                  <a:pt x="71373" y="1390650"/>
                </a:lnTo>
                <a:lnTo>
                  <a:pt x="41616" y="1354582"/>
                </a:lnTo>
                <a:lnTo>
                  <a:pt x="19149" y="1313183"/>
                </a:lnTo>
                <a:lnTo>
                  <a:pt x="4950" y="1267433"/>
                </a:lnTo>
                <a:lnTo>
                  <a:pt x="0" y="1218311"/>
                </a:lnTo>
                <a:lnTo>
                  <a:pt x="0" y="243586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78708" y="1067183"/>
            <a:ext cx="214820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20" dirty="0">
                <a:latin typeface="Arial"/>
                <a:cs typeface="Arial"/>
              </a:rPr>
              <a:t>Framework </a:t>
            </a: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Capacidade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91025" y="1280618"/>
            <a:ext cx="11239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de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Arquitetura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40378" y="1494283"/>
            <a:ext cx="82486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(Parte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VII)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32200" y="4633976"/>
            <a:ext cx="2641600" cy="146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2200" y="4633978"/>
            <a:ext cx="2641600" cy="1462405"/>
          </a:xfrm>
          <a:custGeom>
            <a:avLst/>
            <a:gdLst/>
            <a:ahLst/>
            <a:cxnLst/>
            <a:rect l="l" t="t" r="r" b="b"/>
            <a:pathLst>
              <a:path w="2641600" h="1462404">
                <a:moveTo>
                  <a:pt x="0" y="243586"/>
                </a:moveTo>
                <a:lnTo>
                  <a:pt x="4950" y="194505"/>
                </a:lnTo>
                <a:lnTo>
                  <a:pt x="19149" y="148786"/>
                </a:lnTo>
                <a:lnTo>
                  <a:pt x="41616" y="107410"/>
                </a:lnTo>
                <a:lnTo>
                  <a:pt x="71374" y="71358"/>
                </a:lnTo>
                <a:lnTo>
                  <a:pt x="107441" y="41610"/>
                </a:lnTo>
                <a:lnTo>
                  <a:pt x="148840" y="19147"/>
                </a:lnTo>
                <a:lnTo>
                  <a:pt x="194590" y="4950"/>
                </a:lnTo>
                <a:lnTo>
                  <a:pt x="243712" y="0"/>
                </a:lnTo>
                <a:lnTo>
                  <a:pt x="2397887" y="0"/>
                </a:lnTo>
                <a:lnTo>
                  <a:pt x="2447009" y="4950"/>
                </a:lnTo>
                <a:lnTo>
                  <a:pt x="2492759" y="19147"/>
                </a:lnTo>
                <a:lnTo>
                  <a:pt x="2534158" y="41610"/>
                </a:lnTo>
                <a:lnTo>
                  <a:pt x="2570226" y="71358"/>
                </a:lnTo>
                <a:lnTo>
                  <a:pt x="2599983" y="107410"/>
                </a:lnTo>
                <a:lnTo>
                  <a:pt x="2622450" y="148786"/>
                </a:lnTo>
                <a:lnTo>
                  <a:pt x="2636649" y="194505"/>
                </a:lnTo>
                <a:lnTo>
                  <a:pt x="2641600" y="243586"/>
                </a:lnTo>
                <a:lnTo>
                  <a:pt x="2641600" y="1218336"/>
                </a:lnTo>
                <a:lnTo>
                  <a:pt x="2636649" y="1267447"/>
                </a:lnTo>
                <a:lnTo>
                  <a:pt x="2622450" y="1313189"/>
                </a:lnTo>
                <a:lnTo>
                  <a:pt x="2599983" y="1354583"/>
                </a:lnTo>
                <a:lnTo>
                  <a:pt x="2570226" y="1390648"/>
                </a:lnTo>
                <a:lnTo>
                  <a:pt x="2534158" y="1420405"/>
                </a:lnTo>
                <a:lnTo>
                  <a:pt x="2492759" y="1442873"/>
                </a:lnTo>
                <a:lnTo>
                  <a:pt x="2447009" y="1457073"/>
                </a:lnTo>
                <a:lnTo>
                  <a:pt x="2397887" y="1462024"/>
                </a:lnTo>
                <a:lnTo>
                  <a:pt x="243712" y="1462024"/>
                </a:lnTo>
                <a:lnTo>
                  <a:pt x="194590" y="1457073"/>
                </a:lnTo>
                <a:lnTo>
                  <a:pt x="148840" y="1442873"/>
                </a:lnTo>
                <a:lnTo>
                  <a:pt x="107441" y="1420405"/>
                </a:lnTo>
                <a:lnTo>
                  <a:pt x="71373" y="1390648"/>
                </a:lnTo>
                <a:lnTo>
                  <a:pt x="41616" y="1354583"/>
                </a:lnTo>
                <a:lnTo>
                  <a:pt x="19149" y="1313189"/>
                </a:lnTo>
                <a:lnTo>
                  <a:pt x="4950" y="1267447"/>
                </a:lnTo>
                <a:lnTo>
                  <a:pt x="0" y="1218336"/>
                </a:lnTo>
                <a:lnTo>
                  <a:pt x="0" y="243586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45764" y="4737353"/>
            <a:ext cx="2015489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90"/>
              </a:spcBef>
            </a:pPr>
            <a:r>
              <a:rPr sz="1400" i="1" spc="-10" dirty="0">
                <a:latin typeface="Arial"/>
                <a:cs typeface="Arial"/>
              </a:rPr>
              <a:t>Continuum </a:t>
            </a:r>
            <a:r>
              <a:rPr sz="1400" spc="-10" dirty="0">
                <a:latin typeface="Arial"/>
                <a:cs typeface="Arial"/>
              </a:rPr>
              <a:t>Corporativo &amp;  </a:t>
            </a:r>
            <a:r>
              <a:rPr sz="1400" spc="-15" dirty="0">
                <a:latin typeface="Arial"/>
                <a:cs typeface="Arial"/>
              </a:rPr>
              <a:t>Ferramentas </a:t>
            </a:r>
            <a:r>
              <a:rPr sz="1400" spc="-10" dirty="0">
                <a:latin typeface="Arial"/>
                <a:cs typeface="Arial"/>
              </a:rPr>
              <a:t>(Parte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14750" y="3124200"/>
            <a:ext cx="24765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4750" y="3124200"/>
            <a:ext cx="2476500" cy="609600"/>
          </a:xfrm>
          <a:custGeom>
            <a:avLst/>
            <a:gdLst/>
            <a:ahLst/>
            <a:cxnLst/>
            <a:rect l="l" t="t" r="r" b="b"/>
            <a:pathLst>
              <a:path w="2476500" h="60960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2374900" y="0"/>
                </a:lnTo>
                <a:lnTo>
                  <a:pt x="2414456" y="7981"/>
                </a:lnTo>
                <a:lnTo>
                  <a:pt x="2446750" y="29749"/>
                </a:lnTo>
                <a:lnTo>
                  <a:pt x="2468518" y="62043"/>
                </a:lnTo>
                <a:lnTo>
                  <a:pt x="2476500" y="101600"/>
                </a:lnTo>
                <a:lnTo>
                  <a:pt x="2476500" y="508000"/>
                </a:lnTo>
                <a:lnTo>
                  <a:pt x="2468518" y="547556"/>
                </a:lnTo>
                <a:lnTo>
                  <a:pt x="2446750" y="579850"/>
                </a:lnTo>
                <a:lnTo>
                  <a:pt x="2414456" y="601618"/>
                </a:lnTo>
                <a:lnTo>
                  <a:pt x="2374900" y="609600"/>
                </a:lnTo>
                <a:lnTo>
                  <a:pt x="101600" y="609600"/>
                </a:lnTo>
                <a:lnTo>
                  <a:pt x="62043" y="601618"/>
                </a:lnTo>
                <a:lnTo>
                  <a:pt x="29749" y="579850"/>
                </a:lnTo>
                <a:lnTo>
                  <a:pt x="7981" y="547556"/>
                </a:lnTo>
                <a:lnTo>
                  <a:pt x="0" y="508000"/>
                </a:lnTo>
                <a:lnTo>
                  <a:pt x="0" y="101600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79342" y="3185236"/>
            <a:ext cx="21507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Orientações </a:t>
            </a:r>
            <a:r>
              <a:rPr sz="1400" spc="-5" dirty="0">
                <a:latin typeface="Arial"/>
                <a:cs typeface="Arial"/>
              </a:rPr>
              <a:t>&amp; </a:t>
            </a:r>
            <a:r>
              <a:rPr sz="1400" spc="-10" dirty="0">
                <a:latin typeface="Arial"/>
                <a:cs typeface="Arial"/>
              </a:rPr>
              <a:t>Técnicas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do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ADM (Parte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III)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62400" y="3810000"/>
            <a:ext cx="206375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62400" y="3810000"/>
            <a:ext cx="2063750" cy="914400"/>
          </a:xfrm>
          <a:custGeom>
            <a:avLst/>
            <a:gdLst/>
            <a:ahLst/>
            <a:cxnLst/>
            <a:rect l="l" t="t" r="r" b="b"/>
            <a:pathLst>
              <a:path w="2063750" h="9144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1911350" y="0"/>
                </a:lnTo>
                <a:lnTo>
                  <a:pt x="1959532" y="7766"/>
                </a:lnTo>
                <a:lnTo>
                  <a:pt x="2001369" y="29394"/>
                </a:lnTo>
                <a:lnTo>
                  <a:pt x="2034355" y="62380"/>
                </a:lnTo>
                <a:lnTo>
                  <a:pt x="2055983" y="104217"/>
                </a:lnTo>
                <a:lnTo>
                  <a:pt x="2063750" y="152400"/>
                </a:lnTo>
                <a:lnTo>
                  <a:pt x="2063750" y="762000"/>
                </a:lnTo>
                <a:lnTo>
                  <a:pt x="2055983" y="810182"/>
                </a:lnTo>
                <a:lnTo>
                  <a:pt x="2034355" y="852019"/>
                </a:lnTo>
                <a:lnTo>
                  <a:pt x="2001369" y="885005"/>
                </a:lnTo>
                <a:lnTo>
                  <a:pt x="1959532" y="906633"/>
                </a:lnTo>
                <a:lnTo>
                  <a:pt x="1911350" y="914400"/>
                </a:lnTo>
                <a:lnTo>
                  <a:pt x="152400" y="914400"/>
                </a:lnTo>
                <a:lnTo>
                  <a:pt x="104217" y="906633"/>
                </a:lnTo>
                <a:lnTo>
                  <a:pt x="62380" y="885005"/>
                </a:lnTo>
                <a:lnTo>
                  <a:pt x="29394" y="852019"/>
                </a:lnTo>
                <a:lnTo>
                  <a:pt x="7766" y="810182"/>
                </a:lnTo>
                <a:lnTo>
                  <a:pt x="0" y="762000"/>
                </a:lnTo>
                <a:lnTo>
                  <a:pt x="0" y="152400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48456" y="3933190"/>
            <a:ext cx="1696085" cy="6578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90"/>
              </a:spcBef>
            </a:pPr>
            <a:r>
              <a:rPr sz="1400" i="1" spc="-20" dirty="0">
                <a:latin typeface="Arial"/>
                <a:cs typeface="Arial"/>
              </a:rPr>
              <a:t>Framework </a:t>
            </a:r>
            <a:r>
              <a:rPr sz="1400" spc="-15" dirty="0">
                <a:latin typeface="Arial"/>
                <a:cs typeface="Arial"/>
              </a:rPr>
              <a:t>de  </a:t>
            </a:r>
            <a:r>
              <a:rPr sz="1400" spc="-10" dirty="0">
                <a:latin typeface="Arial"/>
                <a:cs typeface="Arial"/>
              </a:rPr>
              <a:t>Conteúdo de  Arquitetura (Parte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IV)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14750" y="5257800"/>
            <a:ext cx="24765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14750" y="5257800"/>
            <a:ext cx="2476500" cy="609600"/>
          </a:xfrm>
          <a:custGeom>
            <a:avLst/>
            <a:gdLst/>
            <a:ahLst/>
            <a:cxnLst/>
            <a:rect l="l" t="t" r="r" b="b"/>
            <a:pathLst>
              <a:path w="2476500" h="60960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2374900" y="0"/>
                </a:lnTo>
                <a:lnTo>
                  <a:pt x="2414456" y="7981"/>
                </a:lnTo>
                <a:lnTo>
                  <a:pt x="2446750" y="29749"/>
                </a:lnTo>
                <a:lnTo>
                  <a:pt x="2468518" y="62043"/>
                </a:lnTo>
                <a:lnTo>
                  <a:pt x="2476500" y="101600"/>
                </a:lnTo>
                <a:lnTo>
                  <a:pt x="2476500" y="508000"/>
                </a:lnTo>
                <a:lnTo>
                  <a:pt x="2468518" y="547545"/>
                </a:lnTo>
                <a:lnTo>
                  <a:pt x="2446750" y="579840"/>
                </a:lnTo>
                <a:lnTo>
                  <a:pt x="2414456" y="601615"/>
                </a:lnTo>
                <a:lnTo>
                  <a:pt x="2374900" y="609600"/>
                </a:lnTo>
                <a:lnTo>
                  <a:pt x="101600" y="609600"/>
                </a:lnTo>
                <a:lnTo>
                  <a:pt x="62043" y="601615"/>
                </a:lnTo>
                <a:lnTo>
                  <a:pt x="29749" y="579840"/>
                </a:lnTo>
                <a:lnTo>
                  <a:pt x="7981" y="547545"/>
                </a:lnTo>
                <a:lnTo>
                  <a:pt x="0" y="508000"/>
                </a:lnTo>
                <a:lnTo>
                  <a:pt x="0" y="101600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07028" y="5319725"/>
            <a:ext cx="2092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Arial"/>
                <a:cs typeface="Arial"/>
              </a:rPr>
              <a:t>Modelos </a:t>
            </a:r>
            <a:r>
              <a:rPr sz="1400" spc="-10" dirty="0">
                <a:latin typeface="Arial"/>
                <a:cs typeface="Arial"/>
              </a:rPr>
              <a:t>de Referência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do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TOGAF </a:t>
            </a:r>
            <a:r>
              <a:rPr sz="1400" spc="-10" dirty="0">
                <a:latin typeface="Arial"/>
                <a:cs typeface="Arial"/>
              </a:rPr>
              <a:t>(Parte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VI)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95850" y="2133600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650" y="914400"/>
            <a:ext cx="1568450" cy="518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7650" y="914400"/>
            <a:ext cx="1568450" cy="5181600"/>
          </a:xfrm>
          <a:custGeom>
            <a:avLst/>
            <a:gdLst/>
            <a:ahLst/>
            <a:cxnLst/>
            <a:rect l="l" t="t" r="r" b="b"/>
            <a:pathLst>
              <a:path w="1568450" h="5181600">
                <a:moveTo>
                  <a:pt x="0" y="261365"/>
                </a:moveTo>
                <a:lnTo>
                  <a:pt x="4211" y="214405"/>
                </a:lnTo>
                <a:lnTo>
                  <a:pt x="16355" y="170197"/>
                </a:lnTo>
                <a:lnTo>
                  <a:pt x="35691" y="129483"/>
                </a:lnTo>
                <a:lnTo>
                  <a:pt x="61482" y="93002"/>
                </a:lnTo>
                <a:lnTo>
                  <a:pt x="92990" y="61495"/>
                </a:lnTo>
                <a:lnTo>
                  <a:pt x="129476" y="35701"/>
                </a:lnTo>
                <a:lnTo>
                  <a:pt x="170201" y="16360"/>
                </a:lnTo>
                <a:lnTo>
                  <a:pt x="214427" y="4213"/>
                </a:lnTo>
                <a:lnTo>
                  <a:pt x="261416" y="0"/>
                </a:lnTo>
                <a:lnTo>
                  <a:pt x="1307084" y="0"/>
                </a:lnTo>
                <a:lnTo>
                  <a:pt x="1354044" y="4213"/>
                </a:lnTo>
                <a:lnTo>
                  <a:pt x="1398252" y="16360"/>
                </a:lnTo>
                <a:lnTo>
                  <a:pt x="1438966" y="35701"/>
                </a:lnTo>
                <a:lnTo>
                  <a:pt x="1475447" y="61495"/>
                </a:lnTo>
                <a:lnTo>
                  <a:pt x="1506954" y="93002"/>
                </a:lnTo>
                <a:lnTo>
                  <a:pt x="1532748" y="129483"/>
                </a:lnTo>
                <a:lnTo>
                  <a:pt x="1552089" y="170197"/>
                </a:lnTo>
                <a:lnTo>
                  <a:pt x="1564236" y="214405"/>
                </a:lnTo>
                <a:lnTo>
                  <a:pt x="1568450" y="261365"/>
                </a:lnTo>
                <a:lnTo>
                  <a:pt x="1568450" y="4920183"/>
                </a:lnTo>
                <a:lnTo>
                  <a:pt x="1564236" y="4967172"/>
                </a:lnTo>
                <a:lnTo>
                  <a:pt x="1552089" y="5011398"/>
                </a:lnTo>
                <a:lnTo>
                  <a:pt x="1532748" y="5052123"/>
                </a:lnTo>
                <a:lnTo>
                  <a:pt x="1506954" y="5088609"/>
                </a:lnTo>
                <a:lnTo>
                  <a:pt x="1475447" y="5120117"/>
                </a:lnTo>
                <a:lnTo>
                  <a:pt x="1438966" y="5145908"/>
                </a:lnTo>
                <a:lnTo>
                  <a:pt x="1398252" y="5165244"/>
                </a:lnTo>
                <a:lnTo>
                  <a:pt x="1354044" y="5177388"/>
                </a:lnTo>
                <a:lnTo>
                  <a:pt x="1307084" y="5181600"/>
                </a:lnTo>
                <a:lnTo>
                  <a:pt x="261416" y="5181600"/>
                </a:lnTo>
                <a:lnTo>
                  <a:pt x="214427" y="5177388"/>
                </a:lnTo>
                <a:lnTo>
                  <a:pt x="170201" y="5165244"/>
                </a:lnTo>
                <a:lnTo>
                  <a:pt x="129476" y="5145908"/>
                </a:lnTo>
                <a:lnTo>
                  <a:pt x="92990" y="5120117"/>
                </a:lnTo>
                <a:lnTo>
                  <a:pt x="61482" y="5088609"/>
                </a:lnTo>
                <a:lnTo>
                  <a:pt x="35691" y="5052123"/>
                </a:lnTo>
                <a:lnTo>
                  <a:pt x="16355" y="5011398"/>
                </a:lnTo>
                <a:lnTo>
                  <a:pt x="4211" y="4967172"/>
                </a:lnTo>
                <a:lnTo>
                  <a:pt x="0" y="4920183"/>
                </a:lnTo>
                <a:lnTo>
                  <a:pt x="0" y="261365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3352" y="3216655"/>
            <a:ext cx="1255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Visão e  Direcionadores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  </a:t>
            </a:r>
            <a:r>
              <a:rPr sz="1200" dirty="0">
                <a:latin typeface="Arial"/>
                <a:cs typeface="Arial"/>
              </a:rPr>
              <a:t>Negócio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9900" y="914400"/>
            <a:ext cx="1568450" cy="518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89900" y="914400"/>
            <a:ext cx="1568450" cy="5181600"/>
          </a:xfrm>
          <a:custGeom>
            <a:avLst/>
            <a:gdLst/>
            <a:ahLst/>
            <a:cxnLst/>
            <a:rect l="l" t="t" r="r" b="b"/>
            <a:pathLst>
              <a:path w="1568450" h="5181600">
                <a:moveTo>
                  <a:pt x="0" y="261365"/>
                </a:moveTo>
                <a:lnTo>
                  <a:pt x="4213" y="214405"/>
                </a:lnTo>
                <a:lnTo>
                  <a:pt x="16360" y="170197"/>
                </a:lnTo>
                <a:lnTo>
                  <a:pt x="35701" y="129483"/>
                </a:lnTo>
                <a:lnTo>
                  <a:pt x="61495" y="93002"/>
                </a:lnTo>
                <a:lnTo>
                  <a:pt x="93002" y="61495"/>
                </a:lnTo>
                <a:lnTo>
                  <a:pt x="129483" y="35701"/>
                </a:lnTo>
                <a:lnTo>
                  <a:pt x="170197" y="16360"/>
                </a:lnTo>
                <a:lnTo>
                  <a:pt x="214405" y="4213"/>
                </a:lnTo>
                <a:lnTo>
                  <a:pt x="261366" y="0"/>
                </a:lnTo>
                <a:lnTo>
                  <a:pt x="1307083" y="0"/>
                </a:lnTo>
                <a:lnTo>
                  <a:pt x="1354044" y="4213"/>
                </a:lnTo>
                <a:lnTo>
                  <a:pt x="1398252" y="16360"/>
                </a:lnTo>
                <a:lnTo>
                  <a:pt x="1438966" y="35701"/>
                </a:lnTo>
                <a:lnTo>
                  <a:pt x="1475447" y="61495"/>
                </a:lnTo>
                <a:lnTo>
                  <a:pt x="1506954" y="93002"/>
                </a:lnTo>
                <a:lnTo>
                  <a:pt x="1532748" y="129483"/>
                </a:lnTo>
                <a:lnTo>
                  <a:pt x="1552089" y="170197"/>
                </a:lnTo>
                <a:lnTo>
                  <a:pt x="1564236" y="214405"/>
                </a:lnTo>
                <a:lnTo>
                  <a:pt x="1568450" y="261365"/>
                </a:lnTo>
                <a:lnTo>
                  <a:pt x="1568450" y="4920183"/>
                </a:lnTo>
                <a:lnTo>
                  <a:pt x="1564236" y="4967172"/>
                </a:lnTo>
                <a:lnTo>
                  <a:pt x="1552089" y="5011398"/>
                </a:lnTo>
                <a:lnTo>
                  <a:pt x="1532748" y="5052123"/>
                </a:lnTo>
                <a:lnTo>
                  <a:pt x="1506954" y="5088609"/>
                </a:lnTo>
                <a:lnTo>
                  <a:pt x="1475447" y="5120117"/>
                </a:lnTo>
                <a:lnTo>
                  <a:pt x="1438966" y="5145908"/>
                </a:lnTo>
                <a:lnTo>
                  <a:pt x="1398252" y="5165244"/>
                </a:lnTo>
                <a:lnTo>
                  <a:pt x="1354044" y="5177388"/>
                </a:lnTo>
                <a:lnTo>
                  <a:pt x="1307083" y="5181600"/>
                </a:lnTo>
                <a:lnTo>
                  <a:pt x="261366" y="5181600"/>
                </a:lnTo>
                <a:lnTo>
                  <a:pt x="214405" y="5177388"/>
                </a:lnTo>
                <a:lnTo>
                  <a:pt x="170197" y="5165244"/>
                </a:lnTo>
                <a:lnTo>
                  <a:pt x="129483" y="5145908"/>
                </a:lnTo>
                <a:lnTo>
                  <a:pt x="93002" y="5120117"/>
                </a:lnTo>
                <a:lnTo>
                  <a:pt x="61495" y="5088609"/>
                </a:lnTo>
                <a:lnTo>
                  <a:pt x="35701" y="5052123"/>
                </a:lnTo>
                <a:lnTo>
                  <a:pt x="16360" y="5011398"/>
                </a:lnTo>
                <a:lnTo>
                  <a:pt x="4213" y="4967172"/>
                </a:lnTo>
                <a:lnTo>
                  <a:pt x="0" y="4920183"/>
                </a:lnTo>
                <a:lnTo>
                  <a:pt x="0" y="261365"/>
                </a:lnTo>
                <a:close/>
              </a:path>
            </a:pathLst>
          </a:custGeom>
          <a:ln w="317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351647" y="3308096"/>
            <a:ext cx="10452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Capacidade</a:t>
            </a:r>
            <a:r>
              <a:rPr sz="1200" spc="-1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  </a:t>
            </a:r>
            <a:r>
              <a:rPr sz="1200" dirty="0">
                <a:latin typeface="Arial"/>
                <a:cs typeface="Arial"/>
              </a:rPr>
              <a:t>Negócio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16100" y="5357876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1610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16100" h="76200">
                <a:moveTo>
                  <a:pt x="181610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16100" y="50800"/>
                </a:lnTo>
                <a:lnTo>
                  <a:pt x="18161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090674" y="5046345"/>
            <a:ext cx="126746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5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Informa o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Negócio  Do Estado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Atual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16100" y="18669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1610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16100" h="76200">
                <a:moveTo>
                  <a:pt x="181610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16100" y="50800"/>
                </a:lnTo>
                <a:lnTo>
                  <a:pt x="18161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008378" y="1539196"/>
            <a:ext cx="1431925" cy="566821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200" i="1" dirty="0">
                <a:latin typeface="Arial"/>
                <a:cs typeface="Arial"/>
              </a:rPr>
              <a:t>Garante a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realização</a:t>
            </a:r>
            <a:endParaRPr sz="12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720"/>
              </a:spcBef>
            </a:pPr>
            <a:r>
              <a:rPr sz="1200" i="1" spc="-5" dirty="0">
                <a:latin typeface="Arial"/>
                <a:cs typeface="Arial"/>
              </a:rPr>
              <a:t>Da </a:t>
            </a:r>
            <a:r>
              <a:rPr sz="1200" i="1" spc="-10" dirty="0">
                <a:latin typeface="Arial"/>
                <a:cs typeface="Arial"/>
              </a:rPr>
              <a:t>visão </a:t>
            </a:r>
            <a:r>
              <a:rPr sz="1200" i="1" spc="-5" dirty="0">
                <a:latin typeface="Arial"/>
                <a:cs typeface="Arial"/>
              </a:rPr>
              <a:t>de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negócio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816100" y="11811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1739900" y="0"/>
                </a:moveTo>
                <a:lnTo>
                  <a:pt x="1739900" y="76200"/>
                </a:lnTo>
                <a:lnTo>
                  <a:pt x="1790700" y="50800"/>
                </a:lnTo>
                <a:lnTo>
                  <a:pt x="1752600" y="50800"/>
                </a:lnTo>
                <a:lnTo>
                  <a:pt x="1752600" y="25400"/>
                </a:lnTo>
                <a:lnTo>
                  <a:pt x="1790700" y="25400"/>
                </a:lnTo>
                <a:lnTo>
                  <a:pt x="1739900" y="0"/>
                </a:lnTo>
                <a:close/>
              </a:path>
              <a:path w="1816100" h="76200">
                <a:moveTo>
                  <a:pt x="17399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739900" y="50800"/>
                </a:lnTo>
                <a:lnTo>
                  <a:pt x="1739900" y="25400"/>
                </a:lnTo>
                <a:close/>
              </a:path>
              <a:path w="1816100" h="76200">
                <a:moveTo>
                  <a:pt x="1790700" y="25400"/>
                </a:moveTo>
                <a:lnTo>
                  <a:pt x="1752600" y="25400"/>
                </a:lnTo>
                <a:lnTo>
                  <a:pt x="1752600" y="50800"/>
                </a:lnTo>
                <a:lnTo>
                  <a:pt x="1790700" y="50800"/>
                </a:lnTo>
                <a:lnTo>
                  <a:pt x="1816100" y="38100"/>
                </a:lnTo>
                <a:lnTo>
                  <a:pt x="17907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978534" y="1021208"/>
            <a:ext cx="14890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Informa a</a:t>
            </a:r>
            <a:r>
              <a:rPr sz="1200" i="1" spc="-5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capacidade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16100" y="35433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1610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16100" h="76200">
                <a:moveTo>
                  <a:pt x="181610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16100" y="50800"/>
                </a:lnTo>
                <a:lnTo>
                  <a:pt x="18161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592070" y="3216656"/>
            <a:ext cx="59436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50000"/>
              </a:lnSpc>
              <a:spcBef>
                <a:spcPts val="100"/>
              </a:spcBef>
            </a:pPr>
            <a:r>
              <a:rPr sz="1200" i="1" spc="-10" dirty="0">
                <a:latin typeface="Arial"/>
                <a:cs typeface="Arial"/>
              </a:rPr>
              <a:t>Refina  E</a:t>
            </a:r>
            <a:r>
              <a:rPr sz="1200" i="1" spc="-5" dirty="0">
                <a:latin typeface="Arial"/>
                <a:cs typeface="Arial"/>
              </a:rPr>
              <a:t>nt</a:t>
            </a:r>
            <a:r>
              <a:rPr sz="1200" i="1" dirty="0">
                <a:latin typeface="Arial"/>
                <a:cs typeface="Arial"/>
              </a:rPr>
              <a:t>e</a:t>
            </a:r>
            <a:r>
              <a:rPr sz="1200" i="1" spc="-5" dirty="0">
                <a:latin typeface="Arial"/>
                <a:cs typeface="Arial"/>
              </a:rPr>
              <a:t>nde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816100" y="27813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1739900" y="0"/>
                </a:moveTo>
                <a:lnTo>
                  <a:pt x="1739900" y="76200"/>
                </a:lnTo>
                <a:lnTo>
                  <a:pt x="1790700" y="50800"/>
                </a:lnTo>
                <a:lnTo>
                  <a:pt x="1752600" y="50800"/>
                </a:lnTo>
                <a:lnTo>
                  <a:pt x="1752600" y="25400"/>
                </a:lnTo>
                <a:lnTo>
                  <a:pt x="1790700" y="25400"/>
                </a:lnTo>
                <a:lnTo>
                  <a:pt x="1739900" y="0"/>
                </a:lnTo>
                <a:close/>
              </a:path>
              <a:path w="1816100" h="76200">
                <a:moveTo>
                  <a:pt x="17399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739900" y="50800"/>
                </a:lnTo>
                <a:lnTo>
                  <a:pt x="1739900" y="25400"/>
                </a:lnTo>
                <a:close/>
              </a:path>
              <a:path w="1816100" h="76200">
                <a:moveTo>
                  <a:pt x="1790700" y="25400"/>
                </a:moveTo>
                <a:lnTo>
                  <a:pt x="1752600" y="25400"/>
                </a:lnTo>
                <a:lnTo>
                  <a:pt x="1752600" y="50800"/>
                </a:lnTo>
                <a:lnTo>
                  <a:pt x="1790700" y="50800"/>
                </a:lnTo>
                <a:lnTo>
                  <a:pt x="1816100" y="38100"/>
                </a:lnTo>
                <a:lnTo>
                  <a:pt x="17907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033397" y="2622043"/>
            <a:ext cx="1297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Necessidades de  negócio alimenta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  </a:t>
            </a:r>
            <a:r>
              <a:rPr sz="1200" i="1" dirty="0">
                <a:latin typeface="Arial"/>
                <a:cs typeface="Arial"/>
              </a:rPr>
              <a:t>método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73800" y="27813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1739900" y="0"/>
                </a:moveTo>
                <a:lnTo>
                  <a:pt x="1739900" y="76200"/>
                </a:lnTo>
                <a:lnTo>
                  <a:pt x="1790700" y="50800"/>
                </a:lnTo>
                <a:lnTo>
                  <a:pt x="1752600" y="50800"/>
                </a:lnTo>
                <a:lnTo>
                  <a:pt x="1752600" y="25400"/>
                </a:lnTo>
                <a:lnTo>
                  <a:pt x="1790700" y="25400"/>
                </a:lnTo>
                <a:lnTo>
                  <a:pt x="1739900" y="0"/>
                </a:lnTo>
                <a:close/>
              </a:path>
              <a:path w="1816100" h="76200">
                <a:moveTo>
                  <a:pt x="17399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739900" y="50800"/>
                </a:lnTo>
                <a:lnTo>
                  <a:pt x="1739900" y="25400"/>
                </a:lnTo>
                <a:close/>
              </a:path>
              <a:path w="1816100" h="76200">
                <a:moveTo>
                  <a:pt x="1790700" y="25400"/>
                </a:moveTo>
                <a:lnTo>
                  <a:pt x="1752600" y="25400"/>
                </a:lnTo>
                <a:lnTo>
                  <a:pt x="1752600" y="50800"/>
                </a:lnTo>
                <a:lnTo>
                  <a:pt x="1790700" y="50800"/>
                </a:lnTo>
                <a:lnTo>
                  <a:pt x="1816100" y="38100"/>
                </a:lnTo>
                <a:lnTo>
                  <a:pt x="17907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35878" y="2622042"/>
            <a:ext cx="10090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Entrega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novas  soluções de  Negócio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73800" y="52959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1610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16100" h="76200">
                <a:moveTo>
                  <a:pt x="181610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16100" y="50800"/>
                </a:lnTo>
                <a:lnTo>
                  <a:pt x="18161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366764" y="5121606"/>
            <a:ext cx="1631314" cy="714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Mudanças</a:t>
            </a:r>
            <a:r>
              <a:rPr sz="1200" i="1" spc="-8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operacionais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Causam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atualizações</a:t>
            </a:r>
            <a:endParaRPr sz="1200">
              <a:latin typeface="Arial"/>
              <a:cs typeface="Arial"/>
            </a:endParaRPr>
          </a:p>
          <a:p>
            <a:pPr marL="248285">
              <a:lnSpc>
                <a:spcPct val="100000"/>
              </a:lnSpc>
              <a:spcBef>
                <a:spcPts val="915"/>
              </a:spcBef>
            </a:pPr>
            <a:r>
              <a:rPr sz="1400" i="1" spc="-10" dirty="0">
                <a:latin typeface="Arial"/>
                <a:cs typeface="Arial"/>
              </a:rPr>
              <a:t>Continuum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73800" y="1181100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1739900" y="0"/>
                </a:moveTo>
                <a:lnTo>
                  <a:pt x="1739900" y="76200"/>
                </a:lnTo>
                <a:lnTo>
                  <a:pt x="1790700" y="50800"/>
                </a:lnTo>
                <a:lnTo>
                  <a:pt x="1752600" y="50800"/>
                </a:lnTo>
                <a:lnTo>
                  <a:pt x="1752600" y="25400"/>
                </a:lnTo>
                <a:lnTo>
                  <a:pt x="1790700" y="25400"/>
                </a:lnTo>
                <a:lnTo>
                  <a:pt x="1739900" y="0"/>
                </a:lnTo>
                <a:close/>
              </a:path>
              <a:path w="1816100" h="76200">
                <a:moveTo>
                  <a:pt x="17399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739900" y="50800"/>
                </a:lnTo>
                <a:lnTo>
                  <a:pt x="1739900" y="25400"/>
                </a:lnTo>
                <a:close/>
              </a:path>
              <a:path w="1816100" h="76200">
                <a:moveTo>
                  <a:pt x="1790700" y="25400"/>
                </a:moveTo>
                <a:lnTo>
                  <a:pt x="1752600" y="25400"/>
                </a:lnTo>
                <a:lnTo>
                  <a:pt x="1752600" y="50800"/>
                </a:lnTo>
                <a:lnTo>
                  <a:pt x="1790700" y="50800"/>
                </a:lnTo>
                <a:lnTo>
                  <a:pt x="1816100" y="38100"/>
                </a:lnTo>
                <a:lnTo>
                  <a:pt x="17907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785111" y="313437"/>
            <a:ext cx="4972685" cy="7117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i="1" spc="-15" dirty="0">
                <a:latin typeface="Arial"/>
                <a:cs typeface="Arial"/>
              </a:rPr>
              <a:t>Framework </a:t>
            </a:r>
            <a:r>
              <a:rPr sz="1400" b="1" spc="-15" dirty="0">
                <a:latin typeface="Arial"/>
                <a:cs typeface="Arial"/>
              </a:rPr>
              <a:t>de Habilidades Corporativas do</a:t>
            </a:r>
            <a:r>
              <a:rPr sz="1400" b="1" spc="26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TOGAF</a:t>
            </a:r>
            <a:endParaRPr sz="1400">
              <a:latin typeface="Arial"/>
              <a:cs typeface="Arial"/>
            </a:endParaRPr>
          </a:p>
          <a:p>
            <a:pPr marL="3750310" marR="5080" indent="42545" algn="r">
              <a:lnSpc>
                <a:spcPct val="100000"/>
              </a:lnSpc>
              <a:spcBef>
                <a:spcPts val="900"/>
              </a:spcBef>
            </a:pPr>
            <a:r>
              <a:rPr sz="1200" i="1" spc="-10" dirty="0">
                <a:latin typeface="Arial"/>
                <a:cs typeface="Arial"/>
              </a:rPr>
              <a:t>Define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objetivos, </a:t>
            </a:r>
            <a:r>
              <a:rPr sz="1200" i="1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KPIs,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orçamentos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23102" y="1005966"/>
            <a:ext cx="12338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para os </a:t>
            </a:r>
            <a:r>
              <a:rPr sz="1200" i="1" spc="-10" dirty="0">
                <a:latin typeface="Arial"/>
                <a:cs typeface="Arial"/>
              </a:rPr>
              <a:t>papéis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  </a:t>
            </a:r>
            <a:r>
              <a:rPr sz="1200" i="1" spc="-10" dirty="0">
                <a:latin typeface="Arial"/>
                <a:cs typeface="Arial"/>
              </a:rPr>
              <a:t>Arquitetura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73800" y="1913001"/>
            <a:ext cx="1816100" cy="76200"/>
          </a:xfrm>
          <a:custGeom>
            <a:avLst/>
            <a:gdLst/>
            <a:ahLst/>
            <a:cxnLst/>
            <a:rect l="l" t="t" r="r" b="b"/>
            <a:pathLst>
              <a:path w="18161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81610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816100" h="76200">
                <a:moveTo>
                  <a:pt x="181610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816100" y="50800"/>
                </a:lnTo>
                <a:lnTo>
                  <a:pt x="18161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290817" y="1554608"/>
            <a:ext cx="19488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Arial"/>
                <a:cs typeface="Arial"/>
              </a:rPr>
              <a:t>Direciona </a:t>
            </a:r>
            <a:r>
              <a:rPr sz="1200" i="1" spc="-5" dirty="0">
                <a:latin typeface="Arial"/>
                <a:cs typeface="Arial"/>
              </a:rPr>
              <a:t>a necessidade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por  maturidade nas  Capacidades de</a:t>
            </a:r>
            <a:r>
              <a:rPr sz="1200" i="1" spc="-8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Arquitetura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18956" y="71121"/>
            <a:ext cx="1329690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Verdana"/>
                <a:cs typeface="Verdana"/>
              </a:rPr>
              <a:t>Estrutura Modiular  Framework </a:t>
            </a:r>
            <a:r>
              <a:rPr sz="800" spc="-5" dirty="0">
                <a:latin typeface="Verdana"/>
                <a:cs typeface="Verdana"/>
              </a:rPr>
              <a:t>de </a:t>
            </a:r>
            <a:r>
              <a:rPr sz="800" spc="-10" dirty="0">
                <a:latin typeface="Verdana"/>
                <a:cs typeface="Verdana"/>
              </a:rPr>
              <a:t>Conteúdo  Orientação Estendida  Estilos Arquiteturais  Detalhamentos adicionais  </a:t>
            </a:r>
            <a:r>
              <a:rPr sz="800" spc="-5" dirty="0">
                <a:latin typeface="Verdana"/>
                <a:cs typeface="Verdana"/>
              </a:rPr>
              <a:t>do</a:t>
            </a:r>
            <a:r>
              <a:rPr sz="80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ADM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4165600" marR="5080" indent="-4024629">
              <a:lnSpc>
                <a:spcPct val="100000"/>
              </a:lnSpc>
              <a:spcBef>
                <a:spcPts val="105"/>
              </a:spcBef>
            </a:pPr>
            <a:r>
              <a:rPr sz="4000" i="0" spc="-5" dirty="0">
                <a:latin typeface="Arial"/>
                <a:cs typeface="Arial"/>
              </a:rPr>
              <a:t>Nível </a:t>
            </a:r>
            <a:r>
              <a:rPr sz="4000" i="0" dirty="0">
                <a:latin typeface="Arial"/>
                <a:cs typeface="Arial"/>
              </a:rPr>
              <a:t>1 – </a:t>
            </a:r>
            <a:r>
              <a:rPr sz="4000" spc="0" dirty="0"/>
              <a:t>TOGAF </a:t>
            </a:r>
            <a:r>
              <a:rPr sz="4000" dirty="0"/>
              <a:t>9 Foundation</a:t>
            </a:r>
            <a:r>
              <a:rPr sz="4000" spc="-90" dirty="0"/>
              <a:t> </a:t>
            </a:r>
            <a:r>
              <a:rPr sz="4000" i="0" dirty="0">
                <a:latin typeface="Arial"/>
                <a:cs typeface="Arial"/>
              </a:rPr>
              <a:t>Público-  alvo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823" y="2063877"/>
            <a:ext cx="8769350" cy="355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Indivíduos que requerem um conhecimento básico do </a:t>
            </a:r>
            <a:r>
              <a:rPr sz="2400" dirty="0">
                <a:latin typeface="Arial"/>
                <a:cs typeface="Arial"/>
              </a:rPr>
              <a:t>TOGAF  </a:t>
            </a:r>
            <a:r>
              <a:rPr sz="2400" spc="-5" dirty="0">
                <a:latin typeface="Arial"/>
                <a:cs typeface="Arial"/>
              </a:rPr>
              <a:t>9</a:t>
            </a:r>
            <a:endParaRPr sz="2400">
              <a:latin typeface="Arial"/>
              <a:cs typeface="Arial"/>
            </a:endParaRPr>
          </a:p>
          <a:p>
            <a:pPr marL="356870" marR="611505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Profissionais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spc="-5" dirty="0">
                <a:latin typeface="Arial"/>
                <a:cs typeface="Arial"/>
              </a:rPr>
              <a:t>trabalham </a:t>
            </a:r>
            <a:r>
              <a:rPr sz="2400" dirty="0">
                <a:latin typeface="Arial"/>
                <a:cs typeface="Arial"/>
              </a:rPr>
              <a:t>em </a:t>
            </a:r>
            <a:r>
              <a:rPr sz="2400" spc="0" dirty="0">
                <a:latin typeface="Arial"/>
                <a:cs typeface="Arial"/>
              </a:rPr>
              <a:t>funções </a:t>
            </a:r>
            <a:r>
              <a:rPr sz="2400" dirty="0">
                <a:latin typeface="Arial"/>
                <a:cs typeface="Arial"/>
              </a:rPr>
              <a:t>associadas a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um  </a:t>
            </a:r>
            <a:r>
              <a:rPr sz="2400" spc="-5" dirty="0">
                <a:latin typeface="Arial"/>
                <a:cs typeface="Arial"/>
              </a:rPr>
              <a:t>projeto de arquitetura </a:t>
            </a: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os responsáveis pelo  </a:t>
            </a:r>
            <a:r>
              <a:rPr sz="2400" dirty="0">
                <a:latin typeface="Arial"/>
                <a:cs typeface="Arial"/>
              </a:rPr>
              <a:t>planejamento, </a:t>
            </a:r>
            <a:r>
              <a:rPr sz="2400" spc="-5" dirty="0">
                <a:latin typeface="Arial"/>
                <a:cs typeface="Arial"/>
              </a:rPr>
              <a:t>execução, desenvolvimento, entrega </a:t>
            </a:r>
            <a:r>
              <a:rPr sz="2400" dirty="0">
                <a:latin typeface="Arial"/>
                <a:cs typeface="Arial"/>
              </a:rPr>
              <a:t>e  </a:t>
            </a:r>
            <a:r>
              <a:rPr sz="2400" spc="-5" dirty="0">
                <a:latin typeface="Arial"/>
                <a:cs typeface="Arial"/>
              </a:rPr>
              <a:t>operação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Arquitetos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procura </a:t>
            </a:r>
            <a:r>
              <a:rPr sz="2400" dirty="0">
                <a:latin typeface="Arial"/>
                <a:cs typeface="Arial"/>
              </a:rPr>
              <a:t>de uma </a:t>
            </a:r>
            <a:r>
              <a:rPr sz="2400" spc="-5" dirty="0">
                <a:latin typeface="Arial"/>
                <a:cs typeface="Arial"/>
              </a:rPr>
              <a:t>primeira introdução </a:t>
            </a:r>
            <a:r>
              <a:rPr sz="2400" dirty="0">
                <a:latin typeface="Arial"/>
                <a:cs typeface="Arial"/>
              </a:rPr>
              <a:t>ao TOGAF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9</a:t>
            </a:r>
            <a:endParaRPr sz="2400">
              <a:latin typeface="Arial"/>
              <a:cs typeface="Arial"/>
            </a:endParaRPr>
          </a:p>
          <a:p>
            <a:pPr marL="356870" marR="494665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Arquitetos </a:t>
            </a:r>
            <a:r>
              <a:rPr sz="2400" spc="-10" dirty="0">
                <a:latin typeface="Arial"/>
                <a:cs typeface="Arial"/>
              </a:rPr>
              <a:t>que </a:t>
            </a:r>
            <a:r>
              <a:rPr sz="2400" dirty="0">
                <a:latin typeface="Arial"/>
                <a:cs typeface="Arial"/>
              </a:rPr>
              <a:t>desejam obter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certificação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spc="-15" dirty="0">
                <a:latin typeface="Arial"/>
                <a:cs typeface="Arial"/>
              </a:rPr>
              <a:t>Nível </a:t>
            </a:r>
            <a:r>
              <a:rPr sz="2400" dirty="0">
                <a:latin typeface="Arial"/>
                <a:cs typeface="Arial"/>
              </a:rPr>
              <a:t>2, </a:t>
            </a:r>
            <a:r>
              <a:rPr sz="2400" spc="-5" dirty="0">
                <a:latin typeface="Arial"/>
                <a:cs typeface="Arial"/>
              </a:rPr>
              <a:t>em 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spc="-5" dirty="0">
                <a:latin typeface="Arial"/>
                <a:cs typeface="Arial"/>
              </a:rPr>
              <a:t>abordagem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progressiva.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3487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105"/>
              </a:spcBef>
            </a:pPr>
            <a:r>
              <a:rPr sz="4000" i="0" spc="-5" dirty="0">
                <a:latin typeface="Arial"/>
                <a:cs typeface="Arial"/>
              </a:rPr>
              <a:t>Nível </a:t>
            </a:r>
            <a:r>
              <a:rPr sz="4000" i="0" dirty="0">
                <a:latin typeface="Arial"/>
                <a:cs typeface="Arial"/>
              </a:rPr>
              <a:t>2 – </a:t>
            </a:r>
            <a:r>
              <a:rPr sz="4000" spc="0" dirty="0"/>
              <a:t>TOGAF </a:t>
            </a:r>
            <a:r>
              <a:rPr sz="4000" dirty="0"/>
              <a:t>9</a:t>
            </a:r>
            <a:r>
              <a:rPr sz="4000" spc="-110" dirty="0"/>
              <a:t> </a:t>
            </a:r>
            <a:r>
              <a:rPr sz="4000" dirty="0"/>
              <a:t>Certified</a:t>
            </a:r>
          </a:p>
          <a:p>
            <a:pPr marL="0" algn="ctr">
              <a:lnSpc>
                <a:spcPct val="100000"/>
              </a:lnSpc>
              <a:spcBef>
                <a:spcPts val="5"/>
              </a:spcBef>
            </a:pPr>
            <a:r>
              <a:rPr sz="4000" i="0" dirty="0">
                <a:latin typeface="Arial"/>
                <a:cs typeface="Arial"/>
              </a:rPr>
              <a:t>Público-alvo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824" y="1960245"/>
            <a:ext cx="8855075" cy="36759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170">
              <a:lnSpc>
                <a:spcPts val="2510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-10" dirty="0">
                <a:latin typeface="Arial"/>
                <a:cs typeface="Arial"/>
              </a:rPr>
              <a:t>Indivíduos </a:t>
            </a:r>
            <a:r>
              <a:rPr sz="2200" spc="0" dirty="0">
                <a:latin typeface="Arial"/>
                <a:cs typeface="Arial"/>
              </a:rPr>
              <a:t>que </a:t>
            </a:r>
            <a:r>
              <a:rPr sz="2200" spc="-5" dirty="0">
                <a:latin typeface="Arial"/>
                <a:cs typeface="Arial"/>
              </a:rPr>
              <a:t>exigem </a:t>
            </a:r>
            <a:r>
              <a:rPr sz="2200" dirty="0">
                <a:latin typeface="Arial"/>
                <a:cs typeface="Arial"/>
              </a:rPr>
              <a:t>uma compreensão mais </a:t>
            </a:r>
            <a:r>
              <a:rPr sz="2200" spc="0" dirty="0">
                <a:latin typeface="Arial"/>
                <a:cs typeface="Arial"/>
              </a:rPr>
              <a:t>profunda </a:t>
            </a:r>
            <a:r>
              <a:rPr sz="2200" dirty="0">
                <a:latin typeface="Arial"/>
                <a:cs typeface="Arial"/>
              </a:rPr>
              <a:t>do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TOGAF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ts val="2510"/>
              </a:lnSpc>
            </a:pPr>
            <a:r>
              <a:rPr sz="2200" spc="-5" dirty="0">
                <a:latin typeface="Arial"/>
                <a:cs typeface="Arial"/>
              </a:rPr>
              <a:t>9;</a:t>
            </a:r>
            <a:endParaRPr sz="2200">
              <a:latin typeface="Arial"/>
              <a:cs typeface="Arial"/>
            </a:endParaRPr>
          </a:p>
          <a:p>
            <a:pPr marL="356870" marR="139700" indent="-344170">
              <a:lnSpc>
                <a:spcPct val="90000"/>
              </a:lnSpc>
              <a:spcBef>
                <a:spcPts val="53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Profissionais </a:t>
            </a:r>
            <a:r>
              <a:rPr sz="2200" spc="0" dirty="0">
                <a:latin typeface="Arial"/>
                <a:cs typeface="Arial"/>
              </a:rPr>
              <a:t>que </a:t>
            </a:r>
            <a:r>
              <a:rPr sz="2200" spc="-5" dirty="0">
                <a:latin typeface="Arial"/>
                <a:cs typeface="Arial"/>
              </a:rPr>
              <a:t>trabalham </a:t>
            </a:r>
            <a:r>
              <a:rPr sz="2200" spc="0" dirty="0">
                <a:latin typeface="Arial"/>
                <a:cs typeface="Arial"/>
              </a:rPr>
              <a:t>em </a:t>
            </a:r>
            <a:r>
              <a:rPr sz="2200" dirty="0">
                <a:latin typeface="Arial"/>
                <a:cs typeface="Arial"/>
              </a:rPr>
              <a:t>uma </a:t>
            </a:r>
            <a:r>
              <a:rPr sz="2200" spc="-5" dirty="0">
                <a:latin typeface="Arial"/>
                <a:cs typeface="Arial"/>
              </a:rPr>
              <a:t>organização </a:t>
            </a:r>
            <a:r>
              <a:rPr sz="2200" dirty="0">
                <a:latin typeface="Arial"/>
                <a:cs typeface="Arial"/>
              </a:rPr>
              <a:t>onde o </a:t>
            </a:r>
            <a:r>
              <a:rPr sz="2200" spc="0" dirty="0">
                <a:latin typeface="Arial"/>
                <a:cs typeface="Arial"/>
              </a:rPr>
              <a:t>TOGAF </a:t>
            </a:r>
            <a:r>
              <a:rPr sz="2200" dirty="0">
                <a:latin typeface="Arial"/>
                <a:cs typeface="Arial"/>
              </a:rPr>
              <a:t>9  </a:t>
            </a:r>
            <a:r>
              <a:rPr sz="2200" spc="5" dirty="0">
                <a:latin typeface="Arial"/>
                <a:cs typeface="Arial"/>
              </a:rPr>
              <a:t>foi </a:t>
            </a:r>
            <a:r>
              <a:rPr sz="2200" dirty="0">
                <a:latin typeface="Arial"/>
                <a:cs typeface="Arial"/>
              </a:rPr>
              <a:t>adotado </a:t>
            </a:r>
            <a:r>
              <a:rPr sz="2200" spc="0" dirty="0">
                <a:latin typeface="Arial"/>
                <a:cs typeface="Arial"/>
              </a:rPr>
              <a:t>e que </a:t>
            </a:r>
            <a:r>
              <a:rPr sz="2200" dirty="0">
                <a:latin typeface="Arial"/>
                <a:cs typeface="Arial"/>
              </a:rPr>
              <a:t>precisam </a:t>
            </a:r>
            <a:r>
              <a:rPr sz="2200" spc="-5" dirty="0">
                <a:latin typeface="Arial"/>
                <a:cs typeface="Arial"/>
              </a:rPr>
              <a:t>participar </a:t>
            </a:r>
            <a:r>
              <a:rPr sz="2200" spc="0" dirty="0">
                <a:latin typeface="Arial"/>
                <a:cs typeface="Arial"/>
              </a:rPr>
              <a:t>em </a:t>
            </a:r>
            <a:r>
              <a:rPr sz="2200" spc="-5" dirty="0">
                <a:latin typeface="Arial"/>
                <a:cs typeface="Arial"/>
              </a:rPr>
              <a:t>iniciativas </a:t>
            </a:r>
            <a:r>
              <a:rPr sz="2200" spc="0" dirty="0">
                <a:latin typeface="Arial"/>
                <a:cs typeface="Arial"/>
              </a:rPr>
              <a:t>e </a:t>
            </a:r>
            <a:r>
              <a:rPr sz="2200" dirty="0">
                <a:latin typeface="Arial"/>
                <a:cs typeface="Arial"/>
              </a:rPr>
              <a:t>projetos </a:t>
            </a:r>
            <a:r>
              <a:rPr sz="2200" spc="0" dirty="0">
                <a:latin typeface="Arial"/>
                <a:cs typeface="Arial"/>
              </a:rPr>
              <a:t>de  </a:t>
            </a:r>
            <a:r>
              <a:rPr sz="2200" dirty="0">
                <a:latin typeface="Arial"/>
                <a:cs typeface="Arial"/>
              </a:rPr>
              <a:t>arquitetura;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ts val="2510"/>
              </a:lnSpc>
              <a:spcBef>
                <a:spcPts val="26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Arquitetos </a:t>
            </a:r>
            <a:r>
              <a:rPr sz="2200" spc="0" dirty="0">
                <a:latin typeface="Arial"/>
                <a:cs typeface="Arial"/>
              </a:rPr>
              <a:t>que </a:t>
            </a:r>
            <a:r>
              <a:rPr sz="2200" dirty="0">
                <a:latin typeface="Arial"/>
                <a:cs typeface="Arial"/>
              </a:rPr>
              <a:t>serão </a:t>
            </a:r>
            <a:r>
              <a:rPr sz="2200" spc="-5" dirty="0">
                <a:latin typeface="Arial"/>
                <a:cs typeface="Arial"/>
              </a:rPr>
              <a:t>responsáveis pelo desenvolvimento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de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ts val="2510"/>
              </a:lnSpc>
            </a:pPr>
            <a:r>
              <a:rPr sz="2200" spc="0" dirty="0">
                <a:latin typeface="Arial"/>
                <a:cs typeface="Arial"/>
              </a:rPr>
              <a:t>artefatos </a:t>
            </a:r>
            <a:r>
              <a:rPr sz="2200" dirty="0">
                <a:latin typeface="Arial"/>
                <a:cs typeface="Arial"/>
              </a:rPr>
              <a:t>de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arquitetura;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ts val="2510"/>
              </a:lnSpc>
              <a:spcBef>
                <a:spcPts val="27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Arquitetos </a:t>
            </a:r>
            <a:r>
              <a:rPr sz="2200" spc="0" dirty="0">
                <a:latin typeface="Arial"/>
                <a:cs typeface="Arial"/>
              </a:rPr>
              <a:t>que </a:t>
            </a:r>
            <a:r>
              <a:rPr sz="2200" dirty="0">
                <a:latin typeface="Arial"/>
                <a:cs typeface="Arial"/>
              </a:rPr>
              <a:t>desejam </a:t>
            </a:r>
            <a:r>
              <a:rPr sz="2200" spc="-5" dirty="0">
                <a:latin typeface="Arial"/>
                <a:cs typeface="Arial"/>
              </a:rPr>
              <a:t>introduzir </a:t>
            </a:r>
            <a:r>
              <a:rPr sz="2200" spc="0" dirty="0">
                <a:latin typeface="Arial"/>
                <a:cs typeface="Arial"/>
              </a:rPr>
              <a:t>o TOGAF 9 em uma </a:t>
            </a:r>
            <a:r>
              <a:rPr sz="2200" dirty="0">
                <a:latin typeface="Arial"/>
                <a:cs typeface="Arial"/>
              </a:rPr>
              <a:t>prática</a:t>
            </a:r>
            <a:r>
              <a:rPr sz="2200" spc="-195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de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ts val="2510"/>
              </a:lnSpc>
            </a:pPr>
            <a:r>
              <a:rPr sz="2200" dirty="0">
                <a:latin typeface="Arial"/>
                <a:cs typeface="Arial"/>
              </a:rPr>
              <a:t>arquitetura;</a:t>
            </a:r>
            <a:endParaRPr sz="2200">
              <a:latin typeface="Arial"/>
              <a:cs typeface="Arial"/>
            </a:endParaRPr>
          </a:p>
          <a:p>
            <a:pPr marL="356870" indent="-344170">
              <a:lnSpc>
                <a:spcPts val="2510"/>
              </a:lnSpc>
              <a:spcBef>
                <a:spcPts val="26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Arquitetos </a:t>
            </a:r>
            <a:r>
              <a:rPr sz="2200" spc="0" dirty="0">
                <a:latin typeface="Arial"/>
                <a:cs typeface="Arial"/>
              </a:rPr>
              <a:t>que </a:t>
            </a:r>
            <a:r>
              <a:rPr sz="2200" dirty="0">
                <a:latin typeface="Arial"/>
                <a:cs typeface="Arial"/>
              </a:rPr>
              <a:t>desejam conseguir </a:t>
            </a:r>
            <a:r>
              <a:rPr sz="2200" spc="0" dirty="0">
                <a:latin typeface="Arial"/>
                <a:cs typeface="Arial"/>
              </a:rPr>
              <a:t>uma </a:t>
            </a:r>
            <a:r>
              <a:rPr sz="2200" dirty="0">
                <a:latin typeface="Arial"/>
                <a:cs typeface="Arial"/>
              </a:rPr>
              <a:t>qualificação</a:t>
            </a:r>
            <a:r>
              <a:rPr sz="2200" spc="-1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reconhecida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ts val="2510"/>
              </a:lnSpc>
            </a:pPr>
            <a:r>
              <a:rPr sz="2200" dirty="0">
                <a:latin typeface="Arial"/>
                <a:cs typeface="Arial"/>
              </a:rPr>
              <a:t>para demonstrar seu conhecimento </a:t>
            </a:r>
            <a:r>
              <a:rPr sz="2200" spc="-5" dirty="0">
                <a:latin typeface="Arial"/>
                <a:cs typeface="Arial"/>
              </a:rPr>
              <a:t>detalhado </a:t>
            </a:r>
            <a:r>
              <a:rPr sz="2200" dirty="0">
                <a:latin typeface="Arial"/>
                <a:cs typeface="Arial"/>
              </a:rPr>
              <a:t>de </a:t>
            </a:r>
            <a:r>
              <a:rPr sz="2200" spc="0" dirty="0">
                <a:latin typeface="Arial"/>
                <a:cs typeface="Arial"/>
              </a:rPr>
              <a:t>TOGAF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9.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83335" y="331675"/>
            <a:ext cx="75399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Caminhos de </a:t>
            </a:r>
            <a:r>
              <a:rPr sz="4000" i="0" spc="-5" dirty="0">
                <a:latin typeface="Arial"/>
                <a:cs typeface="Arial"/>
              </a:rPr>
              <a:t>Exame </a:t>
            </a:r>
            <a:r>
              <a:rPr sz="4000" i="0" dirty="0">
                <a:latin typeface="Arial"/>
                <a:cs typeface="Arial"/>
              </a:rPr>
              <a:t>para </a:t>
            </a:r>
            <a:r>
              <a:rPr sz="4000" i="0" spc="-5" dirty="0">
                <a:latin typeface="Arial"/>
                <a:cs typeface="Arial"/>
              </a:rPr>
              <a:t>nível</a:t>
            </a:r>
            <a:r>
              <a:rPr sz="4000" i="0" spc="-114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2</a:t>
            </a:r>
          </a:p>
        </p:txBody>
      </p:sp>
      <p:pic>
        <p:nvPicPr>
          <p:cNvPr id="15" name="Picture 14" descr="Slide6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82677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453" y="302421"/>
            <a:ext cx="3503547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Compo</a:t>
            </a:r>
            <a:r>
              <a:rPr i="0" spc="5" dirty="0">
                <a:latin typeface="Arial"/>
                <a:cs typeface="Arial"/>
              </a:rPr>
              <a:t>n</a:t>
            </a:r>
            <a:r>
              <a:rPr i="0" dirty="0">
                <a:latin typeface="Arial"/>
                <a:cs typeface="Arial"/>
              </a:rPr>
              <a:t>entes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23962" y="1382712"/>
          <a:ext cx="7512050" cy="477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50"/>
                <a:gridCol w="1651000"/>
                <a:gridCol w="4622800"/>
              </a:tblGrid>
              <a:tr h="584200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b="1" spc="-10" dirty="0">
                          <a:latin typeface="Arial"/>
                          <a:cs typeface="Arial"/>
                        </a:rPr>
                        <a:t>Nível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Nome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Requisitos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</a:tr>
              <a:tr h="1355725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spc="-20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Foundation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13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Aprendizagem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5275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i="1" spc="-20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Certified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13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Aprendizagem</a:t>
                      </a:r>
                      <a:r>
                        <a:rPr sz="20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(do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Foundation)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i="1" spc="-20" dirty="0">
                          <a:latin typeface="Arial"/>
                          <a:cs typeface="Arial"/>
                        </a:rPr>
                        <a:t>Mais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27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Aprendizagem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i="1" spc="-20" dirty="0">
                          <a:latin typeface="Arial"/>
                          <a:cs typeface="Arial"/>
                        </a:rPr>
                        <a:t>Mais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Unidade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Migração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(no caso</a:t>
                      </a:r>
                      <a:r>
                        <a:rPr sz="20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do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exame-ponte</a:t>
                      </a:r>
                      <a:r>
                        <a:rPr sz="2000" i="1" spc="-5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337" y="362453"/>
            <a:ext cx="8301355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i="0" dirty="0">
                <a:latin typeface="Arial"/>
                <a:cs typeface="Arial"/>
              </a:rPr>
              <a:t>Desenvolvimento Gradual </a:t>
            </a:r>
            <a:r>
              <a:rPr sz="3600" i="0" spc="0" dirty="0">
                <a:latin typeface="Arial"/>
                <a:cs typeface="Arial"/>
              </a:rPr>
              <a:t>ao </a:t>
            </a:r>
            <a:r>
              <a:rPr sz="3600" i="0" dirty="0">
                <a:latin typeface="Arial"/>
                <a:cs typeface="Arial"/>
              </a:rPr>
              <a:t>Nível</a:t>
            </a:r>
            <a:r>
              <a:rPr sz="3600" i="0" spc="-125" dirty="0">
                <a:latin typeface="Arial"/>
                <a:cs typeface="Arial"/>
              </a:rPr>
              <a:t> </a:t>
            </a:r>
            <a:r>
              <a:rPr sz="3600" i="0" spc="0" dirty="0"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82687" y="1204912"/>
          <a:ext cx="7512050" cy="4867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50"/>
                <a:gridCol w="1651000"/>
                <a:gridCol w="4622800"/>
              </a:tblGrid>
              <a:tr h="508000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00" b="1" spc="-10" dirty="0">
                          <a:latin typeface="Arial"/>
                          <a:cs typeface="Arial"/>
                        </a:rPr>
                        <a:t>Nível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Nome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Requisitos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29EB0">
                        <a:alpha val="50195"/>
                      </a:srgbClr>
                    </a:solidFill>
                  </a:tcPr>
                </a:tc>
              </a:tr>
              <a:tr h="4359275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030" marR="1816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(para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novos  candidatos)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spc="-15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Certified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Exame</a:t>
                      </a:r>
                      <a:r>
                        <a:rPr sz="2000" u="sng" spc="-4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1: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 marR="873760">
                        <a:lnSpc>
                          <a:spcPct val="120000"/>
                        </a:lnSpc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exame: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Múltipla escolha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40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Perguntas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60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minutos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Supervisionado:</a:t>
                      </a:r>
                      <a:r>
                        <a:rPr sz="20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Sim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Com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consulta: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Não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Exame</a:t>
                      </a:r>
                      <a:r>
                        <a:rPr sz="2000" u="sng" spc="-4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2: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exame: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Múltipla</a:t>
                      </a:r>
                      <a:r>
                        <a:rPr sz="20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escolha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complexa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baseada em</a:t>
                      </a:r>
                      <a:r>
                        <a:rPr sz="20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cenários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4300" marR="1682750">
                        <a:lnSpc>
                          <a:spcPct val="120000"/>
                        </a:lnSpc>
                        <a:spcBef>
                          <a:spcPts val="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Perguntas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90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minutos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Supervisionado: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Sim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Com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consulta: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Sim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4860" y="300898"/>
            <a:ext cx="311074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dirty="0">
                <a:latin typeface="Arial"/>
                <a:cs typeface="Arial"/>
              </a:rPr>
              <a:t>Certificação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624661"/>
            <a:ext cx="8917305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3949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No </a:t>
            </a:r>
            <a:r>
              <a:rPr sz="2400" spc="-10" dirty="0">
                <a:latin typeface="Arial"/>
                <a:cs typeface="Arial"/>
              </a:rPr>
              <a:t>prazo </a:t>
            </a:r>
            <a:r>
              <a:rPr sz="2400" dirty="0">
                <a:latin typeface="Arial"/>
                <a:cs typeface="Arial"/>
              </a:rPr>
              <a:t>de 6 dias úteis após a recepção do resultado do  </a:t>
            </a:r>
            <a:r>
              <a:rPr sz="2400" spc="-5" dirty="0">
                <a:latin typeface="Arial"/>
                <a:cs typeface="Arial"/>
              </a:rPr>
              <a:t>exame, </a:t>
            </a:r>
            <a:r>
              <a:rPr sz="2400" spc="-10" dirty="0">
                <a:latin typeface="Arial"/>
                <a:cs typeface="Arial"/>
              </a:rPr>
              <a:t>você </a:t>
            </a:r>
            <a:r>
              <a:rPr sz="2400" dirty="0">
                <a:latin typeface="Arial"/>
                <a:cs typeface="Arial"/>
              </a:rPr>
              <a:t>receberá </a:t>
            </a:r>
            <a:r>
              <a:rPr sz="2400" spc="-5" dirty="0">
                <a:latin typeface="Arial"/>
                <a:cs typeface="Arial"/>
              </a:rPr>
              <a:t>um </a:t>
            </a:r>
            <a:r>
              <a:rPr sz="2400" spc="0" dirty="0">
                <a:latin typeface="Arial"/>
                <a:cs typeface="Arial"/>
              </a:rPr>
              <a:t>e-mail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Open Group </a:t>
            </a:r>
            <a:r>
              <a:rPr sz="2400" spc="-5" dirty="0">
                <a:latin typeface="Arial"/>
                <a:cs typeface="Arial"/>
              </a:rPr>
              <a:t>sendo  convidado para </a:t>
            </a:r>
            <a:r>
              <a:rPr sz="2400" dirty="0">
                <a:latin typeface="Arial"/>
                <a:cs typeface="Arial"/>
              </a:rPr>
              <a:t>concluir </a:t>
            </a:r>
            <a:r>
              <a:rPr sz="2400" i="1" spc="-5" dirty="0">
                <a:latin typeface="Arial"/>
                <a:cs typeface="Arial"/>
              </a:rPr>
              <a:t>online </a:t>
            </a:r>
            <a:r>
              <a:rPr sz="2400" dirty="0">
                <a:latin typeface="Arial"/>
                <a:cs typeface="Arial"/>
              </a:rPr>
              <a:t>a sua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certificação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Você pode </a:t>
            </a:r>
            <a:r>
              <a:rPr sz="2400" spc="-10" dirty="0">
                <a:latin typeface="Arial"/>
                <a:cs typeface="Arial"/>
              </a:rPr>
              <a:t>baixar </a:t>
            </a:r>
            <a:r>
              <a:rPr sz="2400" spc="-5" dirty="0">
                <a:latin typeface="Arial"/>
                <a:cs typeface="Arial"/>
              </a:rPr>
              <a:t>e imprimir </a:t>
            </a:r>
            <a:r>
              <a:rPr sz="2400" dirty="0">
                <a:latin typeface="Arial"/>
                <a:cs typeface="Arial"/>
              </a:rPr>
              <a:t>seu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certificado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Você pode ajustar sua </a:t>
            </a:r>
            <a:r>
              <a:rPr sz="2400" dirty="0">
                <a:latin typeface="Arial"/>
                <a:cs typeface="Arial"/>
              </a:rPr>
              <a:t>entrada </a:t>
            </a:r>
            <a:r>
              <a:rPr sz="2400" spc="-5" dirty="0">
                <a:latin typeface="Arial"/>
                <a:cs typeface="Arial"/>
              </a:rPr>
              <a:t>no registro para </a:t>
            </a:r>
            <a:r>
              <a:rPr sz="2400" spc="0" dirty="0">
                <a:latin typeface="Arial"/>
                <a:cs typeface="Arial"/>
              </a:rPr>
              <a:t>torná-la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pública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(o padrão </a:t>
            </a:r>
            <a:r>
              <a:rPr sz="2400" dirty="0">
                <a:latin typeface="Arial"/>
                <a:cs typeface="Arial"/>
              </a:rPr>
              <a:t>é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confidencial)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250" y="1066800"/>
            <a:ext cx="4406138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2876" y="278638"/>
            <a:ext cx="58750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0" dirty="0">
                <a:latin typeface="Arial"/>
                <a:cs typeface="Arial"/>
              </a:rPr>
              <a:t>ADM </a:t>
            </a:r>
            <a:r>
              <a:rPr i="0" dirty="0">
                <a:latin typeface="Arial"/>
                <a:cs typeface="Arial"/>
              </a:rPr>
              <a:t>– Princípios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Básicos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08906" y="1320241"/>
            <a:ext cx="4999990" cy="447889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Arial"/>
                <a:cs typeface="Arial"/>
              </a:rPr>
              <a:t>Um </a:t>
            </a:r>
            <a:r>
              <a:rPr sz="2200" spc="0" dirty="0">
                <a:latin typeface="Arial"/>
                <a:cs typeface="Arial"/>
              </a:rPr>
              <a:t>método </a:t>
            </a:r>
            <a:r>
              <a:rPr sz="2200" spc="-5" dirty="0">
                <a:latin typeface="Arial"/>
                <a:cs typeface="Arial"/>
              </a:rPr>
              <a:t>iterativo, </a:t>
            </a:r>
            <a:r>
              <a:rPr sz="2200" spc="0" dirty="0">
                <a:latin typeface="Arial"/>
                <a:cs typeface="Arial"/>
              </a:rPr>
              <a:t>ao </a:t>
            </a:r>
            <a:r>
              <a:rPr sz="2200" dirty="0">
                <a:latin typeface="Arial"/>
                <a:cs typeface="Arial"/>
              </a:rPr>
              <a:t>longo </a:t>
            </a:r>
            <a:r>
              <a:rPr sz="2200" spc="0" dirty="0">
                <a:latin typeface="Arial"/>
                <a:cs typeface="Arial"/>
              </a:rPr>
              <a:t>de </a:t>
            </a:r>
            <a:r>
              <a:rPr sz="2200" dirty="0">
                <a:latin typeface="Arial"/>
                <a:cs typeface="Arial"/>
              </a:rPr>
              <a:t>todo</a:t>
            </a:r>
            <a:r>
              <a:rPr sz="2200" spc="-145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o  </a:t>
            </a:r>
            <a:r>
              <a:rPr sz="2200" dirty="0">
                <a:latin typeface="Arial"/>
                <a:cs typeface="Arial"/>
              </a:rPr>
              <a:t>processo, entre as </a:t>
            </a:r>
            <a:r>
              <a:rPr sz="2200" spc="0" dirty="0">
                <a:latin typeface="Arial"/>
                <a:cs typeface="Arial"/>
              </a:rPr>
              <a:t>fases </a:t>
            </a:r>
            <a:r>
              <a:rPr sz="2200" dirty="0">
                <a:latin typeface="Arial"/>
                <a:cs typeface="Arial"/>
              </a:rPr>
              <a:t>e dentro das  </a:t>
            </a:r>
            <a:r>
              <a:rPr sz="2200" spc="0" dirty="0">
                <a:latin typeface="Arial"/>
                <a:cs typeface="Arial"/>
              </a:rPr>
              <a:t>fases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Cada </a:t>
            </a:r>
            <a:r>
              <a:rPr sz="2200" dirty="0">
                <a:latin typeface="Arial"/>
                <a:cs typeface="Arial"/>
              </a:rPr>
              <a:t>Iteração= </a:t>
            </a:r>
            <a:r>
              <a:rPr sz="2200" spc="-5" dirty="0">
                <a:latin typeface="Arial"/>
                <a:cs typeface="Arial"/>
              </a:rPr>
              <a:t>novas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decisões:</a:t>
            </a:r>
            <a:endParaRPr sz="2200">
              <a:latin typeface="Arial"/>
              <a:cs typeface="Arial"/>
            </a:endParaRPr>
          </a:p>
          <a:p>
            <a:pPr marL="469900" marR="1649095">
              <a:lnSpc>
                <a:spcPct val="100000"/>
              </a:lnSpc>
              <a:spcBef>
                <a:spcPts val="10"/>
              </a:spcBef>
            </a:pPr>
            <a:r>
              <a:rPr sz="2000" spc="-10" dirty="0">
                <a:latin typeface="Arial"/>
                <a:cs typeface="Arial"/>
              </a:rPr>
              <a:t>Cobertura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spc="-10" dirty="0">
                <a:latin typeface="Arial"/>
                <a:cs typeface="Arial"/>
              </a:rPr>
              <a:t>Corporação  Nível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detalhe  </a:t>
            </a:r>
            <a:r>
              <a:rPr sz="2000" spc="-15" dirty="0">
                <a:latin typeface="Arial"/>
                <a:cs typeface="Arial"/>
              </a:rPr>
              <a:t>Horizonte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tempo</a:t>
            </a:r>
            <a:endParaRPr sz="2000">
              <a:latin typeface="Arial"/>
              <a:cs typeface="Arial"/>
            </a:endParaRPr>
          </a:p>
          <a:p>
            <a:pPr marL="927100" marR="149860" indent="-457834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Reuso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ativos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Arquitetura:  Iterações anteriores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spc="-10" dirty="0">
                <a:latin typeface="Arial"/>
                <a:cs typeface="Arial"/>
              </a:rPr>
              <a:t>ADM,  </a:t>
            </a:r>
            <a:r>
              <a:rPr sz="2000" spc="-5" dirty="0">
                <a:latin typeface="Arial"/>
                <a:cs typeface="Arial"/>
              </a:rPr>
              <a:t>outros </a:t>
            </a:r>
            <a:r>
              <a:rPr sz="2000" dirty="0">
                <a:latin typeface="Arial"/>
                <a:cs typeface="Arial"/>
              </a:rPr>
              <a:t>frameworks, </a:t>
            </a:r>
            <a:r>
              <a:rPr sz="2000" spc="-5" dirty="0">
                <a:latin typeface="Arial"/>
                <a:cs typeface="Arial"/>
              </a:rPr>
              <a:t>modelos  sistêmicos, </a:t>
            </a:r>
            <a:r>
              <a:rPr sz="2000" spc="-10" dirty="0">
                <a:latin typeface="Arial"/>
                <a:cs typeface="Arial"/>
              </a:rPr>
              <a:t>modelos de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indústria…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-5" dirty="0">
                <a:latin typeface="Arial"/>
                <a:cs typeface="Arial"/>
              </a:rPr>
              <a:t>Decisões baseadas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em:</a:t>
            </a:r>
            <a:endParaRPr sz="2200">
              <a:latin typeface="Arial"/>
              <a:cs typeface="Arial"/>
            </a:endParaRPr>
          </a:p>
          <a:p>
            <a:pPr marL="469900" marR="51435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Competência / recursos </a:t>
            </a:r>
            <a:r>
              <a:rPr sz="2000" spc="-10" dirty="0">
                <a:latin typeface="Arial"/>
                <a:cs typeface="Arial"/>
              </a:rPr>
              <a:t>disponíveis  </a:t>
            </a:r>
            <a:r>
              <a:rPr sz="2000" spc="-40" dirty="0">
                <a:latin typeface="Arial"/>
                <a:cs typeface="Arial"/>
              </a:rPr>
              <a:t>Valor </a:t>
            </a:r>
            <a:r>
              <a:rPr sz="2000" spc="-10" dirty="0">
                <a:latin typeface="Arial"/>
                <a:cs typeface="Arial"/>
              </a:rPr>
              <a:t>agregado para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250" y="1066800"/>
            <a:ext cx="4406138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56809" y="1960625"/>
            <a:ext cx="3820161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Cada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fase </a:t>
            </a:r>
            <a:r>
              <a:rPr sz="2200" dirty="0">
                <a:latin typeface="Arial"/>
                <a:cs typeface="Arial"/>
              </a:rPr>
              <a:t>é </a:t>
            </a:r>
            <a:r>
              <a:rPr sz="2200" spc="-5" dirty="0">
                <a:latin typeface="Arial"/>
                <a:cs typeface="Arial"/>
              </a:rPr>
              <a:t>validada </a:t>
            </a:r>
            <a:r>
              <a:rPr sz="2200" dirty="0">
                <a:latin typeface="Arial"/>
                <a:cs typeface="Arial"/>
              </a:rPr>
              <a:t>contra,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  </a:t>
            </a:r>
            <a:r>
              <a:rPr sz="2200" spc="-10" dirty="0">
                <a:latin typeface="Arial"/>
                <a:cs typeface="Arial"/>
              </a:rPr>
              <a:t>valida </a:t>
            </a:r>
            <a:r>
              <a:rPr sz="2200" dirty="0">
                <a:latin typeface="Arial"/>
                <a:cs typeface="Arial"/>
              </a:rPr>
              <a:t>os requisitos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atuais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  </a:t>
            </a:r>
            <a:r>
              <a:rPr sz="2200" dirty="0">
                <a:latin typeface="Arial"/>
                <a:cs typeface="Arial"/>
              </a:rPr>
              <a:t>negócio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2876" y="278638"/>
            <a:ext cx="58750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ADM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– Princípios</a:t>
            </a:r>
            <a:r>
              <a:rPr sz="40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Básicos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200" y="914400"/>
            <a:ext cx="4591812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1879" y="365202"/>
            <a:ext cx="32200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6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Preliminar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5487" y="1490550"/>
            <a:ext cx="3860165" cy="364445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6870" marR="5080" indent="-344170">
              <a:lnSpc>
                <a:spcPct val="8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Esta </a:t>
            </a:r>
            <a:r>
              <a:rPr sz="2000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inclui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spc="-10" dirty="0">
                <a:latin typeface="Arial"/>
                <a:cs typeface="Arial"/>
              </a:rPr>
              <a:t>atividades  </a:t>
            </a:r>
            <a:r>
              <a:rPr sz="2000" spc="-5" dirty="0">
                <a:latin typeface="Arial"/>
                <a:cs typeface="Arial"/>
              </a:rPr>
              <a:t>de preparação e </a:t>
            </a:r>
            <a:r>
              <a:rPr sz="2000" spc="-10" dirty="0">
                <a:latin typeface="Arial"/>
                <a:cs typeface="Arial"/>
              </a:rPr>
              <a:t>iniciação </a:t>
            </a:r>
            <a:r>
              <a:rPr sz="2000" spc="-5" dirty="0">
                <a:latin typeface="Arial"/>
                <a:cs typeface="Arial"/>
              </a:rPr>
              <a:t>para  criar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5" dirty="0">
                <a:latin typeface="Arial"/>
                <a:cs typeface="Arial"/>
              </a:rPr>
              <a:t>capacidade de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marR="382905" lvl="1" indent="-286385">
              <a:lnSpc>
                <a:spcPts val="1920"/>
              </a:lnSpc>
              <a:spcBef>
                <a:spcPts val="45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Entender </a:t>
            </a:r>
            <a:r>
              <a:rPr sz="2000" spc="-5" dirty="0">
                <a:latin typeface="Arial"/>
                <a:cs typeface="Arial"/>
              </a:rPr>
              <a:t>o ambiente de 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756285" marR="668655" lvl="1" indent="-286385">
              <a:lnSpc>
                <a:spcPct val="80000"/>
              </a:lnSpc>
              <a:spcBef>
                <a:spcPts val="5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Compromisso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Alta  </a:t>
            </a:r>
            <a:r>
              <a:rPr sz="2000" spc="-5" dirty="0">
                <a:latin typeface="Arial"/>
                <a:cs typeface="Arial"/>
              </a:rPr>
              <a:t>Administração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Acordo sobre 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escopo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Estabelecer </a:t>
            </a:r>
            <a:r>
              <a:rPr sz="2000" spc="-5" dirty="0">
                <a:latin typeface="Arial"/>
                <a:cs typeface="Arial"/>
              </a:rPr>
              <a:t>os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princípios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Estabelecer </a:t>
            </a:r>
            <a:r>
              <a:rPr sz="2000" spc="-5" dirty="0">
                <a:latin typeface="Arial"/>
                <a:cs typeface="Arial"/>
              </a:rPr>
              <a:t>a estrutura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spc="-10" dirty="0">
                <a:latin typeface="Arial"/>
                <a:cs typeface="Arial"/>
              </a:rPr>
              <a:t>governança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Customização do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850" y="1447800"/>
            <a:ext cx="3971036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A</a:t>
            </a:r>
            <a:endParaRPr sz="36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Visão da</a:t>
            </a:r>
            <a:r>
              <a:rPr sz="3600" i="0" spc="-6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3264" y="1627709"/>
            <a:ext cx="3952875" cy="37065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Inicia </a:t>
            </a:r>
            <a:r>
              <a:rPr sz="2000" spc="0" dirty="0">
                <a:latin typeface="Arial"/>
                <a:cs typeface="Arial"/>
              </a:rPr>
              <a:t>uma </a:t>
            </a:r>
            <a:r>
              <a:rPr sz="2000" spc="-10" dirty="0">
                <a:latin typeface="Arial"/>
                <a:cs typeface="Arial"/>
              </a:rPr>
              <a:t>iteração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Define o escopo,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restrições,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expectativas</a:t>
            </a:r>
            <a:endParaRPr sz="2000">
              <a:latin typeface="Arial"/>
              <a:cs typeface="Arial"/>
            </a:endParaRPr>
          </a:p>
          <a:p>
            <a:pPr marL="756285" marR="648970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Requerido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spc="-10" dirty="0">
                <a:latin typeface="Arial"/>
                <a:cs typeface="Arial"/>
              </a:rPr>
              <a:t>início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todos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ciclos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Cria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Visão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Valida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contexto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Cria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Declaração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Trabalho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950" y="1219200"/>
            <a:ext cx="4220337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Negócio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627710"/>
            <a:ext cx="3888740" cy="396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95"/>
              </a:spcBef>
              <a:buSzPct val="82500"/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fundamental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40005"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um negócio, incorporado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em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SzPct val="82500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Seus </a:t>
            </a:r>
            <a:r>
              <a:rPr sz="2000" spc="-5" dirty="0">
                <a:latin typeface="Arial"/>
                <a:cs typeface="Arial"/>
              </a:rPr>
              <a:t>processos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R="55244"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negócios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pessoas,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SzPct val="82500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Suas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relações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95"/>
              </a:spcBef>
              <a:buSzPct val="90625"/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Entre </a:t>
            </a:r>
            <a:r>
              <a:rPr sz="1600" dirty="0">
                <a:latin typeface="Arial"/>
                <a:cs typeface="Arial"/>
              </a:rPr>
              <a:t>si e com o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ambiente,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490"/>
              </a:spcBef>
              <a:buSzPct val="82500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 os </a:t>
            </a:r>
            <a:r>
              <a:rPr sz="2000" spc="-10" dirty="0">
                <a:latin typeface="Arial"/>
                <a:cs typeface="Arial"/>
              </a:rPr>
              <a:t>princípios que  governam </a:t>
            </a:r>
            <a:r>
              <a:rPr sz="2000" spc="-5" dirty="0">
                <a:latin typeface="Arial"/>
                <a:cs typeface="Arial"/>
              </a:rPr>
              <a:t>seu </a:t>
            </a:r>
            <a:r>
              <a:rPr sz="2000" i="1" spc="-10" dirty="0">
                <a:latin typeface="Arial"/>
                <a:cs typeface="Arial"/>
              </a:rPr>
              <a:t>design </a:t>
            </a:r>
            <a:r>
              <a:rPr sz="2000" spc="-5" dirty="0">
                <a:latin typeface="Arial"/>
                <a:cs typeface="Arial"/>
              </a:rPr>
              <a:t>e sua  </a:t>
            </a:r>
            <a:r>
              <a:rPr sz="2000" spc="-10" dirty="0">
                <a:latin typeface="Arial"/>
                <a:cs typeface="Arial"/>
              </a:rPr>
              <a:t>evolução</a:t>
            </a:r>
            <a:endParaRPr sz="2000">
              <a:latin typeface="Arial"/>
              <a:cs typeface="Arial"/>
            </a:endParaRPr>
          </a:p>
          <a:p>
            <a:pPr marL="356870" marR="406400" indent="-344170">
              <a:lnSpc>
                <a:spcPct val="100000"/>
              </a:lnSpc>
              <a:spcBef>
                <a:spcPts val="509"/>
              </a:spcBef>
              <a:buSzPct val="82500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Mostra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5" dirty="0">
                <a:latin typeface="Arial"/>
                <a:cs typeface="Arial"/>
              </a:rPr>
              <a:t>organização  </a:t>
            </a:r>
            <a:r>
              <a:rPr sz="2000" spc="-10" dirty="0">
                <a:latin typeface="Arial"/>
                <a:cs typeface="Arial"/>
              </a:rPr>
              <a:t>atende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seus objetivos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480" y="1447761"/>
            <a:ext cx="3799332" cy="452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C</a:t>
            </a:r>
            <a:endParaRPr sz="3600">
              <a:latin typeface="Arial"/>
              <a:cs typeface="Arial"/>
            </a:endParaRPr>
          </a:p>
          <a:p>
            <a:pPr marL="0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 Sistemas de Informação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597228"/>
            <a:ext cx="3962400" cy="457332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6870" marR="156210" indent="-344170">
              <a:lnSpc>
                <a:spcPct val="90100"/>
              </a:lnSpc>
              <a:spcBef>
                <a:spcPts val="33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fundamental </a:t>
            </a:r>
            <a:r>
              <a:rPr sz="2000" spc="-10" dirty="0">
                <a:latin typeface="Arial"/>
                <a:cs typeface="Arial"/>
              </a:rPr>
              <a:t>de  um </a:t>
            </a:r>
            <a:r>
              <a:rPr sz="2000" spc="-5" dirty="0">
                <a:latin typeface="Arial"/>
                <a:cs typeface="Arial"/>
              </a:rPr>
              <a:t>sistema de </a:t>
            </a:r>
            <a:r>
              <a:rPr sz="2000" spc="0" dirty="0">
                <a:latin typeface="Arial"/>
                <a:cs typeface="Arial"/>
              </a:rPr>
              <a:t>TI </a:t>
            </a:r>
            <a:r>
              <a:rPr sz="2000" spc="-10" dirty="0">
                <a:latin typeface="Arial"/>
                <a:cs typeface="Arial"/>
              </a:rPr>
              <a:t>incorporada  em</a:t>
            </a:r>
            <a:endParaRPr sz="2000">
              <a:latin typeface="Arial"/>
              <a:cs typeface="Arial"/>
            </a:endParaRPr>
          </a:p>
          <a:p>
            <a:pPr marL="756285" marR="341630" lvl="1" indent="-286385">
              <a:lnSpc>
                <a:spcPts val="2160"/>
              </a:lnSpc>
              <a:spcBef>
                <a:spcPts val="53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principais tipos </a:t>
            </a:r>
            <a:r>
              <a:rPr sz="2000" spc="-5" dirty="0">
                <a:latin typeface="Arial"/>
                <a:cs typeface="Arial"/>
              </a:rPr>
              <a:t>de  informações 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aplicações  que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processam</a:t>
            </a:r>
            <a:endParaRPr sz="2000">
              <a:latin typeface="Arial"/>
              <a:cs typeface="Arial"/>
            </a:endParaRPr>
          </a:p>
          <a:p>
            <a:pPr marL="756285" marR="65405" lvl="1" indent="-286385">
              <a:lnSpc>
                <a:spcPct val="90000"/>
              </a:lnSpc>
              <a:spcBef>
                <a:spcPts val="47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A relação entre </a:t>
            </a:r>
            <a:r>
              <a:rPr sz="2000" spc="-5" dirty="0">
                <a:latin typeface="Arial"/>
                <a:cs typeface="Arial"/>
              </a:rPr>
              <a:t>si e </a:t>
            </a: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o  ambiente, e os </a:t>
            </a:r>
            <a:r>
              <a:rPr sz="2000" spc="-10" dirty="0">
                <a:latin typeface="Arial"/>
                <a:cs typeface="Arial"/>
              </a:rPr>
              <a:t>princípios  que governam </a:t>
            </a:r>
            <a:r>
              <a:rPr sz="2000" spc="-5" dirty="0">
                <a:latin typeface="Arial"/>
                <a:cs typeface="Arial"/>
              </a:rPr>
              <a:t>seu </a:t>
            </a:r>
            <a:r>
              <a:rPr sz="2000" i="1" spc="-10" dirty="0">
                <a:latin typeface="Arial"/>
                <a:cs typeface="Arial"/>
              </a:rPr>
              <a:t>design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0" dirty="0">
                <a:latin typeface="Arial"/>
                <a:cs typeface="Arial"/>
              </a:rPr>
              <a:t>evolução</a:t>
            </a:r>
            <a:endParaRPr sz="2000">
              <a:latin typeface="Arial"/>
              <a:cs typeface="Arial"/>
            </a:endParaRPr>
          </a:p>
          <a:p>
            <a:pPr marL="356870" marR="73025" indent="-344170">
              <a:lnSpc>
                <a:spcPts val="2160"/>
              </a:lnSpc>
              <a:spcBef>
                <a:spcPts val="54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Mostra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spc="-5" dirty="0">
                <a:latin typeface="Arial"/>
                <a:cs typeface="Arial"/>
              </a:rPr>
              <a:t>os sistemas de </a:t>
            </a:r>
            <a:r>
              <a:rPr sz="2000" spc="0" dirty="0">
                <a:latin typeface="Arial"/>
                <a:cs typeface="Arial"/>
              </a:rPr>
              <a:t>TI  </a:t>
            </a:r>
            <a:r>
              <a:rPr sz="2000" spc="-10" dirty="0">
                <a:latin typeface="Arial"/>
                <a:cs typeface="Arial"/>
              </a:rPr>
              <a:t>atendem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objetivos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corporação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Co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nt</a:t>
            </a:r>
            <a:r>
              <a:rPr sz="1800" spc="5" dirty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B1B1B1"/>
                </a:solidFill>
                <a:latin typeface="Arial"/>
                <a:cs typeface="Arial"/>
              </a:rPr>
              <a:t>nue</a:t>
            </a:r>
            <a:r>
              <a:rPr sz="1800" spc="-5" dirty="0">
                <a:solidFill>
                  <a:srgbClr val="B1B1B1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368" y="331675"/>
            <a:ext cx="5791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Problemas de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2" y="1557604"/>
            <a:ext cx="9065895" cy="43484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1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Problemas </a:t>
            </a:r>
            <a:r>
              <a:rPr sz="2200" spc="0" dirty="0">
                <a:latin typeface="Arial"/>
                <a:cs typeface="Arial"/>
              </a:rPr>
              <a:t>com a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Estratégia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Estratégia desconectada da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Operação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Arial"/>
                <a:cs typeface="Arial"/>
              </a:rPr>
              <a:t>Dificuldades </a:t>
            </a:r>
            <a:r>
              <a:rPr sz="1900" spc="-5" dirty="0">
                <a:latin typeface="Arial"/>
                <a:cs typeface="Arial"/>
              </a:rPr>
              <a:t>em comunicar a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Estratégia</a:t>
            </a:r>
            <a:endParaRPr sz="1900">
              <a:latin typeface="Arial"/>
              <a:cs typeface="Arial"/>
            </a:endParaRPr>
          </a:p>
          <a:p>
            <a:pPr marL="756285" marR="87630" lvl="1" indent="-286385">
              <a:lnSpc>
                <a:spcPts val="182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Mudanças na Estratégia baseadas em informação incompleta e sem Análise  de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Impacto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1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Problemas </a:t>
            </a:r>
            <a:r>
              <a:rPr sz="2200" spc="0" dirty="0">
                <a:latin typeface="Arial"/>
                <a:cs typeface="Arial"/>
              </a:rPr>
              <a:t>com os </a:t>
            </a:r>
            <a:r>
              <a:rPr sz="2200" b="1" i="1" spc="-5" dirty="0">
                <a:solidFill>
                  <a:srgbClr val="FF0000"/>
                </a:solidFill>
                <a:latin typeface="Arial"/>
                <a:cs typeface="Arial"/>
              </a:rPr>
              <a:t>Processos </a:t>
            </a:r>
            <a:r>
              <a:rPr sz="2200" b="1" i="1" spc="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2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i="1" spc="-5" dirty="0">
                <a:solidFill>
                  <a:srgbClr val="FF0000"/>
                </a:solidFill>
                <a:latin typeface="Arial"/>
                <a:cs typeface="Arial"/>
              </a:rPr>
              <a:t>Negócio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Processos desconectados da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Estratégia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Processos </a:t>
            </a:r>
            <a:r>
              <a:rPr sz="1900" spc="-10" dirty="0">
                <a:latin typeface="Arial"/>
                <a:cs typeface="Arial"/>
              </a:rPr>
              <a:t>mal </a:t>
            </a:r>
            <a:r>
              <a:rPr sz="1900" spc="-5" dirty="0">
                <a:latin typeface="Arial"/>
                <a:cs typeface="Arial"/>
              </a:rPr>
              <a:t>suportados por sistemas de</a:t>
            </a:r>
            <a:r>
              <a:rPr sz="1900" spc="1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informação</a:t>
            </a:r>
            <a:endParaRPr sz="1900">
              <a:latin typeface="Arial"/>
              <a:cs typeface="Arial"/>
            </a:endParaRPr>
          </a:p>
          <a:p>
            <a:pPr marL="756285" marR="5080" lvl="1" indent="-286385">
              <a:lnSpc>
                <a:spcPts val="182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Mudanças em processos baseadas em informação incompleta e sem Análise  de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Impacto</a:t>
            </a:r>
            <a:endParaRPr sz="1900">
              <a:latin typeface="Arial"/>
              <a:cs typeface="Arial"/>
            </a:endParaRPr>
          </a:p>
          <a:p>
            <a:pPr marL="356870" indent="-344170">
              <a:lnSpc>
                <a:spcPts val="2375"/>
              </a:lnSpc>
              <a:spcBef>
                <a:spcPts val="1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"/>
                <a:cs typeface="Arial"/>
              </a:rPr>
              <a:t>Problemas </a:t>
            </a:r>
            <a:r>
              <a:rPr sz="2200" spc="0" dirty="0">
                <a:latin typeface="Arial"/>
                <a:cs typeface="Arial"/>
              </a:rPr>
              <a:t>com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Sistemas </a:t>
            </a:r>
            <a:r>
              <a:rPr sz="2200" b="1" i="1" spc="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Informação 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Infraestrutura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ts val="2375"/>
              </a:lnSpc>
            </a:pP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Tecnológica</a:t>
            </a:r>
            <a:endParaRPr sz="2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900" dirty="0">
                <a:latin typeface="Arial"/>
                <a:cs typeface="Arial"/>
              </a:rPr>
              <a:t>Dificuldade </a:t>
            </a:r>
            <a:r>
              <a:rPr sz="1900" spc="-5" dirty="0">
                <a:latin typeface="Arial"/>
                <a:cs typeface="Arial"/>
              </a:rPr>
              <a:t>em avaliar a contribuição para as </a:t>
            </a:r>
            <a:r>
              <a:rPr sz="1900" spc="-10" dirty="0">
                <a:latin typeface="Arial"/>
                <a:cs typeface="Arial"/>
              </a:rPr>
              <a:t>metas</a:t>
            </a:r>
            <a:r>
              <a:rPr sz="1900" spc="1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estratégicas</a:t>
            </a:r>
            <a:endParaRPr sz="1900">
              <a:latin typeface="Arial"/>
              <a:cs typeface="Arial"/>
            </a:endParaRPr>
          </a:p>
          <a:p>
            <a:pPr marL="756285" lvl="1" indent="-286385">
              <a:lnSpc>
                <a:spcPts val="2050"/>
              </a:lnSpc>
              <a:buChar char="–"/>
              <a:tabLst>
                <a:tab pos="756285" algn="l"/>
                <a:tab pos="756920" algn="l"/>
              </a:tabLst>
            </a:pPr>
            <a:r>
              <a:rPr sz="1900" spc="-5" dirty="0">
                <a:latin typeface="Arial"/>
                <a:cs typeface="Arial"/>
              </a:rPr>
              <a:t>Mudanças em sistemas e infraestrutura baseadas em informação</a:t>
            </a:r>
            <a:r>
              <a:rPr sz="1900" spc="26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incompleta</a:t>
            </a:r>
            <a:endParaRPr sz="1900">
              <a:latin typeface="Arial"/>
              <a:cs typeface="Arial"/>
            </a:endParaRPr>
          </a:p>
          <a:p>
            <a:pPr marL="756285">
              <a:lnSpc>
                <a:spcPts val="2050"/>
              </a:lnSpc>
            </a:pPr>
            <a:r>
              <a:rPr sz="1900" spc="-5" dirty="0">
                <a:latin typeface="Arial"/>
                <a:cs typeface="Arial"/>
              </a:rPr>
              <a:t>e sem Análise de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Impacto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1" y="1295400"/>
            <a:ext cx="415671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D</a:t>
            </a:r>
            <a:endParaRPr sz="36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 de</a:t>
            </a:r>
            <a:r>
              <a:rPr sz="3600" i="0" spc="-5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Tecnologia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5" y="1597229"/>
            <a:ext cx="3810635" cy="353073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6870" marR="5080" indent="-344170">
              <a:lnSpc>
                <a:spcPct val="90100"/>
              </a:lnSpc>
              <a:spcBef>
                <a:spcPts val="33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organização </a:t>
            </a:r>
            <a:r>
              <a:rPr sz="2000" spc="-5" dirty="0">
                <a:latin typeface="Arial"/>
                <a:cs typeface="Arial"/>
              </a:rPr>
              <a:t>fundamental </a:t>
            </a:r>
            <a:r>
              <a:rPr sz="2000" spc="-10" dirty="0">
                <a:latin typeface="Arial"/>
                <a:cs typeface="Arial"/>
              </a:rPr>
              <a:t>de  um </a:t>
            </a:r>
            <a:r>
              <a:rPr sz="2000" spc="-5" dirty="0">
                <a:latin typeface="Arial"/>
                <a:cs typeface="Arial"/>
              </a:rPr>
              <a:t>sistema de </a:t>
            </a:r>
            <a:r>
              <a:rPr sz="2000" spc="0" dirty="0">
                <a:latin typeface="Arial"/>
                <a:cs typeface="Arial"/>
              </a:rPr>
              <a:t>TI </a:t>
            </a:r>
            <a:r>
              <a:rPr sz="2000" spc="-10" dirty="0">
                <a:latin typeface="Arial"/>
                <a:cs typeface="Arial"/>
              </a:rPr>
              <a:t>incorporada  em</a:t>
            </a:r>
            <a:endParaRPr sz="2000">
              <a:latin typeface="Arial"/>
              <a:cs typeface="Arial"/>
            </a:endParaRPr>
          </a:p>
          <a:p>
            <a:pPr marL="756285" marR="678815" lvl="1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Sua tecnologia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hardware, software </a:t>
            </a:r>
            <a:r>
              <a:rPr sz="2000" spc="-5" dirty="0">
                <a:latin typeface="Arial"/>
                <a:cs typeface="Arial"/>
              </a:rPr>
              <a:t>e  comunicação</a:t>
            </a:r>
            <a:endParaRPr sz="2000">
              <a:latin typeface="Arial"/>
              <a:cs typeface="Arial"/>
            </a:endParaRPr>
          </a:p>
          <a:p>
            <a:pPr marL="756285" marR="326390" lvl="1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Suas relações entre </a:t>
            </a:r>
            <a:r>
              <a:rPr sz="2000" spc="-5" dirty="0">
                <a:latin typeface="Arial"/>
                <a:cs typeface="Arial"/>
              </a:rPr>
              <a:t>si e  </a:t>
            </a:r>
            <a:r>
              <a:rPr sz="2000" spc="-1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ambiente,</a:t>
            </a:r>
            <a:endParaRPr sz="2000">
              <a:latin typeface="Arial"/>
              <a:cs typeface="Arial"/>
            </a:endParaRPr>
          </a:p>
          <a:p>
            <a:pPr marL="756285" marR="408305" lvl="1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os princípios que  governam </a:t>
            </a:r>
            <a:r>
              <a:rPr sz="2000" spc="-5" dirty="0">
                <a:latin typeface="Arial"/>
                <a:cs typeface="Arial"/>
              </a:rPr>
              <a:t>seu </a:t>
            </a:r>
            <a:r>
              <a:rPr sz="2000" i="1" spc="-10" dirty="0">
                <a:latin typeface="Arial"/>
                <a:cs typeface="Arial"/>
              </a:rPr>
              <a:t>design </a:t>
            </a:r>
            <a:r>
              <a:rPr sz="2000" spc="-5" dirty="0">
                <a:latin typeface="Arial"/>
                <a:cs typeface="Arial"/>
              </a:rPr>
              <a:t>e  </a:t>
            </a:r>
            <a:r>
              <a:rPr sz="2000" spc="-10" dirty="0">
                <a:latin typeface="Arial"/>
                <a:cs typeface="Arial"/>
              </a:rPr>
              <a:t>evolução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952" y="1371600"/>
            <a:ext cx="3785235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10" dirty="0">
                <a:latin typeface="Arial"/>
                <a:cs typeface="Arial"/>
              </a:rPr>
              <a:t>Oportunidades </a:t>
            </a:r>
            <a:r>
              <a:rPr sz="3600" i="0" spc="-5" dirty="0">
                <a:latin typeface="Arial"/>
                <a:cs typeface="Arial"/>
              </a:rPr>
              <a:t>e</a:t>
            </a:r>
            <a:r>
              <a:rPr sz="3600" i="0" spc="25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Soluções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444829"/>
            <a:ext cx="3920490" cy="447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170">
              <a:lnSpc>
                <a:spcPts val="228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Realizar </a:t>
            </a:r>
            <a:r>
              <a:rPr sz="2000" spc="-5" dirty="0">
                <a:latin typeface="Arial"/>
                <a:cs typeface="Arial"/>
              </a:rPr>
              <a:t>o planejamento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inicial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16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principais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projetos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356870" marR="52069" indent="-344170">
              <a:lnSpc>
                <a:spcPct val="90000"/>
              </a:lnSpc>
              <a:spcBef>
                <a:spcPts val="12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Determinar se </a:t>
            </a:r>
            <a:r>
              <a:rPr sz="2000" dirty="0">
                <a:latin typeface="Arial"/>
                <a:cs typeface="Arial"/>
              </a:rPr>
              <a:t>uma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abordagem  </a:t>
            </a:r>
            <a:r>
              <a:rPr sz="2000" spc="-5" dirty="0">
                <a:latin typeface="Arial"/>
                <a:cs typeface="Arial"/>
              </a:rPr>
              <a:t>incremental é </a:t>
            </a:r>
            <a:r>
              <a:rPr sz="2000" spc="-10" dirty="0">
                <a:latin typeface="Arial"/>
                <a:cs typeface="Arial"/>
              </a:rPr>
              <a:t>necessária, </a:t>
            </a:r>
            <a:r>
              <a:rPr sz="2000" spc="-5" dirty="0">
                <a:latin typeface="Arial"/>
                <a:cs typeface="Arial"/>
              </a:rPr>
              <a:t>se  </a:t>
            </a:r>
            <a:r>
              <a:rPr sz="2000" dirty="0">
                <a:latin typeface="Arial"/>
                <a:cs typeface="Arial"/>
              </a:rPr>
              <a:t>assim, </a:t>
            </a:r>
            <a:r>
              <a:rPr sz="2000" spc="-10" dirty="0">
                <a:latin typeface="Arial"/>
                <a:cs typeface="Arial"/>
              </a:rPr>
              <a:t>definir Arquiteturas </a:t>
            </a:r>
            <a:r>
              <a:rPr sz="2000" spc="-5" dirty="0">
                <a:latin typeface="Arial"/>
                <a:cs typeface="Arial"/>
              </a:rPr>
              <a:t>de  Transição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039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Decidir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abordagem</a:t>
            </a:r>
            <a:endParaRPr sz="2000">
              <a:latin typeface="Arial"/>
              <a:cs typeface="Arial"/>
            </a:endParaRPr>
          </a:p>
          <a:p>
            <a:pPr marL="756285" marR="678180" lvl="1" indent="-286385">
              <a:lnSpc>
                <a:spcPts val="2160"/>
              </a:lnSpc>
              <a:spcBef>
                <a:spcPts val="15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Construir </a:t>
            </a:r>
            <a:r>
              <a:rPr sz="2000" spc="-5" dirty="0">
                <a:latin typeface="Arial"/>
                <a:cs typeface="Arial"/>
              </a:rPr>
              <a:t>v </a:t>
            </a:r>
            <a:r>
              <a:rPr sz="2000" dirty="0">
                <a:latin typeface="Arial"/>
                <a:cs typeface="Arial"/>
              </a:rPr>
              <a:t>Comprar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  Reusar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010"/>
              </a:lnSpc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Terceirizar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Pacotes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Comerciais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ts val="2160"/>
              </a:lnSpc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Código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Aberto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16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Avaliar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prioridades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28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Identificar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dependências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F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Plano de</a:t>
            </a:r>
            <a:r>
              <a:rPr sz="3600" i="0" spc="-7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Migração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815" y="1627709"/>
            <a:ext cx="3752850" cy="24232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17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os </a:t>
            </a:r>
            <a:r>
              <a:rPr sz="2000" spc="-10" dirty="0">
                <a:latin typeface="Arial"/>
                <a:cs typeface="Arial"/>
              </a:rPr>
              <a:t>pacotes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spc="-5" dirty="0">
                <a:latin typeface="Arial"/>
                <a:cs typeface="Arial"/>
              </a:rPr>
              <a:t>e  projetos </a:t>
            </a:r>
            <a:r>
              <a:rPr sz="2000" spc="-10" dirty="0">
                <a:latin typeface="Arial"/>
                <a:cs typeface="Arial"/>
              </a:rPr>
              <a:t>identificados </a:t>
            </a:r>
            <a:r>
              <a:rPr sz="2000" spc="-5" dirty="0">
                <a:latin typeface="Arial"/>
                <a:cs typeface="Arial"/>
              </a:rPr>
              <a:t>na Fase  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realizar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Análise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Custo/Benefício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2155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Avaliação de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Risco</a:t>
            </a:r>
            <a:endParaRPr sz="1800">
              <a:latin typeface="Arial"/>
              <a:cs typeface="Arial"/>
            </a:endParaRPr>
          </a:p>
          <a:p>
            <a:pPr marL="356870" marR="333375" indent="-344170">
              <a:lnSpc>
                <a:spcPts val="2400"/>
              </a:lnSpc>
              <a:spcBef>
                <a:spcPts val="75"/>
              </a:spcBef>
              <a:buChar char="•"/>
              <a:tabLst>
                <a:tab pos="356870" algn="l"/>
                <a:tab pos="357505" algn="l"/>
                <a:tab pos="1669414" algn="l"/>
              </a:tabLst>
            </a:pPr>
            <a:r>
              <a:rPr sz="2000" spc="-15" dirty="0">
                <a:latin typeface="Arial"/>
                <a:cs typeface="Arial"/>
              </a:rPr>
              <a:t>Finalizar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	</a:t>
            </a:r>
            <a:r>
              <a:rPr sz="2000" spc="-15" dirty="0">
                <a:latin typeface="Arial"/>
                <a:cs typeface="Arial"/>
              </a:rPr>
              <a:t>Plano </a:t>
            </a:r>
            <a:r>
              <a:rPr sz="2000" spc="-5" dirty="0">
                <a:latin typeface="Arial"/>
                <a:cs typeface="Arial"/>
              </a:rPr>
              <a:t>de  Implementação 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Migração  detalhado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701" y="1371600"/>
            <a:ext cx="393319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" y="1295400"/>
            <a:ext cx="3971036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G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Governança da</a:t>
            </a:r>
            <a:r>
              <a:rPr sz="3600" i="0" spc="-4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Implementação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1627708"/>
            <a:ext cx="3903345" cy="37067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66750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Fornecer </a:t>
            </a:r>
            <a:r>
              <a:rPr sz="2000" spc="0" dirty="0">
                <a:latin typeface="Arial"/>
                <a:cs typeface="Arial"/>
              </a:rPr>
              <a:t>uma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supervisão  arquitetural para </a:t>
            </a:r>
            <a:r>
              <a:rPr sz="2000" spc="-5" dirty="0">
                <a:latin typeface="Arial"/>
                <a:cs typeface="Arial"/>
              </a:rPr>
              <a:t>a  implementação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Define </a:t>
            </a:r>
            <a:r>
              <a:rPr sz="2000" spc="-10" dirty="0">
                <a:latin typeface="Arial"/>
                <a:cs typeface="Arial"/>
              </a:rPr>
              <a:t>restrições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arquitetura  em </a:t>
            </a:r>
            <a:r>
              <a:rPr sz="2000" spc="-5" dirty="0">
                <a:latin typeface="Arial"/>
                <a:cs typeface="Arial"/>
              </a:rPr>
              <a:t>projetos de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implementação</a:t>
            </a:r>
            <a:endParaRPr sz="2000">
              <a:latin typeface="Arial"/>
              <a:cs typeface="Arial"/>
            </a:endParaRPr>
          </a:p>
          <a:p>
            <a:pPr marL="356870" marR="23114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Governar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gerir um Contrato 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marR="877569" indent="-344170" algn="just">
              <a:lnSpc>
                <a:spcPct val="100000"/>
              </a:lnSpc>
              <a:buChar char="•"/>
              <a:tabLst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Monitorar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trabalho </a:t>
            </a:r>
            <a:r>
              <a:rPr sz="2000" spc="-5" dirty="0">
                <a:latin typeface="Arial"/>
                <a:cs typeface="Arial"/>
              </a:rPr>
              <a:t>de  implementação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visando  </a:t>
            </a:r>
            <a:r>
              <a:rPr sz="2000" spc="-5" dirty="0">
                <a:latin typeface="Arial"/>
                <a:cs typeface="Arial"/>
              </a:rPr>
              <a:t>conformidade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Produzir </a:t>
            </a:r>
            <a:r>
              <a:rPr sz="2000" i="1" spc="-15" dirty="0">
                <a:latin typeface="Arial"/>
                <a:cs typeface="Arial"/>
              </a:rPr>
              <a:t>realização </a:t>
            </a:r>
            <a:r>
              <a:rPr sz="2000" i="1" spc="-5" dirty="0">
                <a:latin typeface="Arial"/>
                <a:cs typeface="Arial"/>
              </a:rPr>
              <a:t>de </a:t>
            </a:r>
            <a:r>
              <a:rPr sz="2000" i="1" spc="-10" dirty="0">
                <a:latin typeface="Arial"/>
                <a:cs typeface="Arial"/>
              </a:rPr>
              <a:t>valor</a:t>
            </a:r>
            <a:r>
              <a:rPr sz="2000" i="1" spc="23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i="1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850" y="1447800"/>
            <a:ext cx="3971036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Fase</a:t>
            </a:r>
            <a:r>
              <a:rPr sz="3600" i="0" spc="-20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H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Gerenciamento de Mudanças na</a:t>
            </a:r>
            <a:r>
              <a:rPr sz="3600" i="0" spc="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Arquitetura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5" y="1597229"/>
            <a:ext cx="3883025" cy="420784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6870" marR="243840" indent="-344170">
              <a:lnSpc>
                <a:spcPct val="90100"/>
              </a:lnSpc>
              <a:spcBef>
                <a:spcPts val="33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Fornecer monitoramento  </a:t>
            </a:r>
            <a:r>
              <a:rPr sz="2000" spc="-10" dirty="0">
                <a:latin typeface="Arial"/>
                <a:cs typeface="Arial"/>
              </a:rPr>
              <a:t>contínuo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5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processo </a:t>
            </a:r>
            <a:r>
              <a:rPr sz="2000" spc="-10" dirty="0">
                <a:latin typeface="Arial"/>
                <a:cs typeface="Arial"/>
              </a:rPr>
              <a:t>de  </a:t>
            </a:r>
            <a:r>
              <a:rPr sz="2000" spc="-5" dirty="0">
                <a:latin typeface="Arial"/>
                <a:cs typeface="Arial"/>
              </a:rPr>
              <a:t>gerenciamento de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mudanças</a:t>
            </a:r>
            <a:endParaRPr sz="2000">
              <a:latin typeface="Arial"/>
              <a:cs typeface="Arial"/>
            </a:endParaRPr>
          </a:p>
          <a:p>
            <a:pPr marL="356870" marR="5080" indent="-344170">
              <a:lnSpc>
                <a:spcPts val="2160"/>
              </a:lnSpc>
              <a:spcBef>
                <a:spcPts val="3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Garantir que </a:t>
            </a:r>
            <a:r>
              <a:rPr sz="2000" spc="-5" dirty="0">
                <a:latin typeface="Arial"/>
                <a:cs typeface="Arial"/>
              </a:rPr>
              <a:t>as mudanças na  </a:t>
            </a:r>
            <a:r>
              <a:rPr sz="2000" spc="-10" dirty="0">
                <a:latin typeface="Arial"/>
                <a:cs typeface="Arial"/>
              </a:rPr>
              <a:t>arquitetura </a:t>
            </a:r>
            <a:r>
              <a:rPr sz="2000" spc="-5" dirty="0">
                <a:latin typeface="Arial"/>
                <a:cs typeface="Arial"/>
              </a:rPr>
              <a:t>são </a:t>
            </a:r>
            <a:r>
              <a:rPr sz="2000" spc="-10" dirty="0">
                <a:latin typeface="Arial"/>
                <a:cs typeface="Arial"/>
              </a:rPr>
              <a:t>geridas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uma  </a:t>
            </a:r>
            <a:r>
              <a:rPr sz="2000" spc="0" dirty="0">
                <a:latin typeface="Arial"/>
                <a:cs typeface="Arial"/>
              </a:rPr>
              <a:t>forma </a:t>
            </a:r>
            <a:r>
              <a:rPr sz="2000" spc="-10" dirty="0">
                <a:latin typeface="Arial"/>
                <a:cs typeface="Arial"/>
              </a:rPr>
              <a:t>coesa 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arquitetada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ts val="2010"/>
              </a:lnSpc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Estabelece </a:t>
            </a:r>
            <a:r>
              <a:rPr sz="2000" spc="-5" dirty="0">
                <a:latin typeface="Arial"/>
                <a:cs typeface="Arial"/>
              </a:rPr>
              <a:t>e </a:t>
            </a:r>
            <a:r>
              <a:rPr sz="2000" spc="-10" dirty="0">
                <a:latin typeface="Arial"/>
                <a:cs typeface="Arial"/>
              </a:rPr>
              <a:t>apoia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 marR="415925">
              <a:lnSpc>
                <a:spcPct val="90000"/>
              </a:lnSpc>
              <a:spcBef>
                <a:spcPts val="120"/>
              </a:spcBef>
            </a:pPr>
            <a:r>
              <a:rPr sz="2000" spc="-10" dirty="0">
                <a:latin typeface="Arial"/>
                <a:cs typeface="Arial"/>
              </a:rPr>
              <a:t>Arquitetura Corporativa </a:t>
            </a:r>
            <a:r>
              <a:rPr sz="2000" spc="-5" dirty="0">
                <a:latin typeface="Arial"/>
                <a:cs typeface="Arial"/>
              </a:rPr>
              <a:t>a  fornecer </a:t>
            </a:r>
            <a:r>
              <a:rPr sz="2000" spc="-10" dirty="0">
                <a:latin typeface="Arial"/>
                <a:cs typeface="Arial"/>
              </a:rPr>
              <a:t>flexibilidade para  </a:t>
            </a:r>
            <a:r>
              <a:rPr sz="2000" spc="-15" dirty="0">
                <a:latin typeface="Arial"/>
                <a:cs typeface="Arial"/>
              </a:rPr>
              <a:t>evoluir </a:t>
            </a:r>
            <a:r>
              <a:rPr sz="2000" spc="-5" dirty="0">
                <a:latin typeface="Arial"/>
                <a:cs typeface="Arial"/>
              </a:rPr>
              <a:t>rapidamente </a:t>
            </a:r>
            <a:r>
              <a:rPr sz="2000" spc="-10" dirty="0">
                <a:latin typeface="Arial"/>
                <a:cs typeface="Arial"/>
              </a:rPr>
              <a:t>em  </a:t>
            </a:r>
            <a:r>
              <a:rPr sz="2000" spc="-5" dirty="0">
                <a:latin typeface="Arial"/>
                <a:cs typeface="Arial"/>
              </a:rPr>
              <a:t>resposta a mudanças no  ambiente </a:t>
            </a:r>
            <a:r>
              <a:rPr sz="2000" spc="-10" dirty="0">
                <a:latin typeface="Arial"/>
                <a:cs typeface="Arial"/>
              </a:rPr>
              <a:t>tecnológico </a:t>
            </a:r>
            <a:r>
              <a:rPr sz="2000" spc="-5" dirty="0">
                <a:latin typeface="Arial"/>
                <a:cs typeface="Arial"/>
              </a:rPr>
              <a:t>ou de  </a:t>
            </a:r>
            <a:r>
              <a:rPr sz="2000" spc="-10" dirty="0">
                <a:latin typeface="Arial"/>
                <a:cs typeface="Arial"/>
              </a:rPr>
              <a:t>negócios</a:t>
            </a:r>
            <a:endParaRPr sz="2000">
              <a:latin typeface="Arial"/>
              <a:cs typeface="Arial"/>
            </a:endParaRPr>
          </a:p>
          <a:p>
            <a:pPr marL="356870" marR="54610" indent="-344170">
              <a:lnSpc>
                <a:spcPts val="2160"/>
              </a:lnSpc>
              <a:spcBef>
                <a:spcPts val="3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Monitora </a:t>
            </a: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negócio </a:t>
            </a:r>
            <a:r>
              <a:rPr sz="2000" spc="-5" dirty="0">
                <a:latin typeface="Arial"/>
                <a:cs typeface="Arial"/>
              </a:rPr>
              <a:t>e o  </a:t>
            </a:r>
            <a:r>
              <a:rPr sz="2000" spc="-10" dirty="0">
                <a:latin typeface="Arial"/>
                <a:cs typeface="Arial"/>
              </a:rPr>
              <a:t>gerenciamento </a:t>
            </a: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capacidade.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056" y="331675"/>
            <a:ext cx="545211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Certificação </a:t>
            </a:r>
            <a:r>
              <a:rPr sz="4000" i="0" spc="0" dirty="0">
                <a:latin typeface="Arial"/>
                <a:cs typeface="Arial"/>
              </a:rPr>
              <a:t>em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6312" y="1382714"/>
          <a:ext cx="8089900" cy="4323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3550"/>
                <a:gridCol w="6356350"/>
              </a:tblGrid>
              <a:tr h="1353820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Nível</a:t>
                      </a:r>
                      <a:r>
                        <a:rPr sz="2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da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Certificação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Propósito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6075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Foundation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 marR="1593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Fornecer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validação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que o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candidato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tenha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adquirido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conhecimento dos conceitos básicos e da  terminologia do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TOGAF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9 e compreende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os princípios 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fundamentais da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Arquitetura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Corporativa e do</a:t>
                      </a:r>
                      <a:r>
                        <a:rPr sz="20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TOGAF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53820"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15" dirty="0">
                          <a:latin typeface="Arial"/>
                          <a:cs typeface="Arial"/>
                        </a:rPr>
                        <a:t>TOGAF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1303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Certified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 marR="3130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Fornecer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validação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que,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além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de conhecimento e  compreensão, o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candidato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é capaz de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analisar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aplicar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os conhecimentos do</a:t>
                      </a:r>
                      <a:r>
                        <a:rPr sz="20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TOGAF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82" y="300898"/>
            <a:ext cx="218071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0" spc="0" dirty="0">
                <a:latin typeface="Arial"/>
                <a:cs typeface="Arial"/>
              </a:rPr>
              <a:t>Re</a:t>
            </a:r>
            <a:r>
              <a:rPr i="0" spc="10" dirty="0">
                <a:latin typeface="Arial"/>
                <a:cs typeface="Arial"/>
              </a:rPr>
              <a:t>s</a:t>
            </a:r>
            <a:r>
              <a:rPr i="0" spc="0" dirty="0">
                <a:latin typeface="Arial"/>
                <a:cs typeface="Arial"/>
              </a:rPr>
              <a:t>umo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704" y="1475297"/>
            <a:ext cx="8336280" cy="422487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 TOGAF®, um </a:t>
            </a:r>
            <a:r>
              <a:rPr sz="2400" spc="-5" dirty="0">
                <a:latin typeface="Arial"/>
                <a:cs typeface="Arial"/>
              </a:rPr>
              <a:t>padrão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i="1" dirty="0">
                <a:latin typeface="Arial"/>
                <a:cs typeface="Arial"/>
              </a:rPr>
              <a:t>The Open Group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é…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padrão efetivo da indústria e </a:t>
            </a:r>
            <a:r>
              <a:rPr sz="2400" dirty="0">
                <a:latin typeface="Arial"/>
                <a:cs typeface="Arial"/>
              </a:rPr>
              <a:t>um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método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para Arquitetura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Corporativa.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Complementar a, </a:t>
            </a:r>
            <a:r>
              <a:rPr sz="2400" spc="-5" dirty="0">
                <a:latin typeface="Arial"/>
                <a:cs typeface="Arial"/>
              </a:rPr>
              <a:t>não concorrente </a:t>
            </a:r>
            <a:r>
              <a:rPr sz="2400" dirty="0">
                <a:latin typeface="Arial"/>
                <a:cs typeface="Arial"/>
              </a:rPr>
              <a:t>com, </a:t>
            </a:r>
            <a:r>
              <a:rPr sz="2400" spc="-5" dirty="0">
                <a:latin typeface="Arial"/>
                <a:cs typeface="Arial"/>
              </a:rPr>
              <a:t>outros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frameworks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corporativos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repositório </a:t>
            </a:r>
            <a:r>
              <a:rPr sz="2400" dirty="0">
                <a:latin typeface="Arial"/>
                <a:cs typeface="Arial"/>
              </a:rPr>
              <a:t>de melhores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práticas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“Desmitifica” 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desenvolvimento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4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Neutro </a:t>
            </a:r>
            <a:r>
              <a:rPr sz="2400" spc="-5" dirty="0">
                <a:latin typeface="Arial"/>
                <a:cs typeface="Arial"/>
              </a:rPr>
              <a:t>quanto </a:t>
            </a:r>
            <a:r>
              <a:rPr sz="2400" dirty="0">
                <a:latin typeface="Arial"/>
                <a:cs typeface="Arial"/>
              </a:rPr>
              <a:t>a fornecedores, ferramentas e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tecnologia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e um método </a:t>
            </a:r>
            <a:r>
              <a:rPr sz="2400" spc="-5" dirty="0">
                <a:latin typeface="Arial"/>
                <a:cs typeface="Arial"/>
              </a:rPr>
              <a:t>para atingir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visão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“Fluxo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Informação </a:t>
            </a:r>
            <a:r>
              <a:rPr sz="2400" spc="-5" dirty="0">
                <a:latin typeface="Arial"/>
                <a:cs typeface="Arial"/>
              </a:rPr>
              <a:t>sem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Fronteiras”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3072" y="331675"/>
            <a:ext cx="5958206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Para mais </a:t>
            </a:r>
            <a:r>
              <a:rPr sz="4000" i="0" dirty="0">
                <a:latin typeface="Arial"/>
                <a:cs typeface="Arial"/>
              </a:rPr>
              <a:t>Informações. .</a:t>
            </a:r>
            <a:r>
              <a:rPr sz="4000" i="0" spc="-14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377" y="1701167"/>
            <a:ext cx="7609840" cy="430284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59"/>
              </a:spcBef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O </a:t>
            </a:r>
            <a:r>
              <a:rPr sz="2800" spc="5" dirty="0">
                <a:latin typeface="Arial"/>
                <a:cs typeface="Arial"/>
              </a:rPr>
              <a:t>Web </a:t>
            </a:r>
            <a:r>
              <a:rPr sz="2800" dirty="0">
                <a:latin typeface="Arial"/>
                <a:cs typeface="Arial"/>
              </a:rPr>
              <a:t>Site do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TOGAF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Char char="–"/>
              <a:tabLst>
                <a:tab pos="756920" algn="l"/>
              </a:tabLst>
            </a:pPr>
            <a:r>
              <a:rPr sz="2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http://www.opengroup.org/togaf/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–"/>
            </a:pPr>
            <a:endParaRPr sz="30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800" spc="0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Fórum </a:t>
            </a:r>
            <a:r>
              <a:rPr sz="2800" spc="0" dirty="0">
                <a:latin typeface="Arial"/>
                <a:cs typeface="Arial"/>
              </a:rPr>
              <a:t>de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Arquitetura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59"/>
              </a:spcBef>
              <a:buClr>
                <a:srgbClr val="000000"/>
              </a:buClr>
              <a:buChar char="–"/>
              <a:tabLst>
                <a:tab pos="756285" algn="l"/>
                <a:tab pos="756920" algn="l"/>
              </a:tabLst>
            </a:pPr>
            <a:r>
              <a:rPr sz="18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http://www.opengroup.org/architecture/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TOGAF Versão 9.1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on-line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60"/>
              </a:spcBef>
              <a:buClr>
                <a:srgbClr val="000000"/>
              </a:buClr>
              <a:buChar char="–"/>
              <a:tabLst>
                <a:tab pos="756285" algn="l"/>
                <a:tab pos="756920" algn="l"/>
              </a:tabLst>
            </a:pPr>
            <a:r>
              <a:rPr sz="18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4"/>
              </a:rPr>
              <a:t>http://www.opengroup.org/architecture/togaf9-doc/arch/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TOGAF </a:t>
            </a:r>
            <a:r>
              <a:rPr sz="2800" spc="0" dirty="0">
                <a:latin typeface="Arial"/>
                <a:cs typeface="Arial"/>
              </a:rPr>
              <a:t>Versão </a:t>
            </a:r>
            <a:r>
              <a:rPr sz="2800" dirty="0">
                <a:latin typeface="Arial"/>
                <a:cs typeface="Arial"/>
              </a:rPr>
              <a:t>9.1 licenciamento 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download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54"/>
              </a:spcBef>
              <a:buClr>
                <a:srgbClr val="000000"/>
              </a:buClr>
              <a:buChar char="–"/>
              <a:tabLst>
                <a:tab pos="756285" algn="l"/>
                <a:tab pos="756920" algn="l"/>
              </a:tabLst>
            </a:pPr>
            <a:r>
              <a:rPr sz="18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http://www.opengroup.org/togaf/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8" y="2883232"/>
            <a:ext cx="2199005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Módulo</a:t>
            </a:r>
            <a:r>
              <a:rPr sz="400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TOGAF</a:t>
            </a:r>
            <a:r>
              <a:rPr sz="40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9</a:t>
            </a:r>
            <a:endParaRPr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348" y="4103067"/>
            <a:ext cx="319722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Compo</a:t>
            </a:r>
            <a:r>
              <a:rPr sz="4000" spc="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entes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105" y="331675"/>
            <a:ext cx="621220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Componentes do TOGAF</a:t>
            </a:r>
            <a:r>
              <a:rPr sz="4000" i="0" spc="-19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9</a:t>
            </a:r>
          </a:p>
        </p:txBody>
      </p:sp>
      <p:sp>
        <p:nvSpPr>
          <p:cNvPr id="3" name="object 3"/>
          <p:cNvSpPr/>
          <p:nvPr/>
        </p:nvSpPr>
        <p:spPr>
          <a:xfrm>
            <a:off x="165102" y="1066738"/>
            <a:ext cx="9740899" cy="503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851" y="1126997"/>
            <a:ext cx="1944116" cy="2387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368" y="331675"/>
            <a:ext cx="57912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Problemas de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65552"/>
            <a:ext cx="9173210" cy="413318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Gestão de Riscos </a:t>
            </a:r>
            <a:r>
              <a:rPr sz="2000" spc="-15" dirty="0">
                <a:latin typeface="Arial"/>
                <a:cs typeface="Arial"/>
              </a:rPr>
              <a:t>realizada </a:t>
            </a:r>
            <a:r>
              <a:rPr sz="2000" spc="-5" dirty="0">
                <a:latin typeface="Arial"/>
                <a:cs typeface="Arial"/>
              </a:rPr>
              <a:t>com </a:t>
            </a:r>
            <a:r>
              <a:rPr sz="2000" dirty="0">
                <a:latin typeface="Arial"/>
                <a:cs typeface="Arial"/>
              </a:rPr>
              <a:t>informação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incompleta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Falta de padrões</a:t>
            </a:r>
            <a:r>
              <a:rPr sz="2000" b="1" i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em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0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Infraestrutura tecnológica </a:t>
            </a:r>
            <a:r>
              <a:rPr sz="1700" spc="-10" dirty="0">
                <a:latin typeface="Arial"/>
                <a:cs typeface="Arial"/>
              </a:rPr>
              <a:t>(hardware, </a:t>
            </a:r>
            <a:r>
              <a:rPr sz="1700" spc="-5" dirty="0">
                <a:latin typeface="Arial"/>
                <a:cs typeface="Arial"/>
              </a:rPr>
              <a:t>software básico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etc.)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Sistemas </a:t>
            </a:r>
            <a:r>
              <a:rPr sz="1700" spc="-10" dirty="0">
                <a:latin typeface="Arial"/>
                <a:cs typeface="Arial"/>
              </a:rPr>
              <a:t>de </a:t>
            </a:r>
            <a:r>
              <a:rPr sz="1700" spc="-5" dirty="0">
                <a:latin typeface="Arial"/>
                <a:cs typeface="Arial"/>
              </a:rPr>
              <a:t>Informação (aplicações </a:t>
            </a:r>
            <a:r>
              <a:rPr sz="1700" dirty="0">
                <a:latin typeface="Arial"/>
                <a:cs typeface="Arial"/>
              </a:rPr>
              <a:t>e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dados)</a:t>
            </a:r>
            <a:endParaRPr sz="1700">
              <a:latin typeface="Arial"/>
              <a:cs typeface="Arial"/>
            </a:endParaRPr>
          </a:p>
          <a:p>
            <a:pPr marL="1155700" lvl="2" indent="-228600">
              <a:lnSpc>
                <a:spcPts val="1714"/>
              </a:lnSpc>
              <a:spcBef>
                <a:spcPts val="17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500" spc="0" dirty="0">
                <a:latin typeface="Arial"/>
                <a:cs typeface="Arial"/>
              </a:rPr>
              <a:t>Redundâncias,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dificuldades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de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consolidação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de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dados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informações,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problemas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de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qualidade</a:t>
            </a:r>
            <a:endParaRPr sz="1500">
              <a:latin typeface="Arial"/>
              <a:cs typeface="Arial"/>
            </a:endParaRPr>
          </a:p>
          <a:p>
            <a:pPr marL="1155700">
              <a:lnSpc>
                <a:spcPts val="1714"/>
              </a:lnSpc>
            </a:pPr>
            <a:r>
              <a:rPr sz="1500" spc="0" dirty="0">
                <a:latin typeface="Arial"/>
                <a:cs typeface="Arial"/>
              </a:rPr>
              <a:t>da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0" dirty="0">
                <a:latin typeface="Arial"/>
                <a:cs typeface="Arial"/>
              </a:rPr>
              <a:t>informação</a:t>
            </a:r>
            <a:endParaRPr sz="15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8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Processos </a:t>
            </a:r>
            <a:r>
              <a:rPr sz="1700" spc="-10" dirty="0">
                <a:latin typeface="Arial"/>
                <a:cs typeface="Arial"/>
              </a:rPr>
              <a:t>de negócio </a:t>
            </a:r>
            <a:r>
              <a:rPr sz="1700" dirty="0">
                <a:latin typeface="Arial"/>
                <a:cs typeface="Arial"/>
              </a:rPr>
              <a:t>– </a:t>
            </a:r>
            <a:r>
              <a:rPr sz="1700" spc="-10" dirty="0">
                <a:latin typeface="Arial"/>
                <a:cs typeface="Arial"/>
              </a:rPr>
              <a:t>diferentes </a:t>
            </a:r>
            <a:r>
              <a:rPr sz="1700" spc="-5" dirty="0">
                <a:latin typeface="Arial"/>
                <a:cs typeface="Arial"/>
              </a:rPr>
              <a:t>processos </a:t>
            </a:r>
            <a:r>
              <a:rPr sz="1700" spc="-10" dirty="0">
                <a:latin typeface="Arial"/>
                <a:cs typeface="Arial"/>
              </a:rPr>
              <a:t>para </a:t>
            </a:r>
            <a:r>
              <a:rPr sz="1700" spc="-5" dirty="0">
                <a:latin typeface="Arial"/>
                <a:cs typeface="Arial"/>
              </a:rPr>
              <a:t>tratar </a:t>
            </a:r>
            <a:r>
              <a:rPr sz="1700" spc="-10" dirty="0">
                <a:latin typeface="Arial"/>
                <a:cs typeface="Arial"/>
              </a:rPr>
              <a:t>de </a:t>
            </a:r>
            <a:r>
              <a:rPr sz="1700" spc="-5" dirty="0">
                <a:latin typeface="Arial"/>
                <a:cs typeface="Arial"/>
              </a:rPr>
              <a:t>situações</a:t>
            </a:r>
            <a:r>
              <a:rPr sz="1700" spc="30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semelhantes</a:t>
            </a:r>
            <a:endParaRPr sz="17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Rigidez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4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10" dirty="0">
                <a:latin typeface="Arial"/>
                <a:cs typeface="Arial"/>
              </a:rPr>
              <a:t>Dificuldade, demora </a:t>
            </a:r>
            <a:r>
              <a:rPr sz="1700" dirty="0">
                <a:latin typeface="Arial"/>
                <a:cs typeface="Arial"/>
              </a:rPr>
              <a:t>e </a:t>
            </a:r>
            <a:r>
              <a:rPr sz="1700" spc="-5" dirty="0">
                <a:latin typeface="Arial"/>
                <a:cs typeface="Arial"/>
              </a:rPr>
              <a:t>alto </a:t>
            </a:r>
            <a:r>
              <a:rPr sz="1700" dirty="0">
                <a:latin typeface="Arial"/>
                <a:cs typeface="Arial"/>
              </a:rPr>
              <a:t>custo </a:t>
            </a:r>
            <a:r>
              <a:rPr sz="1700" spc="-10" dirty="0">
                <a:latin typeface="Arial"/>
                <a:cs typeface="Arial"/>
              </a:rPr>
              <a:t>para mudar </a:t>
            </a:r>
            <a:r>
              <a:rPr sz="1700" dirty="0">
                <a:latin typeface="Arial"/>
                <a:cs typeface="Arial"/>
              </a:rPr>
              <a:t>e adaptar-se </a:t>
            </a:r>
            <a:r>
              <a:rPr sz="1700" spc="-10" dirty="0">
                <a:latin typeface="Arial"/>
                <a:cs typeface="Arial"/>
              </a:rPr>
              <a:t>na velocidade</a:t>
            </a:r>
            <a:r>
              <a:rPr sz="1700" spc="3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necessária</a:t>
            </a:r>
            <a:endParaRPr sz="17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Altos</a:t>
            </a:r>
            <a:r>
              <a:rPr sz="2000" b="1" i="1" spc="-10" dirty="0">
                <a:solidFill>
                  <a:srgbClr val="FF0000"/>
                </a:solidFill>
                <a:latin typeface="Arial"/>
                <a:cs typeface="Arial"/>
              </a:rPr>
              <a:t> custos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09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10" dirty="0">
                <a:latin typeface="Arial"/>
                <a:cs typeface="Arial"/>
              </a:rPr>
              <a:t>Sinergias não</a:t>
            </a:r>
            <a:r>
              <a:rPr sz="1700" spc="5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aproveitadas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Falta </a:t>
            </a:r>
            <a:r>
              <a:rPr sz="1700" spc="-10" dirty="0">
                <a:latin typeface="Arial"/>
                <a:cs typeface="Arial"/>
              </a:rPr>
              <a:t>de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escala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5" dirty="0">
                <a:latin typeface="Arial"/>
                <a:cs typeface="Arial"/>
              </a:rPr>
              <a:t>Gestão de múltiplos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fornecedores</a:t>
            </a:r>
            <a:endParaRPr sz="17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700" spc="-10" dirty="0">
                <a:latin typeface="Arial"/>
                <a:cs typeface="Arial"/>
              </a:rPr>
              <a:t>Overhead </a:t>
            </a:r>
            <a:r>
              <a:rPr sz="1700" spc="-5" dirty="0">
                <a:latin typeface="Arial"/>
                <a:cs typeface="Arial"/>
              </a:rPr>
              <a:t>em processos </a:t>
            </a:r>
            <a:r>
              <a:rPr sz="1700" dirty="0">
                <a:latin typeface="Arial"/>
                <a:cs typeface="Arial"/>
              </a:rPr>
              <a:t>e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projetos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691" y="1295400"/>
            <a:ext cx="4093083" cy="480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253676"/>
          </a:xfrm>
          <a:prstGeom prst="rect">
            <a:avLst/>
          </a:prstGeom>
        </p:spPr>
        <p:txBody>
          <a:bodyPr vert="horz" wrap="square" lIns="0" tIns="14427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O </a:t>
            </a:r>
            <a:r>
              <a:rPr sz="3600" i="0" spc="-5" dirty="0">
                <a:latin typeface="Arial"/>
                <a:cs typeface="Arial"/>
              </a:rPr>
              <a:t>Método </a:t>
            </a:r>
            <a:r>
              <a:rPr sz="3600" i="0" spc="-10" dirty="0">
                <a:latin typeface="Arial"/>
                <a:cs typeface="Arial"/>
              </a:rPr>
              <a:t>de Desenvolvimento</a:t>
            </a:r>
            <a:r>
              <a:rPr sz="3600" i="0" spc="50" dirty="0">
                <a:latin typeface="Arial"/>
                <a:cs typeface="Arial"/>
              </a:rPr>
              <a:t> </a:t>
            </a:r>
            <a:r>
              <a:rPr sz="3600" i="0" spc="-10" dirty="0">
                <a:latin typeface="Arial"/>
                <a:cs typeface="Arial"/>
              </a:rPr>
              <a:t>da</a:t>
            </a:r>
            <a:endParaRPr sz="3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i="0" spc="-5" dirty="0">
                <a:latin typeface="Arial"/>
                <a:cs typeface="Arial"/>
              </a:rPr>
              <a:t>Arquitetura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0714" y="1128762"/>
            <a:ext cx="4112260" cy="46926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58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O </a:t>
            </a:r>
            <a:r>
              <a:rPr sz="2000" spc="-10" dirty="0">
                <a:latin typeface="Arial"/>
                <a:cs typeface="Arial"/>
              </a:rPr>
              <a:t>núcleo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TOGAF</a:t>
            </a:r>
            <a:endParaRPr sz="2000">
              <a:latin typeface="Arial"/>
              <a:cs typeface="Arial"/>
            </a:endParaRPr>
          </a:p>
          <a:p>
            <a:pPr marL="356870" marR="6743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0" dirty="0">
                <a:latin typeface="Arial"/>
                <a:cs typeface="Arial"/>
              </a:rPr>
              <a:t>Uma forma </a:t>
            </a:r>
            <a:r>
              <a:rPr sz="2000" spc="-5" dirty="0">
                <a:latin typeface="Arial"/>
                <a:cs typeface="Arial"/>
              </a:rPr>
              <a:t>comprovada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desenvolvimento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0" dirty="0">
                <a:latin typeface="Arial"/>
                <a:cs typeface="Arial"/>
              </a:rPr>
              <a:t>uma  </a:t>
            </a:r>
            <a:r>
              <a:rPr sz="2000" spc="-10" dirty="0">
                <a:latin typeface="Arial"/>
                <a:cs typeface="Arial"/>
              </a:rPr>
              <a:t>arquitetura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Projetada para atender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requisitos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</a:t>
            </a:r>
            <a:r>
              <a:rPr sz="2000" spc="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negócio</a:t>
            </a:r>
            <a:endParaRPr sz="20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Um método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interativo</a:t>
            </a:r>
            <a:endParaRPr sz="2000">
              <a:latin typeface="Arial"/>
              <a:cs typeface="Arial"/>
            </a:endParaRPr>
          </a:p>
          <a:p>
            <a:pPr marL="356870" marR="111125" indent="-344170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Um conjunto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visões </a:t>
            </a:r>
            <a:r>
              <a:rPr sz="2000" spc="-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arquitetura para garantir que </a:t>
            </a:r>
            <a:r>
              <a:rPr sz="2000" spc="-5" dirty="0">
                <a:latin typeface="Arial"/>
                <a:cs typeface="Arial"/>
              </a:rPr>
              <a:t>um  </a:t>
            </a:r>
            <a:r>
              <a:rPr sz="2000" spc="-10" dirty="0">
                <a:latin typeface="Arial"/>
                <a:cs typeface="Arial"/>
              </a:rPr>
              <a:t>conjunto </a:t>
            </a:r>
            <a:r>
              <a:rPr sz="2000" spc="-5" dirty="0">
                <a:latin typeface="Arial"/>
                <a:cs typeface="Arial"/>
              </a:rPr>
              <a:t>complexo de </a:t>
            </a:r>
            <a:r>
              <a:rPr sz="2000" spc="-10" dirty="0">
                <a:latin typeface="Arial"/>
                <a:cs typeface="Arial"/>
              </a:rPr>
              <a:t>requisitos  </a:t>
            </a:r>
            <a:r>
              <a:rPr sz="2000" spc="-5" dirty="0">
                <a:latin typeface="Arial"/>
                <a:cs typeface="Arial"/>
              </a:rPr>
              <a:t>são adequadamente </a:t>
            </a:r>
            <a:r>
              <a:rPr sz="2000" spc="-10" dirty="0">
                <a:latin typeface="Arial"/>
                <a:cs typeface="Arial"/>
              </a:rPr>
              <a:t>atendidos</a:t>
            </a:r>
            <a:endParaRPr sz="2000">
              <a:latin typeface="Arial"/>
              <a:cs typeface="Arial"/>
            </a:endParaRPr>
          </a:p>
          <a:p>
            <a:pPr marL="356870" marR="181610" indent="-344170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Cada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inclui objetivos,  </a:t>
            </a:r>
            <a:r>
              <a:rPr sz="2000" spc="-5" dirty="0">
                <a:latin typeface="Arial"/>
                <a:cs typeface="Arial"/>
              </a:rPr>
              <a:t>abordagem, </a:t>
            </a:r>
            <a:r>
              <a:rPr sz="2000" spc="-10" dirty="0">
                <a:latin typeface="Arial"/>
                <a:cs typeface="Arial"/>
              </a:rPr>
              <a:t>entradas, </a:t>
            </a:r>
            <a:r>
              <a:rPr sz="2000" spc="-5" dirty="0">
                <a:latin typeface="Arial"/>
                <a:cs typeface="Arial"/>
              </a:rPr>
              <a:t>passos e  </a:t>
            </a:r>
            <a:r>
              <a:rPr sz="2000" spc="-10" dirty="0">
                <a:latin typeface="Arial"/>
                <a:cs typeface="Arial"/>
              </a:rPr>
              <a:t>saídas.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0559" y="331675"/>
            <a:ext cx="776478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Orientações e </a:t>
            </a:r>
            <a:r>
              <a:rPr sz="4000" i="0" dirty="0">
                <a:latin typeface="Arial"/>
                <a:cs typeface="Arial"/>
              </a:rPr>
              <a:t>Técnicas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9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624660"/>
            <a:ext cx="9112250" cy="383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Um conjunto de orientações e técnicas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dar </a:t>
            </a:r>
            <a:r>
              <a:rPr sz="2400" spc="-5" dirty="0">
                <a:latin typeface="Arial"/>
                <a:cs typeface="Arial"/>
              </a:rPr>
              <a:t>suporte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à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implementação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356870" marR="1016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Orientações ajudam a adaptar o ADM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 lidar </a:t>
            </a:r>
            <a:r>
              <a:rPr sz="2400" dirty="0">
                <a:latin typeface="Arial"/>
                <a:cs typeface="Arial"/>
              </a:rPr>
              <a:t>com  diferentes cenários, incluindo diferentes </a:t>
            </a:r>
            <a:r>
              <a:rPr sz="2400" spc="-5" dirty="0">
                <a:latin typeface="Arial"/>
                <a:cs typeface="Arial"/>
              </a:rPr>
              <a:t>estilos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processo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(ex.:  </a:t>
            </a:r>
            <a:r>
              <a:rPr sz="2400" spc="-5" dirty="0">
                <a:latin typeface="Arial"/>
                <a:cs typeface="Arial"/>
              </a:rPr>
              <a:t>o uso de iteração) e </a:t>
            </a:r>
            <a:r>
              <a:rPr sz="2400" dirty="0">
                <a:latin typeface="Arial"/>
                <a:cs typeface="Arial"/>
              </a:rPr>
              <a:t>também </a:t>
            </a:r>
            <a:r>
              <a:rPr sz="2400" spc="-5" dirty="0">
                <a:latin typeface="Arial"/>
                <a:cs typeface="Arial"/>
              </a:rPr>
              <a:t>requisitos </a:t>
            </a:r>
            <a:r>
              <a:rPr sz="2400" dirty="0">
                <a:latin typeface="Arial"/>
                <a:cs typeface="Arial"/>
              </a:rPr>
              <a:t>específicos </a:t>
            </a:r>
            <a:r>
              <a:rPr sz="2400" spc="-5" dirty="0">
                <a:latin typeface="Arial"/>
                <a:cs typeface="Arial"/>
              </a:rPr>
              <a:t>(ex.:  segurança)</a:t>
            </a:r>
            <a:endParaRPr sz="2400">
              <a:latin typeface="Arial"/>
              <a:cs typeface="Arial"/>
            </a:endParaRPr>
          </a:p>
          <a:p>
            <a:pPr marL="356870" marR="508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técnicas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dão suporte a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tarefas específicas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dentro do ADM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(ex.: </a:t>
            </a:r>
            <a:r>
              <a:rPr sz="2400" dirty="0">
                <a:latin typeface="Arial"/>
                <a:cs typeface="Arial"/>
              </a:rPr>
              <a:t>definir </a:t>
            </a:r>
            <a:r>
              <a:rPr sz="2400" spc="-5" dirty="0">
                <a:latin typeface="Arial"/>
                <a:cs typeface="Arial"/>
              </a:rPr>
              <a:t>princípios, </a:t>
            </a:r>
            <a:r>
              <a:rPr sz="2400" dirty="0">
                <a:latin typeface="Arial"/>
                <a:cs typeface="Arial"/>
              </a:rPr>
              <a:t>cenários de </a:t>
            </a:r>
            <a:r>
              <a:rPr sz="2400" spc="-5" dirty="0">
                <a:latin typeface="Arial"/>
                <a:cs typeface="Arial"/>
              </a:rPr>
              <a:t>negócio, análise </a:t>
            </a:r>
            <a:r>
              <a:rPr sz="2400" dirty="0">
                <a:latin typeface="Arial"/>
                <a:cs typeface="Arial"/>
              </a:rPr>
              <a:t>de  diferenças, planejamento </a:t>
            </a:r>
            <a:r>
              <a:rPr sz="2400" spc="-5" dirty="0">
                <a:latin typeface="Arial"/>
                <a:cs typeface="Arial"/>
              </a:rPr>
              <a:t>da migração, gerenciamento de riscos,  etc).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056" y="331675"/>
            <a:ext cx="62115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Aplicando Iteração </a:t>
            </a:r>
            <a:r>
              <a:rPr sz="4000" i="0" spc="0" dirty="0">
                <a:latin typeface="Arial"/>
                <a:cs typeface="Arial"/>
              </a:rPr>
              <a:t>ao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ADM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543" y="5671211"/>
            <a:ext cx="187134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latin typeface="Arial"/>
                <a:cs typeface="Arial"/>
              </a:rPr>
              <a:t>Exemplo </a:t>
            </a:r>
            <a:r>
              <a:rPr sz="1400" i="1" spc="-10" dirty="0">
                <a:latin typeface="Arial"/>
                <a:cs typeface="Arial"/>
              </a:rPr>
              <a:t>de</a:t>
            </a:r>
            <a:r>
              <a:rPr sz="1400" i="1" spc="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Orientação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1314" y="1086992"/>
            <a:ext cx="4643373" cy="4681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2800" y="1066421"/>
            <a:ext cx="1320800" cy="4115435"/>
          </a:xfrm>
          <a:custGeom>
            <a:avLst/>
            <a:gdLst/>
            <a:ahLst/>
            <a:cxnLst/>
            <a:rect l="l" t="t" r="r" b="b"/>
            <a:pathLst>
              <a:path w="1320800" h="4115435">
                <a:moveTo>
                  <a:pt x="0" y="4115180"/>
                </a:moveTo>
                <a:lnTo>
                  <a:pt x="1320800" y="4115180"/>
                </a:lnTo>
                <a:lnTo>
                  <a:pt x="1320800" y="0"/>
                </a:lnTo>
                <a:lnTo>
                  <a:pt x="0" y="0"/>
                </a:lnTo>
                <a:lnTo>
                  <a:pt x="0" y="4115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2148" y="2542285"/>
            <a:ext cx="1320800" cy="2439035"/>
          </a:xfrm>
          <a:custGeom>
            <a:avLst/>
            <a:gdLst/>
            <a:ahLst/>
            <a:cxnLst/>
            <a:rect l="l" t="t" r="r" b="b"/>
            <a:pathLst>
              <a:path w="1320800" h="2439035">
                <a:moveTo>
                  <a:pt x="0" y="2438654"/>
                </a:moveTo>
                <a:lnTo>
                  <a:pt x="1320800" y="2438654"/>
                </a:lnTo>
                <a:lnTo>
                  <a:pt x="1320800" y="0"/>
                </a:lnTo>
                <a:lnTo>
                  <a:pt x="0" y="0"/>
                </a:lnTo>
                <a:lnTo>
                  <a:pt x="0" y="24386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000" y="2514219"/>
            <a:ext cx="1320800" cy="1644650"/>
          </a:xfrm>
          <a:custGeom>
            <a:avLst/>
            <a:gdLst/>
            <a:ahLst/>
            <a:cxnLst/>
            <a:rect l="l" t="t" r="r" b="b"/>
            <a:pathLst>
              <a:path w="1320800" h="1644650">
                <a:moveTo>
                  <a:pt x="0" y="1644446"/>
                </a:moveTo>
                <a:lnTo>
                  <a:pt x="1320800" y="1644446"/>
                </a:lnTo>
                <a:lnTo>
                  <a:pt x="1320800" y="0"/>
                </a:lnTo>
                <a:lnTo>
                  <a:pt x="0" y="0"/>
                </a:lnTo>
                <a:lnTo>
                  <a:pt x="0" y="1644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0850" y="3428798"/>
            <a:ext cx="1320800" cy="915035"/>
          </a:xfrm>
          <a:custGeom>
            <a:avLst/>
            <a:gdLst/>
            <a:ahLst/>
            <a:cxnLst/>
            <a:rect l="l" t="t" r="r" b="b"/>
            <a:pathLst>
              <a:path w="1320800" h="915035">
                <a:moveTo>
                  <a:pt x="0" y="914476"/>
                </a:moveTo>
                <a:lnTo>
                  <a:pt x="1320800" y="914476"/>
                </a:lnTo>
                <a:lnTo>
                  <a:pt x="1320800" y="0"/>
                </a:lnTo>
                <a:lnTo>
                  <a:pt x="0" y="0"/>
                </a:lnTo>
                <a:lnTo>
                  <a:pt x="0" y="914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046" y="4543985"/>
            <a:ext cx="908050" cy="915035"/>
          </a:xfrm>
          <a:custGeom>
            <a:avLst/>
            <a:gdLst/>
            <a:ahLst/>
            <a:cxnLst/>
            <a:rect l="l" t="t" r="r" b="b"/>
            <a:pathLst>
              <a:path w="908050" h="915035">
                <a:moveTo>
                  <a:pt x="0" y="914476"/>
                </a:moveTo>
                <a:lnTo>
                  <a:pt x="908050" y="914476"/>
                </a:lnTo>
                <a:lnTo>
                  <a:pt x="908050" y="0"/>
                </a:lnTo>
                <a:lnTo>
                  <a:pt x="0" y="0"/>
                </a:lnTo>
                <a:lnTo>
                  <a:pt x="0" y="914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44950" y="4267125"/>
            <a:ext cx="908050" cy="915035"/>
          </a:xfrm>
          <a:custGeom>
            <a:avLst/>
            <a:gdLst/>
            <a:ahLst/>
            <a:cxnLst/>
            <a:rect l="l" t="t" r="r" b="b"/>
            <a:pathLst>
              <a:path w="908050" h="915035">
                <a:moveTo>
                  <a:pt x="0" y="914476"/>
                </a:moveTo>
                <a:lnTo>
                  <a:pt x="908050" y="914476"/>
                </a:lnTo>
                <a:lnTo>
                  <a:pt x="908050" y="0"/>
                </a:lnTo>
                <a:lnTo>
                  <a:pt x="0" y="0"/>
                </a:lnTo>
                <a:lnTo>
                  <a:pt x="0" y="914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2000" y="3504998"/>
            <a:ext cx="908050" cy="915035"/>
          </a:xfrm>
          <a:custGeom>
            <a:avLst/>
            <a:gdLst/>
            <a:ahLst/>
            <a:cxnLst/>
            <a:rect l="l" t="t" r="r" b="b"/>
            <a:pathLst>
              <a:path w="908050" h="915035">
                <a:moveTo>
                  <a:pt x="0" y="914476"/>
                </a:moveTo>
                <a:lnTo>
                  <a:pt x="908050" y="914476"/>
                </a:lnTo>
                <a:lnTo>
                  <a:pt x="908050" y="0"/>
                </a:lnTo>
                <a:lnTo>
                  <a:pt x="0" y="0"/>
                </a:lnTo>
                <a:lnTo>
                  <a:pt x="0" y="914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2896" y="2895347"/>
            <a:ext cx="432434" cy="305435"/>
          </a:xfrm>
          <a:custGeom>
            <a:avLst/>
            <a:gdLst/>
            <a:ahLst/>
            <a:cxnLst/>
            <a:rect l="l" t="t" r="r" b="b"/>
            <a:pathLst>
              <a:path w="432435" h="305435">
                <a:moveTo>
                  <a:pt x="0" y="304850"/>
                </a:moveTo>
                <a:lnTo>
                  <a:pt x="432079" y="304850"/>
                </a:lnTo>
                <a:lnTo>
                  <a:pt x="432079" y="0"/>
                </a:lnTo>
                <a:lnTo>
                  <a:pt x="0" y="0"/>
                </a:lnTo>
                <a:lnTo>
                  <a:pt x="0" y="304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7203" y="1022352"/>
            <a:ext cx="3668140" cy="4496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89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034665" marR="5080" indent="-289687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Aplicando o ADM Através do</a:t>
            </a:r>
            <a:r>
              <a:rPr sz="4000" i="0" spc="-8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Panorama  da</a:t>
            </a:r>
            <a:r>
              <a:rPr sz="4000" i="0" spc="-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543" y="5671211"/>
            <a:ext cx="187134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latin typeface="Arial"/>
                <a:cs typeface="Arial"/>
              </a:rPr>
              <a:t>Exemplo </a:t>
            </a:r>
            <a:r>
              <a:rPr sz="1400" i="1" spc="-10" dirty="0">
                <a:latin typeface="Arial"/>
                <a:cs typeface="Arial"/>
              </a:rPr>
              <a:t>de</a:t>
            </a:r>
            <a:r>
              <a:rPr sz="1400" i="1" spc="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Orientação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1" y="1752600"/>
            <a:ext cx="3902202" cy="3422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8100" y="1219200"/>
            <a:ext cx="3785234" cy="480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1791" y="331675"/>
            <a:ext cx="78600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Categorias </a:t>
            </a:r>
            <a:r>
              <a:rPr sz="4000" i="0" spc="0" dirty="0">
                <a:latin typeface="Arial"/>
                <a:cs typeface="Arial"/>
              </a:rPr>
              <a:t>de </a:t>
            </a:r>
            <a:r>
              <a:rPr sz="4000" i="0" dirty="0">
                <a:latin typeface="Arial"/>
                <a:cs typeface="Arial"/>
              </a:rPr>
              <a:t>Partes</a:t>
            </a:r>
            <a:r>
              <a:rPr sz="4000" i="0" spc="-4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Interessadas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542" y="5671211"/>
            <a:ext cx="16268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latin typeface="Arial"/>
                <a:cs typeface="Arial"/>
              </a:rPr>
              <a:t>Exemplo </a:t>
            </a:r>
            <a:r>
              <a:rPr sz="1400" i="1" spc="-10" dirty="0">
                <a:latin typeface="Arial"/>
                <a:cs typeface="Arial"/>
              </a:rPr>
              <a:t>de</a:t>
            </a:r>
            <a:r>
              <a:rPr sz="1400" i="1" spc="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Técnica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3049" y="1398650"/>
            <a:ext cx="6707251" cy="46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565812"/>
          </a:xfrm>
          <a:prstGeom prst="rect">
            <a:avLst/>
          </a:prstGeom>
        </p:spPr>
        <p:txBody>
          <a:bodyPr vert="horz" wrap="square" lIns="0" tIns="331469" rIns="0" bIns="0" rtlCol="0">
            <a:spAutoFit/>
          </a:bodyPr>
          <a:lstStyle/>
          <a:p>
            <a:pPr marL="3218180" marR="5080" indent="-196977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Framework de Conteúdo</a:t>
            </a:r>
            <a:r>
              <a:rPr sz="4000" i="0" spc="-26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da 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487" y="1600278"/>
            <a:ext cx="4883150" cy="405790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6870" marR="53975" indent="-344805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Arial"/>
                <a:cs typeface="Arial"/>
              </a:rPr>
              <a:t>Fornece um modelo detalhado dos produtos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  trabalho </a:t>
            </a:r>
            <a:r>
              <a:rPr sz="1800" spc="-5" dirty="0">
                <a:latin typeface="Arial"/>
                <a:cs typeface="Arial"/>
              </a:rPr>
              <a:t>arquiteturais, </a:t>
            </a:r>
            <a:r>
              <a:rPr sz="1800" dirty="0">
                <a:latin typeface="Arial"/>
                <a:cs typeface="Arial"/>
              </a:rPr>
              <a:t>incluindo  </a:t>
            </a:r>
            <a:r>
              <a:rPr sz="1800" b="1" spc="-5" dirty="0">
                <a:latin typeface="Arial"/>
                <a:cs typeface="Arial"/>
              </a:rPr>
              <a:t>Entregáveis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latin typeface="Arial"/>
                <a:cs typeface="Arial"/>
              </a:rPr>
              <a:t>Artefatos </a:t>
            </a:r>
            <a:r>
              <a:rPr sz="1800" spc="-5" dirty="0">
                <a:latin typeface="Arial"/>
                <a:cs typeface="Arial"/>
              </a:rPr>
              <a:t>dentro dos  </a:t>
            </a:r>
            <a:r>
              <a:rPr sz="1800" dirty="0">
                <a:latin typeface="Arial"/>
                <a:cs typeface="Arial"/>
              </a:rPr>
              <a:t>entregáveis, e </a:t>
            </a:r>
            <a:r>
              <a:rPr sz="1800" b="1" dirty="0">
                <a:latin typeface="Arial"/>
                <a:cs typeface="Arial"/>
              </a:rPr>
              <a:t>Blocos de Construção de  </a:t>
            </a:r>
            <a:r>
              <a:rPr sz="1800" b="1" spc="-5" dirty="0">
                <a:latin typeface="Arial"/>
                <a:cs typeface="Arial"/>
              </a:rPr>
              <a:t>Arquitetura </a:t>
            </a:r>
            <a:r>
              <a:rPr sz="1800" dirty="0">
                <a:latin typeface="Arial"/>
                <a:cs typeface="Arial"/>
              </a:rPr>
              <a:t>(BCAs / </a:t>
            </a:r>
            <a:r>
              <a:rPr sz="1800" i="1" dirty="0">
                <a:latin typeface="Arial"/>
                <a:cs typeface="Arial"/>
              </a:rPr>
              <a:t>ABBs - Architecture  Building Blocks</a:t>
            </a:r>
            <a:r>
              <a:rPr sz="1800" dirty="0">
                <a:latin typeface="Arial"/>
                <a:cs typeface="Arial"/>
              </a:rPr>
              <a:t>) que aqueles </a:t>
            </a:r>
            <a:r>
              <a:rPr sz="1800" spc="-5" dirty="0">
                <a:latin typeface="Arial"/>
                <a:cs typeface="Arial"/>
              </a:rPr>
              <a:t>entregáveis  </a:t>
            </a:r>
            <a:r>
              <a:rPr sz="1800" dirty="0">
                <a:latin typeface="Arial"/>
                <a:cs typeface="Arial"/>
              </a:rPr>
              <a:t>representam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1945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Propicia maior consistência </a:t>
            </a:r>
            <a:r>
              <a:rPr sz="1800" spc="-5" dirty="0">
                <a:latin typeface="Arial"/>
                <a:cs typeface="Arial"/>
              </a:rPr>
              <a:t>para as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saídas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do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TOGAF</a:t>
            </a:r>
            <a:endParaRPr sz="1800">
              <a:latin typeface="Arial"/>
              <a:cs typeface="Arial"/>
            </a:endParaRPr>
          </a:p>
          <a:p>
            <a:pPr marL="356870" marR="80010" indent="-344170">
              <a:lnSpc>
                <a:spcPct val="8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Fornece </a:t>
            </a:r>
            <a:r>
              <a:rPr sz="1800" spc="-5" dirty="0">
                <a:latin typeface="Arial"/>
                <a:cs typeface="Arial"/>
              </a:rPr>
              <a:t>um </a:t>
            </a:r>
            <a:r>
              <a:rPr sz="1800" i="1" dirty="0">
                <a:latin typeface="Arial"/>
                <a:cs typeface="Arial"/>
              </a:rPr>
              <a:t>checklist </a:t>
            </a:r>
            <a:r>
              <a:rPr sz="1800" dirty="0">
                <a:latin typeface="Arial"/>
                <a:cs typeface="Arial"/>
              </a:rPr>
              <a:t>abrangente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saídas  </a:t>
            </a: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arquitetura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1945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Promove </a:t>
            </a:r>
            <a:r>
              <a:rPr sz="1800" dirty="0">
                <a:latin typeface="Arial"/>
                <a:cs typeface="Arial"/>
              </a:rPr>
              <a:t>melhor integração dos produtos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trabalho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ts val="1945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Arial"/>
                <a:cs typeface="Arial"/>
              </a:rPr>
              <a:t>Provê um detalhado </a:t>
            </a:r>
            <a:r>
              <a:rPr sz="1800" dirty="0">
                <a:latin typeface="Arial"/>
                <a:cs typeface="Arial"/>
              </a:rPr>
              <a:t>padrão </a:t>
            </a:r>
            <a:r>
              <a:rPr sz="1800" spc="-5" dirty="0">
                <a:latin typeface="Arial"/>
                <a:cs typeface="Arial"/>
              </a:rPr>
              <a:t>aberto de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ts val="1945"/>
              </a:lnSpc>
            </a:pPr>
            <a:r>
              <a:rPr sz="1800" dirty="0">
                <a:latin typeface="Arial"/>
                <a:cs typeface="Arial"/>
              </a:rPr>
              <a:t>as arquiteturas </a:t>
            </a:r>
            <a:r>
              <a:rPr sz="1800" spc="-5" dirty="0">
                <a:latin typeface="Arial"/>
                <a:cs typeface="Arial"/>
              </a:rPr>
              <a:t>deveriam </a:t>
            </a:r>
            <a:r>
              <a:rPr sz="1800" dirty="0">
                <a:latin typeface="Arial"/>
                <a:cs typeface="Arial"/>
              </a:rPr>
              <a:t>ser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descritas</a:t>
            </a:r>
            <a:endParaRPr sz="18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Inclui </a:t>
            </a: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metamodelo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detalhado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" y="2005076"/>
            <a:ext cx="4622800" cy="340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327400" marR="5080" indent="-259461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Entregáveis, Artefatos e Blocos</a:t>
            </a:r>
            <a:r>
              <a:rPr sz="4000" i="0" spc="-12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de  Construção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1524002"/>
            <a:ext cx="8007350" cy="4403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9104" y="87842"/>
            <a:ext cx="8196580" cy="1183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4430"/>
              </a:lnSpc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Metamodelo de Conteúdo</a:t>
            </a:r>
            <a:r>
              <a:rPr sz="40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Completo</a:t>
            </a:r>
          </a:p>
          <a:p>
            <a:pPr marL="28575" algn="ctr">
              <a:lnSpc>
                <a:spcPct val="100000"/>
              </a:lnSpc>
            </a:pP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com</a:t>
            </a:r>
            <a:r>
              <a:rPr sz="4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dirty="0" smtClean="0">
                <a:solidFill>
                  <a:srgbClr val="000000"/>
                </a:solidFill>
                <a:latin typeface="Arial"/>
                <a:cs typeface="Arial"/>
              </a:rPr>
              <a:t>Relacionamentos</a:t>
            </a:r>
            <a:endParaRPr sz="1800" baseline="-32407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2600" y="1442523"/>
            <a:ext cx="6489700" cy="5381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3551" y="331675"/>
            <a:ext cx="599567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0" dirty="0">
                <a:solidFill>
                  <a:srgbClr val="000000"/>
                </a:solidFill>
              </a:rPr>
              <a:t>Continuum </a:t>
            </a:r>
            <a:r>
              <a:rPr sz="4000" i="0" spc="0" dirty="0">
                <a:solidFill>
                  <a:srgbClr val="000000"/>
                </a:solidFill>
                <a:latin typeface="Arial"/>
                <a:cs typeface="Arial"/>
              </a:rPr>
              <a:t>da</a:t>
            </a:r>
            <a:r>
              <a:rPr sz="4000" i="0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i="0" dirty="0">
                <a:solidFill>
                  <a:srgbClr val="000000"/>
                </a:solidFill>
                <a:latin typeface="Arial"/>
                <a:cs typeface="Arial"/>
              </a:rPr>
              <a:t>Corporação</a:t>
            </a:r>
          </a:p>
        </p:txBody>
      </p:sp>
      <p:sp>
        <p:nvSpPr>
          <p:cNvPr id="3" name="object 3"/>
          <p:cNvSpPr/>
          <p:nvPr/>
        </p:nvSpPr>
        <p:spPr>
          <a:xfrm>
            <a:off x="1403350" y="1236725"/>
            <a:ext cx="7264400" cy="448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5264" y="331675"/>
            <a:ext cx="59309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Repositório </a:t>
            </a:r>
            <a:r>
              <a:rPr sz="4000" i="0" spc="0" dirty="0">
                <a:latin typeface="Arial"/>
                <a:cs typeface="Arial"/>
              </a:rPr>
              <a:t>da</a:t>
            </a:r>
            <a:r>
              <a:rPr sz="4000" i="0" spc="-10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Arquitetura</a:t>
            </a:r>
          </a:p>
        </p:txBody>
      </p:sp>
      <p:sp>
        <p:nvSpPr>
          <p:cNvPr id="3" name="object 3"/>
          <p:cNvSpPr/>
          <p:nvPr/>
        </p:nvSpPr>
        <p:spPr>
          <a:xfrm>
            <a:off x="1733550" y="990600"/>
            <a:ext cx="6521450" cy="499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67" y="533400"/>
            <a:ext cx="5791200" cy="7508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i="0" spc="-10" dirty="0">
                <a:latin typeface="Arial"/>
                <a:cs typeface="Arial"/>
              </a:rPr>
              <a:t>Imagem </a:t>
            </a:r>
            <a:r>
              <a:rPr sz="2400" b="1" i="0" spc="-5" dirty="0">
                <a:latin typeface="Arial"/>
                <a:cs typeface="Arial"/>
              </a:rPr>
              <a:t>da </a:t>
            </a:r>
            <a:r>
              <a:rPr sz="2400" b="1" i="0" spc="-10" dirty="0">
                <a:latin typeface="Arial"/>
                <a:cs typeface="Arial"/>
              </a:rPr>
              <a:t>situação</a:t>
            </a:r>
            <a:r>
              <a:rPr sz="2400" b="1" i="0" spc="10" dirty="0">
                <a:latin typeface="Arial"/>
                <a:cs typeface="Arial"/>
              </a:rPr>
              <a:t> </a:t>
            </a:r>
            <a:r>
              <a:rPr sz="2400" b="1" i="0" spc="-5" dirty="0">
                <a:latin typeface="Arial"/>
                <a:cs typeface="Arial"/>
              </a:rPr>
              <a:t>no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i="0" spc="-5" dirty="0">
                <a:latin typeface="Arial"/>
                <a:cs typeface="Arial"/>
              </a:rPr>
              <a:t>momento de</a:t>
            </a:r>
            <a:r>
              <a:rPr sz="2400" b="1" i="0" spc="-60" dirty="0">
                <a:latin typeface="Arial"/>
                <a:cs typeface="Arial"/>
              </a:rPr>
              <a:t> </a:t>
            </a:r>
            <a:r>
              <a:rPr sz="2400" b="1" i="0" spc="-5" dirty="0">
                <a:latin typeface="Arial"/>
                <a:cs typeface="Arial"/>
              </a:rPr>
              <a:t>mudanças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3657600"/>
            <a:ext cx="7162800" cy="290079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34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</a:t>
            </a:r>
            <a:r>
              <a:rPr sz="2400" spc="-10" dirty="0">
                <a:latin typeface="Arial"/>
                <a:cs typeface="Arial"/>
              </a:rPr>
              <a:t>fechar </a:t>
            </a:r>
            <a:r>
              <a:rPr sz="2400" spc="-15" dirty="0">
                <a:latin typeface="Arial"/>
                <a:cs typeface="Arial"/>
              </a:rPr>
              <a:t>um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departamento</a:t>
            </a:r>
            <a:endParaRPr sz="2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</a:t>
            </a:r>
            <a:r>
              <a:rPr sz="2400" spc="-10" dirty="0">
                <a:latin typeface="Arial"/>
                <a:cs typeface="Arial"/>
              </a:rPr>
              <a:t>automatizar </a:t>
            </a:r>
            <a:r>
              <a:rPr sz="2400" spc="-15" dirty="0">
                <a:latin typeface="Arial"/>
                <a:cs typeface="Arial"/>
              </a:rPr>
              <a:t>um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processo</a:t>
            </a:r>
            <a:endParaRPr sz="2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4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</a:t>
            </a:r>
            <a:r>
              <a:rPr sz="2400" spc="-10" dirty="0">
                <a:latin typeface="Arial"/>
                <a:cs typeface="Arial"/>
              </a:rPr>
              <a:t>descontinuar um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produto</a:t>
            </a:r>
            <a:endParaRPr sz="2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modificar </a:t>
            </a:r>
            <a:r>
              <a:rPr sz="2400" spc="-15" dirty="0">
                <a:latin typeface="Arial"/>
                <a:cs typeface="Arial"/>
              </a:rPr>
              <a:t>um</a:t>
            </a:r>
            <a:r>
              <a:rPr sz="2400" spc="-5" dirty="0">
                <a:latin typeface="Arial"/>
                <a:cs typeface="Arial"/>
              </a:rPr>
              <a:t> sistema</a:t>
            </a:r>
            <a:endParaRPr sz="2400" dirty="0">
              <a:latin typeface="Arial"/>
              <a:cs typeface="Arial"/>
            </a:endParaRPr>
          </a:p>
          <a:p>
            <a:pPr marL="299085" marR="751205" indent="-286385">
              <a:lnSpc>
                <a:spcPct val="100000"/>
              </a:lnSpc>
              <a:spcBef>
                <a:spcPts val="34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</a:t>
            </a:r>
            <a:r>
              <a:rPr sz="2400" spc="-15" dirty="0">
                <a:latin typeface="Arial"/>
                <a:cs typeface="Arial"/>
              </a:rPr>
              <a:t>realizar </a:t>
            </a:r>
            <a:r>
              <a:rPr sz="2400" spc="-10" dirty="0">
                <a:latin typeface="Arial"/>
                <a:cs typeface="Arial"/>
              </a:rPr>
              <a:t>mudanças de  infraestrutura</a:t>
            </a:r>
            <a:endParaRPr sz="2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</a:t>
            </a:r>
            <a:r>
              <a:rPr sz="2400" spc="-10" dirty="0">
                <a:latin typeface="Arial"/>
                <a:cs typeface="Arial"/>
              </a:rPr>
              <a:t>mudar 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localização de </a:t>
            </a:r>
            <a:r>
              <a:rPr sz="2400" spc="-15" dirty="0">
                <a:latin typeface="Arial"/>
                <a:cs typeface="Arial"/>
              </a:rPr>
              <a:t>um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site</a:t>
            </a:r>
            <a:endParaRPr sz="2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4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Ao </a:t>
            </a:r>
            <a:r>
              <a:rPr sz="2400" spc="-10" dirty="0">
                <a:latin typeface="Arial"/>
                <a:cs typeface="Arial"/>
              </a:rPr>
              <a:t>consolidar Data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Centers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47800"/>
            <a:ext cx="5290868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2438400"/>
            <a:ext cx="198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Exemplos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768" y="26925"/>
            <a:ext cx="824420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Modelos de Referência do</a:t>
            </a:r>
            <a:r>
              <a:rPr sz="4000" i="0" spc="-95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1" y="1547539"/>
            <a:ext cx="9089390" cy="2808846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71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São fornecidos dois </a:t>
            </a:r>
            <a:r>
              <a:rPr sz="2400" spc="-5" dirty="0">
                <a:latin typeface="Arial"/>
                <a:cs typeface="Arial"/>
              </a:rPr>
              <a:t>Modelos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Referência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Arial"/>
                <a:cs typeface="Arial"/>
              </a:rPr>
              <a:t>O </a:t>
            </a:r>
            <a:r>
              <a:rPr sz="2000" b="1" dirty="0">
                <a:latin typeface="Arial"/>
                <a:cs typeface="Arial"/>
              </a:rPr>
              <a:t>Modelo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spc="-10" dirty="0">
                <a:latin typeface="Arial"/>
                <a:cs typeface="Arial"/>
              </a:rPr>
              <a:t>Referência </a:t>
            </a:r>
            <a:r>
              <a:rPr sz="2000" b="1" spc="-5" dirty="0">
                <a:latin typeface="Arial"/>
                <a:cs typeface="Arial"/>
              </a:rPr>
              <a:t>Técnica do </a:t>
            </a:r>
            <a:r>
              <a:rPr sz="2000" b="1" spc="-15" dirty="0">
                <a:latin typeface="Arial"/>
                <a:cs typeface="Arial"/>
              </a:rPr>
              <a:t>TOGAF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spc="0" dirty="0">
                <a:latin typeface="Arial"/>
                <a:cs typeface="Arial"/>
              </a:rPr>
              <a:t>(TRM)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Uma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Arquitetura de</a:t>
            </a:r>
            <a:r>
              <a:rPr sz="1800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Fundação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modelo </a:t>
            </a:r>
            <a:r>
              <a:rPr sz="1800" spc="-5" dirty="0">
                <a:latin typeface="Arial"/>
                <a:cs typeface="Arial"/>
              </a:rPr>
              <a:t>e </a:t>
            </a:r>
            <a:r>
              <a:rPr sz="1800" dirty="0">
                <a:latin typeface="Arial"/>
                <a:cs typeface="Arial"/>
              </a:rPr>
              <a:t>uma </a:t>
            </a:r>
            <a:r>
              <a:rPr sz="1800" spc="-5" dirty="0">
                <a:latin typeface="Arial"/>
                <a:cs typeface="Arial"/>
              </a:rPr>
              <a:t>taxionomia de serviços </a:t>
            </a:r>
            <a:r>
              <a:rPr sz="1800" dirty="0">
                <a:latin typeface="Arial"/>
                <a:cs typeface="Arial"/>
              </a:rPr>
              <a:t>genéricos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plataforma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7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5" dirty="0">
                <a:latin typeface="Arial"/>
                <a:cs typeface="Arial"/>
              </a:rPr>
              <a:t>O </a:t>
            </a:r>
            <a:r>
              <a:rPr sz="2000" b="1" dirty="0">
                <a:latin typeface="Arial"/>
                <a:cs typeface="Arial"/>
              </a:rPr>
              <a:t>Modelo </a:t>
            </a:r>
            <a:r>
              <a:rPr sz="2000" b="1" spc="-5" dirty="0">
                <a:latin typeface="Arial"/>
                <a:cs typeface="Arial"/>
              </a:rPr>
              <a:t>Integrado de Infraestrutura de Informação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(III-RM)</a:t>
            </a:r>
            <a:endParaRPr sz="20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9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Arial"/>
                <a:cs typeface="Arial"/>
              </a:rPr>
              <a:t>Um </a:t>
            </a:r>
            <a:r>
              <a:rPr sz="1800" dirty="0">
                <a:latin typeface="Arial"/>
                <a:cs typeface="Arial"/>
              </a:rPr>
              <a:t>modelo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dirty="0">
                <a:latin typeface="Arial"/>
                <a:cs typeface="Arial"/>
              </a:rPr>
              <a:t>aplicações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negócio 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infraestrutura</a:t>
            </a:r>
            <a:endParaRPr sz="18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Arial"/>
                <a:cs typeface="Arial"/>
              </a:rPr>
              <a:t>Direcionado </a:t>
            </a:r>
            <a:r>
              <a:rPr sz="1800" spc="-5" dirty="0">
                <a:latin typeface="Arial"/>
                <a:cs typeface="Arial"/>
              </a:rPr>
              <a:t>especificamente </a:t>
            </a:r>
            <a:r>
              <a:rPr sz="1800" dirty="0">
                <a:latin typeface="Arial"/>
                <a:cs typeface="Arial"/>
              </a:rPr>
              <a:t>para dar suporte à </a:t>
            </a:r>
            <a:r>
              <a:rPr sz="1800" spc="-5" dirty="0">
                <a:latin typeface="Arial"/>
                <a:cs typeface="Arial"/>
              </a:rPr>
              <a:t>visão </a:t>
            </a:r>
            <a:r>
              <a:rPr sz="1800" dirty="0">
                <a:latin typeface="Arial"/>
                <a:cs typeface="Arial"/>
              </a:rPr>
              <a:t>do </a:t>
            </a:r>
            <a:r>
              <a:rPr sz="1800" spc="-10" dirty="0">
                <a:latin typeface="Arial"/>
                <a:cs typeface="Arial"/>
              </a:rPr>
              <a:t>Fluxo </a:t>
            </a:r>
            <a:r>
              <a:rPr sz="1800" dirty="0">
                <a:latin typeface="Arial"/>
                <a:cs typeface="Arial"/>
              </a:rPr>
              <a:t>de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Informação</a:t>
            </a:r>
            <a:endParaRPr sz="18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sem </a:t>
            </a:r>
            <a:r>
              <a:rPr sz="1800" spc="-5" dirty="0">
                <a:latin typeface="Arial"/>
                <a:cs typeface="Arial"/>
              </a:rPr>
              <a:t>fronteiras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i="1" dirty="0">
                <a:latin typeface="Arial"/>
                <a:cs typeface="Arial"/>
              </a:rPr>
              <a:t>Boundaryless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-150" dirty="0">
                <a:latin typeface="Arial"/>
                <a:cs typeface="Arial"/>
              </a:rPr>
              <a:t> </a:t>
            </a:r>
            <a:r>
              <a:rPr sz="1800" i="1" spc="0" dirty="0">
                <a:latin typeface="Arial"/>
                <a:cs typeface="Arial"/>
              </a:rPr>
              <a:t>Flow™)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8187" y="26926"/>
            <a:ext cx="692340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63470" marR="5080" indent="-235140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Modelo de Referência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 smtClean="0">
                <a:latin typeface="Arial"/>
                <a:cs typeface="Arial"/>
              </a:rPr>
              <a:t>Técnico  </a:t>
            </a:r>
            <a:r>
              <a:rPr sz="4000" i="0" spc="-5" dirty="0" smtClean="0">
                <a:latin typeface="Arial"/>
                <a:cs typeface="Arial"/>
              </a:rPr>
              <a:t>Alto-Nível</a:t>
            </a:r>
            <a:endParaRPr sz="4000" i="0" spc="-5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46197" y="1341437"/>
            <a:ext cx="5432806" cy="466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05" y="-40690"/>
            <a:ext cx="9267393" cy="1312846"/>
          </a:xfrm>
          <a:prstGeom prst="rect">
            <a:avLst/>
          </a:prstGeom>
        </p:spPr>
        <p:txBody>
          <a:bodyPr vert="horz" wrap="square" lIns="0" tIns="80949" rIns="0" bIns="0" rtlCol="0">
            <a:spAutoFit/>
          </a:bodyPr>
          <a:lstStyle/>
          <a:p>
            <a:pPr marL="3470910" marR="5080" indent="-2290445">
              <a:lnSpc>
                <a:spcPct val="100000"/>
              </a:lnSpc>
              <a:spcBef>
                <a:spcPts val="105"/>
              </a:spcBef>
            </a:pPr>
            <a:r>
              <a:rPr sz="4000" i="0" dirty="0">
                <a:latin typeface="Arial"/>
                <a:cs typeface="Arial"/>
              </a:rPr>
              <a:t>Modelo de Referência</a:t>
            </a:r>
            <a:r>
              <a:rPr sz="4000" i="0" spc="-60" dirty="0">
                <a:latin typeface="Arial"/>
                <a:cs typeface="Arial"/>
              </a:rPr>
              <a:t> </a:t>
            </a:r>
            <a:r>
              <a:rPr sz="4000" i="0" dirty="0">
                <a:latin typeface="Arial"/>
                <a:cs typeface="Arial"/>
              </a:rPr>
              <a:t>Técnica  Detalhado</a:t>
            </a:r>
          </a:p>
        </p:txBody>
      </p:sp>
      <p:sp>
        <p:nvSpPr>
          <p:cNvPr id="3" name="object 3"/>
          <p:cNvSpPr/>
          <p:nvPr/>
        </p:nvSpPr>
        <p:spPr>
          <a:xfrm>
            <a:off x="2476500" y="1219136"/>
            <a:ext cx="4813681" cy="460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296" y="90882"/>
            <a:ext cx="81768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O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Modelo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Integrado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de </a:t>
            </a: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Infraestrutura</a:t>
            </a:r>
            <a:r>
              <a:rPr sz="36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</a:p>
          <a:p>
            <a:pPr marL="4445" algn="ctr">
              <a:lnSpc>
                <a:spcPct val="100000"/>
              </a:lnSpc>
            </a:pPr>
            <a:r>
              <a:rPr sz="3600" spc="-5" dirty="0">
                <a:solidFill>
                  <a:srgbClr val="000000"/>
                </a:solidFill>
                <a:latin typeface="Arial"/>
                <a:cs typeface="Arial"/>
              </a:rPr>
              <a:t>Informação</a:t>
            </a:r>
            <a:r>
              <a:rPr sz="3600" spc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(III-RM)</a:t>
            </a:r>
          </a:p>
        </p:txBody>
      </p:sp>
      <p:sp>
        <p:nvSpPr>
          <p:cNvPr id="3" name="object 3"/>
          <p:cNvSpPr/>
          <p:nvPr/>
        </p:nvSpPr>
        <p:spPr>
          <a:xfrm>
            <a:off x="1900428" y="1462150"/>
            <a:ext cx="6105271" cy="3932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664" y="331675"/>
            <a:ext cx="639064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Framework </a:t>
            </a:r>
            <a:r>
              <a:rPr sz="4000" i="0" spc="0" dirty="0">
                <a:latin typeface="Arial"/>
                <a:cs typeface="Arial"/>
              </a:rPr>
              <a:t>de</a:t>
            </a:r>
            <a:r>
              <a:rPr sz="4000" i="0" spc="-90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Capacidades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1568451" y="1066800"/>
            <a:ext cx="7231760" cy="473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4810" y="2132838"/>
            <a:ext cx="3978910" cy="792480"/>
          </a:xfrm>
          <a:custGeom>
            <a:avLst/>
            <a:gdLst/>
            <a:ahLst/>
            <a:cxnLst/>
            <a:rect l="l" t="t" r="r" b="b"/>
            <a:pathLst>
              <a:path w="3978909" h="792480">
                <a:moveTo>
                  <a:pt x="395986" y="0"/>
                </a:moveTo>
                <a:lnTo>
                  <a:pt x="0" y="396113"/>
                </a:lnTo>
                <a:lnTo>
                  <a:pt x="395986" y="792099"/>
                </a:lnTo>
                <a:lnTo>
                  <a:pt x="395986" y="594106"/>
                </a:lnTo>
                <a:lnTo>
                  <a:pt x="3780408" y="594106"/>
                </a:lnTo>
                <a:lnTo>
                  <a:pt x="3978401" y="396113"/>
                </a:lnTo>
                <a:lnTo>
                  <a:pt x="3780345" y="197992"/>
                </a:lnTo>
                <a:lnTo>
                  <a:pt x="395986" y="197992"/>
                </a:lnTo>
                <a:lnTo>
                  <a:pt x="395986" y="0"/>
                </a:lnTo>
                <a:close/>
              </a:path>
              <a:path w="3978909" h="792480">
                <a:moveTo>
                  <a:pt x="3780408" y="594106"/>
                </a:moveTo>
                <a:lnTo>
                  <a:pt x="3582416" y="594106"/>
                </a:lnTo>
                <a:lnTo>
                  <a:pt x="3582416" y="792099"/>
                </a:lnTo>
                <a:lnTo>
                  <a:pt x="3780408" y="594106"/>
                </a:lnTo>
                <a:close/>
              </a:path>
              <a:path w="3978909" h="792480">
                <a:moveTo>
                  <a:pt x="3582416" y="0"/>
                </a:moveTo>
                <a:lnTo>
                  <a:pt x="3582416" y="197992"/>
                </a:lnTo>
                <a:lnTo>
                  <a:pt x="3780345" y="197992"/>
                </a:lnTo>
                <a:lnTo>
                  <a:pt x="3582416" y="0"/>
                </a:lnTo>
                <a:close/>
              </a:path>
            </a:pathLst>
          </a:custGeom>
          <a:solidFill>
            <a:srgbClr val="BADFE2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4810" y="2132838"/>
            <a:ext cx="3978910" cy="792480"/>
          </a:xfrm>
          <a:custGeom>
            <a:avLst/>
            <a:gdLst/>
            <a:ahLst/>
            <a:cxnLst/>
            <a:rect l="l" t="t" r="r" b="b"/>
            <a:pathLst>
              <a:path w="3978909" h="792480">
                <a:moveTo>
                  <a:pt x="0" y="396113"/>
                </a:moveTo>
                <a:lnTo>
                  <a:pt x="395986" y="0"/>
                </a:lnTo>
                <a:lnTo>
                  <a:pt x="395986" y="197992"/>
                </a:lnTo>
                <a:lnTo>
                  <a:pt x="3582416" y="197992"/>
                </a:lnTo>
                <a:lnTo>
                  <a:pt x="3582416" y="0"/>
                </a:lnTo>
                <a:lnTo>
                  <a:pt x="3978401" y="396113"/>
                </a:lnTo>
                <a:lnTo>
                  <a:pt x="3582416" y="792099"/>
                </a:lnTo>
                <a:lnTo>
                  <a:pt x="3582416" y="594106"/>
                </a:lnTo>
                <a:lnTo>
                  <a:pt x="395986" y="594106"/>
                </a:lnTo>
                <a:lnTo>
                  <a:pt x="395986" y="792099"/>
                </a:lnTo>
                <a:lnTo>
                  <a:pt x="0" y="396113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8354" y="331675"/>
            <a:ext cx="72878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ADM e </a:t>
            </a:r>
            <a:r>
              <a:rPr sz="4000" i="0" dirty="0">
                <a:latin typeface="Arial"/>
                <a:cs typeface="Arial"/>
              </a:rPr>
              <a:t>outras partes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5" name="object 5"/>
          <p:cNvSpPr/>
          <p:nvPr/>
        </p:nvSpPr>
        <p:spPr>
          <a:xfrm>
            <a:off x="598576" y="1124713"/>
            <a:ext cx="2028444" cy="245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1420" y="1628777"/>
            <a:ext cx="2432430" cy="1955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6964" y="1656411"/>
            <a:ext cx="544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ADM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2447" y="3761613"/>
            <a:ext cx="26320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Architecture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Repository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6600" y="3391752"/>
            <a:ext cx="204471" cy="2992755"/>
          </a:xfrm>
          <a:custGeom>
            <a:avLst/>
            <a:gdLst/>
            <a:ahLst/>
            <a:cxnLst/>
            <a:rect l="l" t="t" r="r" b="b"/>
            <a:pathLst>
              <a:path w="204470" h="2992754">
                <a:moveTo>
                  <a:pt x="0" y="2992374"/>
                </a:moveTo>
                <a:lnTo>
                  <a:pt x="203987" y="2992374"/>
                </a:lnTo>
                <a:lnTo>
                  <a:pt x="203987" y="0"/>
                </a:lnTo>
                <a:lnTo>
                  <a:pt x="0" y="0"/>
                </a:lnTo>
                <a:lnTo>
                  <a:pt x="0" y="2992374"/>
                </a:lnTo>
                <a:close/>
              </a:path>
            </a:pathLst>
          </a:custGeom>
          <a:solidFill>
            <a:srgbClr val="BADFE2">
              <a:alpha val="4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0562" y="943483"/>
            <a:ext cx="2448560" cy="5440680"/>
          </a:xfrm>
          <a:custGeom>
            <a:avLst/>
            <a:gdLst/>
            <a:ahLst/>
            <a:cxnLst/>
            <a:rect l="l" t="t" r="r" b="b"/>
            <a:pathLst>
              <a:path w="2448560" h="5440680">
                <a:moveTo>
                  <a:pt x="2448305" y="0"/>
                </a:moveTo>
                <a:lnTo>
                  <a:pt x="0" y="2448305"/>
                </a:lnTo>
                <a:lnTo>
                  <a:pt x="0" y="5440641"/>
                </a:lnTo>
                <a:lnTo>
                  <a:pt x="2448305" y="2992373"/>
                </a:lnTo>
                <a:lnTo>
                  <a:pt x="2448305" y="0"/>
                </a:lnTo>
                <a:close/>
              </a:path>
            </a:pathLst>
          </a:custGeom>
          <a:solidFill>
            <a:srgbClr val="95B4B6">
              <a:alpha val="4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1" y="943483"/>
            <a:ext cx="2652395" cy="2448560"/>
          </a:xfrm>
          <a:custGeom>
            <a:avLst/>
            <a:gdLst/>
            <a:ahLst/>
            <a:cxnLst/>
            <a:rect l="l" t="t" r="r" b="b"/>
            <a:pathLst>
              <a:path w="2652395" h="2448560">
                <a:moveTo>
                  <a:pt x="2652267" y="0"/>
                </a:moveTo>
                <a:lnTo>
                  <a:pt x="2448305" y="0"/>
                </a:lnTo>
                <a:lnTo>
                  <a:pt x="0" y="2448305"/>
                </a:lnTo>
                <a:lnTo>
                  <a:pt x="203962" y="2448305"/>
                </a:lnTo>
                <a:lnTo>
                  <a:pt x="2652267" y="0"/>
                </a:lnTo>
                <a:close/>
              </a:path>
            </a:pathLst>
          </a:custGeom>
          <a:solidFill>
            <a:srgbClr val="C7E6E8">
              <a:alpha val="4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6601" y="943483"/>
            <a:ext cx="2652395" cy="5440680"/>
          </a:xfrm>
          <a:custGeom>
            <a:avLst/>
            <a:gdLst/>
            <a:ahLst/>
            <a:cxnLst/>
            <a:rect l="l" t="t" r="r" b="b"/>
            <a:pathLst>
              <a:path w="2652395" h="5440680">
                <a:moveTo>
                  <a:pt x="0" y="2448305"/>
                </a:moveTo>
                <a:lnTo>
                  <a:pt x="2448305" y="0"/>
                </a:lnTo>
                <a:lnTo>
                  <a:pt x="2652267" y="0"/>
                </a:lnTo>
                <a:lnTo>
                  <a:pt x="2652267" y="2992373"/>
                </a:lnTo>
                <a:lnTo>
                  <a:pt x="203962" y="5440641"/>
                </a:lnTo>
                <a:lnTo>
                  <a:pt x="0" y="5440641"/>
                </a:lnTo>
                <a:lnTo>
                  <a:pt x="0" y="244830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6601" y="943483"/>
            <a:ext cx="2652395" cy="2448560"/>
          </a:xfrm>
          <a:custGeom>
            <a:avLst/>
            <a:gdLst/>
            <a:ahLst/>
            <a:cxnLst/>
            <a:rect l="l" t="t" r="r" b="b"/>
            <a:pathLst>
              <a:path w="2652395" h="2448560">
                <a:moveTo>
                  <a:pt x="0" y="2448305"/>
                </a:moveTo>
                <a:lnTo>
                  <a:pt x="203962" y="2448305"/>
                </a:lnTo>
                <a:lnTo>
                  <a:pt x="2652267" y="0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0562" y="3391791"/>
            <a:ext cx="0" cy="2992755"/>
          </a:xfrm>
          <a:custGeom>
            <a:avLst/>
            <a:gdLst/>
            <a:ahLst/>
            <a:cxnLst/>
            <a:rect l="l" t="t" r="r" b="b"/>
            <a:pathLst>
              <a:path h="2992754">
                <a:moveTo>
                  <a:pt x="0" y="0"/>
                </a:moveTo>
                <a:lnTo>
                  <a:pt x="0" y="2992335"/>
                </a:lnTo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8656" y="2919222"/>
            <a:ext cx="1792731" cy="1098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61411" y="4200906"/>
            <a:ext cx="12338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Enterprise  Conti</a:t>
            </a:r>
            <a:r>
              <a:rPr sz="1800" b="1" i="1" dirty="0">
                <a:latin typeface="Arial"/>
                <a:cs typeface="Arial"/>
              </a:rPr>
              <a:t>n</a:t>
            </a:r>
            <a:r>
              <a:rPr sz="1800" b="1" i="1" spc="-5" dirty="0">
                <a:latin typeface="Arial"/>
                <a:cs typeface="Arial"/>
              </a:rPr>
              <a:t>u</a:t>
            </a:r>
            <a:r>
              <a:rPr sz="1800" b="1" i="1" dirty="0">
                <a:latin typeface="Arial"/>
                <a:cs typeface="Arial"/>
              </a:rPr>
              <a:t>u</a:t>
            </a:r>
            <a:r>
              <a:rPr sz="1800" b="1" i="1" spc="-5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70220" y="4265421"/>
            <a:ext cx="4295140" cy="1817370"/>
          </a:xfrm>
          <a:custGeom>
            <a:avLst/>
            <a:gdLst/>
            <a:ahLst/>
            <a:cxnLst/>
            <a:rect l="l" t="t" r="r" b="b"/>
            <a:pathLst>
              <a:path w="4295140" h="1817370">
                <a:moveTo>
                  <a:pt x="3991863" y="0"/>
                </a:moveTo>
                <a:lnTo>
                  <a:pt x="302894" y="0"/>
                </a:lnTo>
                <a:lnTo>
                  <a:pt x="253770" y="3965"/>
                </a:lnTo>
                <a:lnTo>
                  <a:pt x="207166" y="15444"/>
                </a:lnTo>
                <a:lnTo>
                  <a:pt x="163708" y="33813"/>
                </a:lnTo>
                <a:lnTo>
                  <a:pt x="124020" y="58448"/>
                </a:lnTo>
                <a:lnTo>
                  <a:pt x="88725" y="88725"/>
                </a:lnTo>
                <a:lnTo>
                  <a:pt x="58448" y="124020"/>
                </a:lnTo>
                <a:lnTo>
                  <a:pt x="33813" y="163708"/>
                </a:lnTo>
                <a:lnTo>
                  <a:pt x="15444" y="207166"/>
                </a:lnTo>
                <a:lnTo>
                  <a:pt x="3965" y="253770"/>
                </a:lnTo>
                <a:lnTo>
                  <a:pt x="0" y="302894"/>
                </a:lnTo>
                <a:lnTo>
                  <a:pt x="0" y="1514424"/>
                </a:lnTo>
                <a:lnTo>
                  <a:pt x="3965" y="1563551"/>
                </a:lnTo>
                <a:lnTo>
                  <a:pt x="15444" y="1610156"/>
                </a:lnTo>
                <a:lnTo>
                  <a:pt x="33813" y="1653613"/>
                </a:lnTo>
                <a:lnTo>
                  <a:pt x="58448" y="1693300"/>
                </a:lnTo>
                <a:lnTo>
                  <a:pt x="88725" y="1728592"/>
                </a:lnTo>
                <a:lnTo>
                  <a:pt x="124020" y="1758866"/>
                </a:lnTo>
                <a:lnTo>
                  <a:pt x="163708" y="1783498"/>
                </a:lnTo>
                <a:lnTo>
                  <a:pt x="207166" y="1801864"/>
                </a:lnTo>
                <a:lnTo>
                  <a:pt x="253770" y="1813342"/>
                </a:lnTo>
                <a:lnTo>
                  <a:pt x="302894" y="1817306"/>
                </a:lnTo>
                <a:lnTo>
                  <a:pt x="3991863" y="1817306"/>
                </a:lnTo>
                <a:lnTo>
                  <a:pt x="4040988" y="1813342"/>
                </a:lnTo>
                <a:lnTo>
                  <a:pt x="4087592" y="1801864"/>
                </a:lnTo>
                <a:lnTo>
                  <a:pt x="4131050" y="1783498"/>
                </a:lnTo>
                <a:lnTo>
                  <a:pt x="4170738" y="1758866"/>
                </a:lnTo>
                <a:lnTo>
                  <a:pt x="4206033" y="1728592"/>
                </a:lnTo>
                <a:lnTo>
                  <a:pt x="4236310" y="1693300"/>
                </a:lnTo>
                <a:lnTo>
                  <a:pt x="4260945" y="1653613"/>
                </a:lnTo>
                <a:lnTo>
                  <a:pt x="4279314" y="1610156"/>
                </a:lnTo>
                <a:lnTo>
                  <a:pt x="4290793" y="1563551"/>
                </a:lnTo>
                <a:lnTo>
                  <a:pt x="4294758" y="1514424"/>
                </a:lnTo>
                <a:lnTo>
                  <a:pt x="4294758" y="302894"/>
                </a:lnTo>
                <a:lnTo>
                  <a:pt x="4290793" y="253770"/>
                </a:lnTo>
                <a:lnTo>
                  <a:pt x="4279314" y="207166"/>
                </a:lnTo>
                <a:lnTo>
                  <a:pt x="4260945" y="163708"/>
                </a:lnTo>
                <a:lnTo>
                  <a:pt x="4236310" y="124020"/>
                </a:lnTo>
                <a:lnTo>
                  <a:pt x="4206033" y="88725"/>
                </a:lnTo>
                <a:lnTo>
                  <a:pt x="4170738" y="58448"/>
                </a:lnTo>
                <a:lnTo>
                  <a:pt x="4131050" y="33813"/>
                </a:lnTo>
                <a:lnTo>
                  <a:pt x="4087592" y="15444"/>
                </a:lnTo>
                <a:lnTo>
                  <a:pt x="4040988" y="3965"/>
                </a:lnTo>
                <a:lnTo>
                  <a:pt x="3991863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0220" y="4265421"/>
            <a:ext cx="4295140" cy="1817370"/>
          </a:xfrm>
          <a:custGeom>
            <a:avLst/>
            <a:gdLst/>
            <a:ahLst/>
            <a:cxnLst/>
            <a:rect l="l" t="t" r="r" b="b"/>
            <a:pathLst>
              <a:path w="4295140" h="1817370">
                <a:moveTo>
                  <a:pt x="0" y="302894"/>
                </a:moveTo>
                <a:lnTo>
                  <a:pt x="3965" y="253770"/>
                </a:lnTo>
                <a:lnTo>
                  <a:pt x="15444" y="207166"/>
                </a:lnTo>
                <a:lnTo>
                  <a:pt x="33813" y="163708"/>
                </a:lnTo>
                <a:lnTo>
                  <a:pt x="58448" y="124020"/>
                </a:lnTo>
                <a:lnTo>
                  <a:pt x="88725" y="88725"/>
                </a:lnTo>
                <a:lnTo>
                  <a:pt x="124020" y="58448"/>
                </a:lnTo>
                <a:lnTo>
                  <a:pt x="163708" y="33813"/>
                </a:lnTo>
                <a:lnTo>
                  <a:pt x="207166" y="15444"/>
                </a:lnTo>
                <a:lnTo>
                  <a:pt x="253770" y="3965"/>
                </a:lnTo>
                <a:lnTo>
                  <a:pt x="302894" y="0"/>
                </a:lnTo>
                <a:lnTo>
                  <a:pt x="3991863" y="0"/>
                </a:lnTo>
                <a:lnTo>
                  <a:pt x="4040988" y="3965"/>
                </a:lnTo>
                <a:lnTo>
                  <a:pt x="4087592" y="15444"/>
                </a:lnTo>
                <a:lnTo>
                  <a:pt x="4131050" y="33813"/>
                </a:lnTo>
                <a:lnTo>
                  <a:pt x="4170738" y="58448"/>
                </a:lnTo>
                <a:lnTo>
                  <a:pt x="4206033" y="88725"/>
                </a:lnTo>
                <a:lnTo>
                  <a:pt x="4236310" y="124020"/>
                </a:lnTo>
                <a:lnTo>
                  <a:pt x="4260945" y="163708"/>
                </a:lnTo>
                <a:lnTo>
                  <a:pt x="4279314" y="207166"/>
                </a:lnTo>
                <a:lnTo>
                  <a:pt x="4290793" y="253770"/>
                </a:lnTo>
                <a:lnTo>
                  <a:pt x="4294758" y="302894"/>
                </a:lnTo>
                <a:lnTo>
                  <a:pt x="4294758" y="1514424"/>
                </a:lnTo>
                <a:lnTo>
                  <a:pt x="4290793" y="1563551"/>
                </a:lnTo>
                <a:lnTo>
                  <a:pt x="4279314" y="1610156"/>
                </a:lnTo>
                <a:lnTo>
                  <a:pt x="4260945" y="1653613"/>
                </a:lnTo>
                <a:lnTo>
                  <a:pt x="4236310" y="1693300"/>
                </a:lnTo>
                <a:lnTo>
                  <a:pt x="4206033" y="1728592"/>
                </a:lnTo>
                <a:lnTo>
                  <a:pt x="4170738" y="1758866"/>
                </a:lnTo>
                <a:lnTo>
                  <a:pt x="4131050" y="1783498"/>
                </a:lnTo>
                <a:lnTo>
                  <a:pt x="4087592" y="1801864"/>
                </a:lnTo>
                <a:lnTo>
                  <a:pt x="4040988" y="1813342"/>
                </a:lnTo>
                <a:lnTo>
                  <a:pt x="3991863" y="1817306"/>
                </a:lnTo>
                <a:lnTo>
                  <a:pt x="302894" y="1817306"/>
                </a:lnTo>
                <a:lnTo>
                  <a:pt x="253770" y="1813342"/>
                </a:lnTo>
                <a:lnTo>
                  <a:pt x="207166" y="1801864"/>
                </a:lnTo>
                <a:lnTo>
                  <a:pt x="163708" y="1783498"/>
                </a:lnTo>
                <a:lnTo>
                  <a:pt x="124020" y="1758866"/>
                </a:lnTo>
                <a:lnTo>
                  <a:pt x="88725" y="1728592"/>
                </a:lnTo>
                <a:lnTo>
                  <a:pt x="58448" y="1693300"/>
                </a:lnTo>
                <a:lnTo>
                  <a:pt x="33813" y="1653613"/>
                </a:lnTo>
                <a:lnTo>
                  <a:pt x="15444" y="1610156"/>
                </a:lnTo>
                <a:lnTo>
                  <a:pt x="3965" y="1563551"/>
                </a:lnTo>
                <a:lnTo>
                  <a:pt x="0" y="1514424"/>
                </a:lnTo>
                <a:lnTo>
                  <a:pt x="0" y="302894"/>
                </a:lnTo>
                <a:close/>
              </a:path>
            </a:pathLst>
          </a:custGeom>
          <a:ln w="2857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04939" y="4386199"/>
            <a:ext cx="3423921" cy="15504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90"/>
              </a:spcBef>
            </a:pPr>
            <a:r>
              <a:rPr sz="2000" b="1" spc="-135" dirty="0">
                <a:latin typeface="Trebuchet MS"/>
                <a:cs typeface="Trebuchet MS"/>
              </a:rPr>
              <a:t>O </a:t>
            </a:r>
            <a:r>
              <a:rPr sz="2000" b="1" i="1" spc="-220" dirty="0">
                <a:latin typeface="Arial"/>
                <a:cs typeface="Arial"/>
              </a:rPr>
              <a:t>Continuum </a:t>
            </a:r>
            <a:r>
              <a:rPr sz="2000" b="1" spc="-165" dirty="0">
                <a:latin typeface="Trebuchet MS"/>
                <a:cs typeface="Trebuchet MS"/>
              </a:rPr>
              <a:t>funciona como </a:t>
            </a:r>
            <a:r>
              <a:rPr sz="2000" b="1" spc="-229" dirty="0">
                <a:latin typeface="Trebuchet MS"/>
                <a:cs typeface="Trebuchet MS"/>
              </a:rPr>
              <a:t>um  </a:t>
            </a:r>
            <a:r>
              <a:rPr sz="2000" b="1" spc="-155" dirty="0">
                <a:latin typeface="Arial"/>
                <a:cs typeface="Arial"/>
              </a:rPr>
              <a:t>“filtro” </a:t>
            </a:r>
            <a:r>
              <a:rPr sz="2000" b="1" spc="-200" dirty="0">
                <a:latin typeface="Arial"/>
                <a:cs typeface="Arial"/>
              </a:rPr>
              <a:t>para </a:t>
            </a:r>
            <a:r>
              <a:rPr sz="2000" b="1" i="1" spc="-185" dirty="0">
                <a:latin typeface="Arial"/>
                <a:cs typeface="Arial"/>
              </a:rPr>
              <a:t>categorizar </a:t>
            </a:r>
            <a:r>
              <a:rPr sz="2000" b="1" spc="-110" dirty="0">
                <a:latin typeface="Trebuchet MS"/>
                <a:cs typeface="Trebuchet MS"/>
              </a:rPr>
              <a:t>novos  </a:t>
            </a:r>
            <a:r>
              <a:rPr sz="2000" b="1" spc="-155" dirty="0">
                <a:latin typeface="Trebuchet MS"/>
                <a:cs typeface="Trebuchet MS"/>
              </a:rPr>
              <a:t>conteúdos </a:t>
            </a:r>
            <a:r>
              <a:rPr sz="2000" b="1" spc="-130" dirty="0">
                <a:latin typeface="Trebuchet MS"/>
                <a:cs typeface="Trebuchet MS"/>
              </a:rPr>
              <a:t>criados </a:t>
            </a:r>
            <a:r>
              <a:rPr sz="2000" b="1" spc="-160" dirty="0">
                <a:latin typeface="Trebuchet MS"/>
                <a:cs typeface="Trebuchet MS"/>
              </a:rPr>
              <a:t>no </a:t>
            </a:r>
            <a:r>
              <a:rPr sz="2000" b="1" spc="-114" dirty="0">
                <a:latin typeface="Trebuchet MS"/>
                <a:cs typeface="Trebuchet MS"/>
              </a:rPr>
              <a:t>ADM </a:t>
            </a:r>
            <a:r>
              <a:rPr sz="2000" b="1" spc="-245" dirty="0">
                <a:latin typeface="Trebuchet MS"/>
                <a:cs typeface="Trebuchet MS"/>
              </a:rPr>
              <a:t>e </a:t>
            </a:r>
            <a:r>
              <a:rPr sz="2000" b="1" spc="-180" dirty="0">
                <a:latin typeface="Trebuchet MS"/>
                <a:cs typeface="Trebuchet MS"/>
              </a:rPr>
              <a:t>para  </a:t>
            </a:r>
            <a:r>
              <a:rPr sz="2000" b="1" i="1" spc="-195" dirty="0">
                <a:latin typeface="Arial"/>
                <a:cs typeface="Arial"/>
              </a:rPr>
              <a:t>encontrar </a:t>
            </a:r>
            <a:r>
              <a:rPr sz="2000" b="1" spc="-155" dirty="0">
                <a:latin typeface="Trebuchet MS"/>
                <a:cs typeface="Trebuchet MS"/>
              </a:rPr>
              <a:t>conteúdos </a:t>
            </a:r>
            <a:r>
              <a:rPr sz="2000" b="1" spc="-145" dirty="0">
                <a:latin typeface="Trebuchet MS"/>
                <a:cs typeface="Trebuchet MS"/>
              </a:rPr>
              <a:t>reusáveis </a:t>
            </a:r>
            <a:r>
              <a:rPr sz="2000" b="1" spc="-160" dirty="0">
                <a:latin typeface="Trebuchet MS"/>
                <a:cs typeface="Trebuchet MS"/>
              </a:rPr>
              <a:t>no  </a:t>
            </a:r>
            <a:r>
              <a:rPr sz="2000" b="1" spc="-165" dirty="0">
                <a:latin typeface="Trebuchet MS"/>
                <a:cs typeface="Trebuchet MS"/>
              </a:rPr>
              <a:t>repositório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2136" y="4818509"/>
            <a:ext cx="2418715" cy="1264285"/>
          </a:xfrm>
          <a:custGeom>
            <a:avLst/>
            <a:gdLst/>
            <a:ahLst/>
            <a:cxnLst/>
            <a:rect l="l" t="t" r="r" b="b"/>
            <a:pathLst>
              <a:path w="2418715" h="1264285">
                <a:moveTo>
                  <a:pt x="1209141" y="0"/>
                </a:moveTo>
                <a:lnTo>
                  <a:pt x="1146919" y="822"/>
                </a:lnTo>
                <a:lnTo>
                  <a:pt x="1085513" y="3262"/>
                </a:lnTo>
                <a:lnTo>
                  <a:pt x="1025001" y="7282"/>
                </a:lnTo>
                <a:lnTo>
                  <a:pt x="965457" y="12840"/>
                </a:lnTo>
                <a:lnTo>
                  <a:pt x="906957" y="19897"/>
                </a:lnTo>
                <a:lnTo>
                  <a:pt x="849579" y="28413"/>
                </a:lnTo>
                <a:lnTo>
                  <a:pt x="793397" y="38350"/>
                </a:lnTo>
                <a:lnTo>
                  <a:pt x="738488" y="49666"/>
                </a:lnTo>
                <a:lnTo>
                  <a:pt x="684928" y="62323"/>
                </a:lnTo>
                <a:lnTo>
                  <a:pt x="632792" y="76281"/>
                </a:lnTo>
                <a:lnTo>
                  <a:pt x="582157" y="91499"/>
                </a:lnTo>
                <a:lnTo>
                  <a:pt x="533098" y="107939"/>
                </a:lnTo>
                <a:lnTo>
                  <a:pt x="485692" y="125561"/>
                </a:lnTo>
                <a:lnTo>
                  <a:pt x="440014" y="144324"/>
                </a:lnTo>
                <a:lnTo>
                  <a:pt x="396141" y="164190"/>
                </a:lnTo>
                <a:lnTo>
                  <a:pt x="354149" y="185118"/>
                </a:lnTo>
                <a:lnTo>
                  <a:pt x="314112" y="207069"/>
                </a:lnTo>
                <a:lnTo>
                  <a:pt x="276108" y="230003"/>
                </a:lnTo>
                <a:lnTo>
                  <a:pt x="240213" y="253880"/>
                </a:lnTo>
                <a:lnTo>
                  <a:pt x="206502" y="278662"/>
                </a:lnTo>
                <a:lnTo>
                  <a:pt x="175051" y="304307"/>
                </a:lnTo>
                <a:lnTo>
                  <a:pt x="145936" y="330776"/>
                </a:lnTo>
                <a:lnTo>
                  <a:pt x="119234" y="358031"/>
                </a:lnTo>
                <a:lnTo>
                  <a:pt x="73370" y="414734"/>
                </a:lnTo>
                <a:lnTo>
                  <a:pt x="38066" y="474100"/>
                </a:lnTo>
                <a:lnTo>
                  <a:pt x="13932" y="535811"/>
                </a:lnTo>
                <a:lnTo>
                  <a:pt x="1573" y="599549"/>
                </a:lnTo>
                <a:lnTo>
                  <a:pt x="0" y="632079"/>
                </a:lnTo>
                <a:lnTo>
                  <a:pt x="1573" y="664610"/>
                </a:lnTo>
                <a:lnTo>
                  <a:pt x="13932" y="728351"/>
                </a:lnTo>
                <a:lnTo>
                  <a:pt x="38066" y="790065"/>
                </a:lnTo>
                <a:lnTo>
                  <a:pt x="73370" y="849436"/>
                </a:lnTo>
                <a:lnTo>
                  <a:pt x="119234" y="906144"/>
                </a:lnTo>
                <a:lnTo>
                  <a:pt x="145936" y="933401"/>
                </a:lnTo>
                <a:lnTo>
                  <a:pt x="175051" y="959873"/>
                </a:lnTo>
                <a:lnTo>
                  <a:pt x="206502" y="985521"/>
                </a:lnTo>
                <a:lnTo>
                  <a:pt x="240213" y="1010305"/>
                </a:lnTo>
                <a:lnTo>
                  <a:pt x="276108" y="1034185"/>
                </a:lnTo>
                <a:lnTo>
                  <a:pt x="314112" y="1057122"/>
                </a:lnTo>
                <a:lnTo>
                  <a:pt x="354149" y="1079076"/>
                </a:lnTo>
                <a:lnTo>
                  <a:pt x="396141" y="1100006"/>
                </a:lnTo>
                <a:lnTo>
                  <a:pt x="440014" y="1119875"/>
                </a:lnTo>
                <a:lnTo>
                  <a:pt x="485692" y="1138641"/>
                </a:lnTo>
                <a:lnTo>
                  <a:pt x="533098" y="1156264"/>
                </a:lnTo>
                <a:lnTo>
                  <a:pt x="582157" y="1172707"/>
                </a:lnTo>
                <a:lnTo>
                  <a:pt x="632792" y="1187927"/>
                </a:lnTo>
                <a:lnTo>
                  <a:pt x="684928" y="1201887"/>
                </a:lnTo>
                <a:lnTo>
                  <a:pt x="738488" y="1214546"/>
                </a:lnTo>
                <a:lnTo>
                  <a:pt x="793397" y="1225864"/>
                </a:lnTo>
                <a:lnTo>
                  <a:pt x="849579" y="1235802"/>
                </a:lnTo>
                <a:lnTo>
                  <a:pt x="906957" y="1244320"/>
                </a:lnTo>
                <a:lnTo>
                  <a:pt x="965457" y="1251379"/>
                </a:lnTo>
                <a:lnTo>
                  <a:pt x="1025001" y="1256938"/>
                </a:lnTo>
                <a:lnTo>
                  <a:pt x="1085513" y="1260957"/>
                </a:lnTo>
                <a:lnTo>
                  <a:pt x="1146919" y="1263398"/>
                </a:lnTo>
                <a:lnTo>
                  <a:pt x="1209141" y="1264221"/>
                </a:lnTo>
                <a:lnTo>
                  <a:pt x="1271361" y="1263398"/>
                </a:lnTo>
                <a:lnTo>
                  <a:pt x="1332765" y="1260957"/>
                </a:lnTo>
                <a:lnTo>
                  <a:pt x="1393276" y="1256938"/>
                </a:lnTo>
                <a:lnTo>
                  <a:pt x="1452819" y="1251379"/>
                </a:lnTo>
                <a:lnTo>
                  <a:pt x="1511318" y="1244320"/>
                </a:lnTo>
                <a:lnTo>
                  <a:pt x="1568696" y="1235802"/>
                </a:lnTo>
                <a:lnTo>
                  <a:pt x="1624878" y="1225864"/>
                </a:lnTo>
                <a:lnTo>
                  <a:pt x="1679787" y="1214546"/>
                </a:lnTo>
                <a:lnTo>
                  <a:pt x="1733348" y="1201887"/>
                </a:lnTo>
                <a:lnTo>
                  <a:pt x="1785485" y="1187927"/>
                </a:lnTo>
                <a:lnTo>
                  <a:pt x="1836121" y="1172707"/>
                </a:lnTo>
                <a:lnTo>
                  <a:pt x="1885181" y="1156264"/>
                </a:lnTo>
                <a:lnTo>
                  <a:pt x="1932588" y="1138641"/>
                </a:lnTo>
                <a:lnTo>
                  <a:pt x="1978268" y="1119875"/>
                </a:lnTo>
                <a:lnTo>
                  <a:pt x="2022142" y="1100006"/>
                </a:lnTo>
                <a:lnTo>
                  <a:pt x="2064137" y="1079076"/>
                </a:lnTo>
                <a:lnTo>
                  <a:pt x="2104175" y="1057122"/>
                </a:lnTo>
                <a:lnTo>
                  <a:pt x="2142181" y="1034185"/>
                </a:lnTo>
                <a:lnTo>
                  <a:pt x="2178078" y="1010305"/>
                </a:lnTo>
                <a:lnTo>
                  <a:pt x="2211791" y="985521"/>
                </a:lnTo>
                <a:lnTo>
                  <a:pt x="2243244" y="959873"/>
                </a:lnTo>
                <a:lnTo>
                  <a:pt x="2272360" y="933401"/>
                </a:lnTo>
                <a:lnTo>
                  <a:pt x="2299065" y="906144"/>
                </a:lnTo>
                <a:lnTo>
                  <a:pt x="2344932" y="849436"/>
                </a:lnTo>
                <a:lnTo>
                  <a:pt x="2380238" y="790065"/>
                </a:lnTo>
                <a:lnTo>
                  <a:pt x="2404375" y="728351"/>
                </a:lnTo>
                <a:lnTo>
                  <a:pt x="2416735" y="664610"/>
                </a:lnTo>
                <a:lnTo>
                  <a:pt x="2418308" y="632079"/>
                </a:lnTo>
                <a:lnTo>
                  <a:pt x="2416735" y="599549"/>
                </a:lnTo>
                <a:lnTo>
                  <a:pt x="2404375" y="535811"/>
                </a:lnTo>
                <a:lnTo>
                  <a:pt x="2380238" y="474100"/>
                </a:lnTo>
                <a:lnTo>
                  <a:pt x="2344932" y="414734"/>
                </a:lnTo>
                <a:lnTo>
                  <a:pt x="2299065" y="358031"/>
                </a:lnTo>
                <a:lnTo>
                  <a:pt x="2272360" y="330776"/>
                </a:lnTo>
                <a:lnTo>
                  <a:pt x="2243244" y="304307"/>
                </a:lnTo>
                <a:lnTo>
                  <a:pt x="2211791" y="278662"/>
                </a:lnTo>
                <a:lnTo>
                  <a:pt x="2178078" y="253880"/>
                </a:lnTo>
                <a:lnTo>
                  <a:pt x="2142181" y="230003"/>
                </a:lnTo>
                <a:lnTo>
                  <a:pt x="2104175" y="207069"/>
                </a:lnTo>
                <a:lnTo>
                  <a:pt x="2064137" y="185118"/>
                </a:lnTo>
                <a:lnTo>
                  <a:pt x="2022142" y="164190"/>
                </a:lnTo>
                <a:lnTo>
                  <a:pt x="1978268" y="144324"/>
                </a:lnTo>
                <a:lnTo>
                  <a:pt x="1932588" y="125561"/>
                </a:lnTo>
                <a:lnTo>
                  <a:pt x="1885181" y="107939"/>
                </a:lnTo>
                <a:lnTo>
                  <a:pt x="1836121" y="91499"/>
                </a:lnTo>
                <a:lnTo>
                  <a:pt x="1785485" y="76281"/>
                </a:lnTo>
                <a:lnTo>
                  <a:pt x="1733348" y="62323"/>
                </a:lnTo>
                <a:lnTo>
                  <a:pt x="1679787" y="49666"/>
                </a:lnTo>
                <a:lnTo>
                  <a:pt x="1624878" y="38350"/>
                </a:lnTo>
                <a:lnTo>
                  <a:pt x="1568696" y="28413"/>
                </a:lnTo>
                <a:lnTo>
                  <a:pt x="1511318" y="19897"/>
                </a:lnTo>
                <a:lnTo>
                  <a:pt x="1452819" y="12840"/>
                </a:lnTo>
                <a:lnTo>
                  <a:pt x="1393276" y="7282"/>
                </a:lnTo>
                <a:lnTo>
                  <a:pt x="1332765" y="3262"/>
                </a:lnTo>
                <a:lnTo>
                  <a:pt x="1271361" y="822"/>
                </a:lnTo>
                <a:lnTo>
                  <a:pt x="1209141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136" y="4818509"/>
            <a:ext cx="2418715" cy="1264285"/>
          </a:xfrm>
          <a:custGeom>
            <a:avLst/>
            <a:gdLst/>
            <a:ahLst/>
            <a:cxnLst/>
            <a:rect l="l" t="t" r="r" b="b"/>
            <a:pathLst>
              <a:path w="2418715" h="1264285">
                <a:moveTo>
                  <a:pt x="0" y="632079"/>
                </a:moveTo>
                <a:lnTo>
                  <a:pt x="6242" y="567446"/>
                </a:lnTo>
                <a:lnTo>
                  <a:pt x="24565" y="504682"/>
                </a:lnTo>
                <a:lnTo>
                  <a:pt x="54360" y="444104"/>
                </a:lnTo>
                <a:lnTo>
                  <a:pt x="95020" y="386030"/>
                </a:lnTo>
                <a:lnTo>
                  <a:pt x="145936" y="330776"/>
                </a:lnTo>
                <a:lnTo>
                  <a:pt x="175051" y="304307"/>
                </a:lnTo>
                <a:lnTo>
                  <a:pt x="206502" y="278662"/>
                </a:lnTo>
                <a:lnTo>
                  <a:pt x="240213" y="253880"/>
                </a:lnTo>
                <a:lnTo>
                  <a:pt x="276108" y="230003"/>
                </a:lnTo>
                <a:lnTo>
                  <a:pt x="314112" y="207069"/>
                </a:lnTo>
                <a:lnTo>
                  <a:pt x="354149" y="185118"/>
                </a:lnTo>
                <a:lnTo>
                  <a:pt x="396141" y="164190"/>
                </a:lnTo>
                <a:lnTo>
                  <a:pt x="440014" y="144324"/>
                </a:lnTo>
                <a:lnTo>
                  <a:pt x="485692" y="125561"/>
                </a:lnTo>
                <a:lnTo>
                  <a:pt x="533098" y="107939"/>
                </a:lnTo>
                <a:lnTo>
                  <a:pt x="582157" y="91499"/>
                </a:lnTo>
                <a:lnTo>
                  <a:pt x="632792" y="76281"/>
                </a:lnTo>
                <a:lnTo>
                  <a:pt x="684928" y="62323"/>
                </a:lnTo>
                <a:lnTo>
                  <a:pt x="738488" y="49666"/>
                </a:lnTo>
                <a:lnTo>
                  <a:pt x="793397" y="38350"/>
                </a:lnTo>
                <a:lnTo>
                  <a:pt x="849579" y="28413"/>
                </a:lnTo>
                <a:lnTo>
                  <a:pt x="906957" y="19897"/>
                </a:lnTo>
                <a:lnTo>
                  <a:pt x="965457" y="12840"/>
                </a:lnTo>
                <a:lnTo>
                  <a:pt x="1025001" y="7282"/>
                </a:lnTo>
                <a:lnTo>
                  <a:pt x="1085513" y="3262"/>
                </a:lnTo>
                <a:lnTo>
                  <a:pt x="1146919" y="822"/>
                </a:lnTo>
                <a:lnTo>
                  <a:pt x="1209141" y="0"/>
                </a:lnTo>
                <a:lnTo>
                  <a:pt x="1271361" y="822"/>
                </a:lnTo>
                <a:lnTo>
                  <a:pt x="1332765" y="3262"/>
                </a:lnTo>
                <a:lnTo>
                  <a:pt x="1393276" y="7282"/>
                </a:lnTo>
                <a:lnTo>
                  <a:pt x="1452819" y="12840"/>
                </a:lnTo>
                <a:lnTo>
                  <a:pt x="1511318" y="19897"/>
                </a:lnTo>
                <a:lnTo>
                  <a:pt x="1568696" y="28413"/>
                </a:lnTo>
                <a:lnTo>
                  <a:pt x="1624878" y="38350"/>
                </a:lnTo>
                <a:lnTo>
                  <a:pt x="1679787" y="49666"/>
                </a:lnTo>
                <a:lnTo>
                  <a:pt x="1733348" y="62323"/>
                </a:lnTo>
                <a:lnTo>
                  <a:pt x="1785485" y="76281"/>
                </a:lnTo>
                <a:lnTo>
                  <a:pt x="1836121" y="91499"/>
                </a:lnTo>
                <a:lnTo>
                  <a:pt x="1885181" y="107939"/>
                </a:lnTo>
                <a:lnTo>
                  <a:pt x="1932588" y="125561"/>
                </a:lnTo>
                <a:lnTo>
                  <a:pt x="1978268" y="144324"/>
                </a:lnTo>
                <a:lnTo>
                  <a:pt x="2022142" y="164190"/>
                </a:lnTo>
                <a:lnTo>
                  <a:pt x="2064137" y="185118"/>
                </a:lnTo>
                <a:lnTo>
                  <a:pt x="2104175" y="207069"/>
                </a:lnTo>
                <a:lnTo>
                  <a:pt x="2142181" y="230003"/>
                </a:lnTo>
                <a:lnTo>
                  <a:pt x="2178078" y="253880"/>
                </a:lnTo>
                <a:lnTo>
                  <a:pt x="2211791" y="278662"/>
                </a:lnTo>
                <a:lnTo>
                  <a:pt x="2243244" y="304307"/>
                </a:lnTo>
                <a:lnTo>
                  <a:pt x="2272360" y="330776"/>
                </a:lnTo>
                <a:lnTo>
                  <a:pt x="2299065" y="358031"/>
                </a:lnTo>
                <a:lnTo>
                  <a:pt x="2344932" y="414734"/>
                </a:lnTo>
                <a:lnTo>
                  <a:pt x="2380238" y="474100"/>
                </a:lnTo>
                <a:lnTo>
                  <a:pt x="2404375" y="535811"/>
                </a:lnTo>
                <a:lnTo>
                  <a:pt x="2416735" y="599549"/>
                </a:lnTo>
                <a:lnTo>
                  <a:pt x="2418308" y="632079"/>
                </a:lnTo>
                <a:lnTo>
                  <a:pt x="2416735" y="664610"/>
                </a:lnTo>
                <a:lnTo>
                  <a:pt x="2404375" y="728351"/>
                </a:lnTo>
                <a:lnTo>
                  <a:pt x="2380238" y="790065"/>
                </a:lnTo>
                <a:lnTo>
                  <a:pt x="2344932" y="849436"/>
                </a:lnTo>
                <a:lnTo>
                  <a:pt x="2299065" y="906144"/>
                </a:lnTo>
                <a:lnTo>
                  <a:pt x="2272360" y="933401"/>
                </a:lnTo>
                <a:lnTo>
                  <a:pt x="2243244" y="959873"/>
                </a:lnTo>
                <a:lnTo>
                  <a:pt x="2211791" y="985521"/>
                </a:lnTo>
                <a:lnTo>
                  <a:pt x="2178078" y="1010305"/>
                </a:lnTo>
                <a:lnTo>
                  <a:pt x="2142181" y="1034185"/>
                </a:lnTo>
                <a:lnTo>
                  <a:pt x="2104175" y="1057122"/>
                </a:lnTo>
                <a:lnTo>
                  <a:pt x="2064137" y="1079076"/>
                </a:lnTo>
                <a:lnTo>
                  <a:pt x="2022142" y="1100006"/>
                </a:lnTo>
                <a:lnTo>
                  <a:pt x="1978268" y="1119875"/>
                </a:lnTo>
                <a:lnTo>
                  <a:pt x="1932588" y="1138641"/>
                </a:lnTo>
                <a:lnTo>
                  <a:pt x="1885181" y="1156264"/>
                </a:lnTo>
                <a:lnTo>
                  <a:pt x="1836121" y="1172707"/>
                </a:lnTo>
                <a:lnTo>
                  <a:pt x="1785485" y="1187927"/>
                </a:lnTo>
                <a:lnTo>
                  <a:pt x="1733348" y="1201887"/>
                </a:lnTo>
                <a:lnTo>
                  <a:pt x="1679787" y="1214546"/>
                </a:lnTo>
                <a:lnTo>
                  <a:pt x="1624878" y="1225864"/>
                </a:lnTo>
                <a:lnTo>
                  <a:pt x="1568696" y="1235802"/>
                </a:lnTo>
                <a:lnTo>
                  <a:pt x="1511318" y="1244320"/>
                </a:lnTo>
                <a:lnTo>
                  <a:pt x="1452819" y="1251379"/>
                </a:lnTo>
                <a:lnTo>
                  <a:pt x="1393276" y="1256938"/>
                </a:lnTo>
                <a:lnTo>
                  <a:pt x="1332765" y="1260957"/>
                </a:lnTo>
                <a:lnTo>
                  <a:pt x="1271361" y="1263398"/>
                </a:lnTo>
                <a:lnTo>
                  <a:pt x="1209141" y="1264221"/>
                </a:lnTo>
                <a:lnTo>
                  <a:pt x="1146919" y="1263398"/>
                </a:lnTo>
                <a:lnTo>
                  <a:pt x="1085513" y="1260957"/>
                </a:lnTo>
                <a:lnTo>
                  <a:pt x="1025001" y="1256938"/>
                </a:lnTo>
                <a:lnTo>
                  <a:pt x="965457" y="1251379"/>
                </a:lnTo>
                <a:lnTo>
                  <a:pt x="906957" y="1244320"/>
                </a:lnTo>
                <a:lnTo>
                  <a:pt x="849579" y="1235802"/>
                </a:lnTo>
                <a:lnTo>
                  <a:pt x="793397" y="1225864"/>
                </a:lnTo>
                <a:lnTo>
                  <a:pt x="738488" y="1214546"/>
                </a:lnTo>
                <a:lnTo>
                  <a:pt x="684928" y="1201887"/>
                </a:lnTo>
                <a:lnTo>
                  <a:pt x="632792" y="1187927"/>
                </a:lnTo>
                <a:lnTo>
                  <a:pt x="582157" y="1172707"/>
                </a:lnTo>
                <a:lnTo>
                  <a:pt x="533098" y="1156264"/>
                </a:lnTo>
                <a:lnTo>
                  <a:pt x="485692" y="1138641"/>
                </a:lnTo>
                <a:lnTo>
                  <a:pt x="440014" y="1119875"/>
                </a:lnTo>
                <a:lnTo>
                  <a:pt x="396141" y="1100006"/>
                </a:lnTo>
                <a:lnTo>
                  <a:pt x="354149" y="1079076"/>
                </a:lnTo>
                <a:lnTo>
                  <a:pt x="314112" y="1057122"/>
                </a:lnTo>
                <a:lnTo>
                  <a:pt x="276108" y="1034185"/>
                </a:lnTo>
                <a:lnTo>
                  <a:pt x="240213" y="1010305"/>
                </a:lnTo>
                <a:lnTo>
                  <a:pt x="206502" y="985521"/>
                </a:lnTo>
                <a:lnTo>
                  <a:pt x="175051" y="959873"/>
                </a:lnTo>
                <a:lnTo>
                  <a:pt x="145936" y="933401"/>
                </a:lnTo>
                <a:lnTo>
                  <a:pt x="119234" y="906144"/>
                </a:lnTo>
                <a:lnTo>
                  <a:pt x="73370" y="849436"/>
                </a:lnTo>
                <a:lnTo>
                  <a:pt x="38066" y="790065"/>
                </a:lnTo>
                <a:lnTo>
                  <a:pt x="13932" y="728351"/>
                </a:lnTo>
                <a:lnTo>
                  <a:pt x="1573" y="664610"/>
                </a:lnTo>
                <a:lnTo>
                  <a:pt x="0" y="632079"/>
                </a:lnTo>
                <a:close/>
              </a:path>
            </a:pathLst>
          </a:custGeom>
          <a:ln w="2857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4281" y="5036059"/>
            <a:ext cx="151511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90"/>
              </a:spcBef>
            </a:pPr>
            <a:r>
              <a:rPr sz="2000" b="1" i="1" spc="-190" dirty="0">
                <a:latin typeface="Arial"/>
                <a:cs typeface="Arial"/>
              </a:rPr>
              <a:t>Guidelines </a:t>
            </a:r>
            <a:r>
              <a:rPr sz="2000" b="1" i="1" spc="-220" dirty="0">
                <a:latin typeface="Arial"/>
                <a:cs typeface="Arial"/>
              </a:rPr>
              <a:t>and  Techniques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7812" y="3663822"/>
            <a:ext cx="1907539" cy="1041400"/>
          </a:xfrm>
          <a:custGeom>
            <a:avLst/>
            <a:gdLst/>
            <a:ahLst/>
            <a:cxnLst/>
            <a:rect l="l" t="t" r="r" b="b"/>
            <a:pathLst>
              <a:path w="1907539" h="1041400">
                <a:moveTo>
                  <a:pt x="1430223" y="520445"/>
                </a:moveTo>
                <a:lnTo>
                  <a:pt x="476732" y="520445"/>
                </a:lnTo>
                <a:lnTo>
                  <a:pt x="476732" y="1040891"/>
                </a:lnTo>
                <a:lnTo>
                  <a:pt x="1430223" y="1040891"/>
                </a:lnTo>
                <a:lnTo>
                  <a:pt x="1430223" y="520445"/>
                </a:lnTo>
                <a:close/>
              </a:path>
              <a:path w="1907539" h="1041400">
                <a:moveTo>
                  <a:pt x="953465" y="0"/>
                </a:moveTo>
                <a:lnTo>
                  <a:pt x="0" y="520445"/>
                </a:lnTo>
                <a:lnTo>
                  <a:pt x="1906981" y="520445"/>
                </a:lnTo>
                <a:lnTo>
                  <a:pt x="953465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812" y="3663822"/>
            <a:ext cx="1907539" cy="1041400"/>
          </a:xfrm>
          <a:custGeom>
            <a:avLst/>
            <a:gdLst/>
            <a:ahLst/>
            <a:cxnLst/>
            <a:rect l="l" t="t" r="r" b="b"/>
            <a:pathLst>
              <a:path w="1907539" h="1041400">
                <a:moveTo>
                  <a:pt x="0" y="520445"/>
                </a:moveTo>
                <a:lnTo>
                  <a:pt x="953465" y="0"/>
                </a:lnTo>
                <a:lnTo>
                  <a:pt x="1906981" y="520445"/>
                </a:lnTo>
                <a:lnTo>
                  <a:pt x="1430223" y="520445"/>
                </a:lnTo>
                <a:lnTo>
                  <a:pt x="1430223" y="1040891"/>
                </a:lnTo>
                <a:lnTo>
                  <a:pt x="476732" y="1040891"/>
                </a:lnTo>
                <a:lnTo>
                  <a:pt x="476732" y="520445"/>
                </a:lnTo>
                <a:lnTo>
                  <a:pt x="0" y="52044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96137" y="3952748"/>
            <a:ext cx="773430" cy="5065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b="1" i="1" dirty="0">
                <a:latin typeface="Arial"/>
                <a:cs typeface="Arial"/>
              </a:rPr>
              <a:t>dão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latin typeface="Arial"/>
                <a:cs typeface="Arial"/>
              </a:rPr>
              <a:t>s</a:t>
            </a:r>
            <a:r>
              <a:rPr sz="1600" b="1" i="1" spc="0" dirty="0">
                <a:latin typeface="Arial"/>
                <a:cs typeface="Arial"/>
              </a:rPr>
              <a:t>upor</a:t>
            </a:r>
            <a:r>
              <a:rPr sz="1600" b="1" i="1" spc="-15" dirty="0">
                <a:latin typeface="Arial"/>
                <a:cs typeface="Arial"/>
              </a:rPr>
              <a:t>t</a:t>
            </a:r>
            <a:r>
              <a:rPr sz="1600" b="1" i="1" spc="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354" y="331675"/>
            <a:ext cx="728789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spc="0" dirty="0">
                <a:latin typeface="Arial"/>
                <a:cs typeface="Arial"/>
              </a:rPr>
              <a:t>ADM e </a:t>
            </a:r>
            <a:r>
              <a:rPr sz="4000" i="0" dirty="0">
                <a:latin typeface="Arial"/>
                <a:cs typeface="Arial"/>
              </a:rPr>
              <a:t>outras partes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3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TOGAF</a:t>
            </a:r>
          </a:p>
        </p:txBody>
      </p:sp>
      <p:sp>
        <p:nvSpPr>
          <p:cNvPr id="3" name="object 3"/>
          <p:cNvSpPr/>
          <p:nvPr/>
        </p:nvSpPr>
        <p:spPr>
          <a:xfrm>
            <a:off x="7051420" y="1628777"/>
            <a:ext cx="2432430" cy="1955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2447" y="3761613"/>
            <a:ext cx="26320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Architecture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Repository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50635" y="4867086"/>
            <a:ext cx="3611498" cy="1138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7415" y="3284092"/>
            <a:ext cx="2631441" cy="1802764"/>
          </a:xfrm>
          <a:custGeom>
            <a:avLst/>
            <a:gdLst/>
            <a:ahLst/>
            <a:cxnLst/>
            <a:rect l="l" t="t" r="r" b="b"/>
            <a:pathLst>
              <a:path w="2631440" h="1802764">
                <a:moveTo>
                  <a:pt x="154685" y="0"/>
                </a:moveTo>
                <a:lnTo>
                  <a:pt x="0" y="249428"/>
                </a:lnTo>
                <a:lnTo>
                  <a:pt x="2304414" y="1677670"/>
                </a:lnTo>
                <a:lnTo>
                  <a:pt x="2227072" y="1802511"/>
                </a:lnTo>
                <a:lnTo>
                  <a:pt x="2631185" y="1707642"/>
                </a:lnTo>
                <a:lnTo>
                  <a:pt x="2565585" y="1428115"/>
                </a:lnTo>
                <a:lnTo>
                  <a:pt x="2458973" y="1428115"/>
                </a:lnTo>
                <a:lnTo>
                  <a:pt x="154685" y="0"/>
                </a:lnTo>
                <a:close/>
              </a:path>
              <a:path w="2631440" h="1802764">
                <a:moveTo>
                  <a:pt x="2536317" y="1303401"/>
                </a:moveTo>
                <a:lnTo>
                  <a:pt x="2458973" y="1428115"/>
                </a:lnTo>
                <a:lnTo>
                  <a:pt x="2565585" y="1428115"/>
                </a:lnTo>
                <a:lnTo>
                  <a:pt x="2536317" y="130340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7415" y="3284092"/>
            <a:ext cx="2631441" cy="1802764"/>
          </a:xfrm>
          <a:custGeom>
            <a:avLst/>
            <a:gdLst/>
            <a:ahLst/>
            <a:cxnLst/>
            <a:rect l="l" t="t" r="r" b="b"/>
            <a:pathLst>
              <a:path w="2631440" h="1802764">
                <a:moveTo>
                  <a:pt x="154685" y="0"/>
                </a:moveTo>
                <a:lnTo>
                  <a:pt x="2458973" y="1428115"/>
                </a:lnTo>
                <a:lnTo>
                  <a:pt x="2536317" y="1303401"/>
                </a:lnTo>
                <a:lnTo>
                  <a:pt x="2631185" y="1707642"/>
                </a:lnTo>
                <a:lnTo>
                  <a:pt x="2227072" y="1802511"/>
                </a:lnTo>
                <a:lnTo>
                  <a:pt x="2304414" y="1677670"/>
                </a:lnTo>
                <a:lnTo>
                  <a:pt x="0" y="249428"/>
                </a:lnTo>
                <a:lnTo>
                  <a:pt x="154685" y="0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23387" y="2342135"/>
            <a:ext cx="260794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600" b="1" i="1" dirty="0">
                <a:latin typeface="Arial"/>
                <a:cs typeface="Arial"/>
              </a:rPr>
              <a:t>Fondation </a:t>
            </a:r>
            <a:r>
              <a:rPr sz="1600" b="1" i="1" spc="-5" dirty="0">
                <a:latin typeface="Arial"/>
                <a:cs typeface="Arial"/>
              </a:rPr>
              <a:t>Architecture </a:t>
            </a:r>
            <a:r>
              <a:rPr sz="1600" b="1" i="1" dirty="0">
                <a:latin typeface="Arial"/>
                <a:cs typeface="Arial"/>
              </a:rPr>
              <a:t>da  Corporação populado</a:t>
            </a:r>
            <a:r>
              <a:rPr sz="1600" b="1" i="1" spc="-13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pelo  ADM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576" y="1124713"/>
            <a:ext cx="2028444" cy="2459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6964" y="1656411"/>
            <a:ext cx="544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Arial"/>
                <a:cs typeface="Arial"/>
              </a:rPr>
              <a:t>ADM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136" y="4818509"/>
            <a:ext cx="2418715" cy="1264285"/>
          </a:xfrm>
          <a:custGeom>
            <a:avLst/>
            <a:gdLst/>
            <a:ahLst/>
            <a:cxnLst/>
            <a:rect l="l" t="t" r="r" b="b"/>
            <a:pathLst>
              <a:path w="2418715" h="1264285">
                <a:moveTo>
                  <a:pt x="1209141" y="0"/>
                </a:moveTo>
                <a:lnTo>
                  <a:pt x="1146919" y="822"/>
                </a:lnTo>
                <a:lnTo>
                  <a:pt x="1085513" y="3262"/>
                </a:lnTo>
                <a:lnTo>
                  <a:pt x="1025001" y="7282"/>
                </a:lnTo>
                <a:lnTo>
                  <a:pt x="965457" y="12840"/>
                </a:lnTo>
                <a:lnTo>
                  <a:pt x="906957" y="19897"/>
                </a:lnTo>
                <a:lnTo>
                  <a:pt x="849579" y="28413"/>
                </a:lnTo>
                <a:lnTo>
                  <a:pt x="793397" y="38350"/>
                </a:lnTo>
                <a:lnTo>
                  <a:pt x="738488" y="49666"/>
                </a:lnTo>
                <a:lnTo>
                  <a:pt x="684928" y="62323"/>
                </a:lnTo>
                <a:lnTo>
                  <a:pt x="632792" y="76281"/>
                </a:lnTo>
                <a:lnTo>
                  <a:pt x="582157" y="91499"/>
                </a:lnTo>
                <a:lnTo>
                  <a:pt x="533098" y="107939"/>
                </a:lnTo>
                <a:lnTo>
                  <a:pt x="485692" y="125561"/>
                </a:lnTo>
                <a:lnTo>
                  <a:pt x="440014" y="144324"/>
                </a:lnTo>
                <a:lnTo>
                  <a:pt x="396141" y="164190"/>
                </a:lnTo>
                <a:lnTo>
                  <a:pt x="354149" y="185118"/>
                </a:lnTo>
                <a:lnTo>
                  <a:pt x="314112" y="207069"/>
                </a:lnTo>
                <a:lnTo>
                  <a:pt x="276108" y="230003"/>
                </a:lnTo>
                <a:lnTo>
                  <a:pt x="240213" y="253880"/>
                </a:lnTo>
                <a:lnTo>
                  <a:pt x="206502" y="278662"/>
                </a:lnTo>
                <a:lnTo>
                  <a:pt x="175051" y="304307"/>
                </a:lnTo>
                <a:lnTo>
                  <a:pt x="145936" y="330776"/>
                </a:lnTo>
                <a:lnTo>
                  <a:pt x="119234" y="358031"/>
                </a:lnTo>
                <a:lnTo>
                  <a:pt x="73370" y="414734"/>
                </a:lnTo>
                <a:lnTo>
                  <a:pt x="38066" y="474100"/>
                </a:lnTo>
                <a:lnTo>
                  <a:pt x="13932" y="535811"/>
                </a:lnTo>
                <a:lnTo>
                  <a:pt x="1573" y="599549"/>
                </a:lnTo>
                <a:lnTo>
                  <a:pt x="0" y="632079"/>
                </a:lnTo>
                <a:lnTo>
                  <a:pt x="1573" y="664610"/>
                </a:lnTo>
                <a:lnTo>
                  <a:pt x="13932" y="728351"/>
                </a:lnTo>
                <a:lnTo>
                  <a:pt x="38066" y="790065"/>
                </a:lnTo>
                <a:lnTo>
                  <a:pt x="73370" y="849436"/>
                </a:lnTo>
                <a:lnTo>
                  <a:pt x="119234" y="906144"/>
                </a:lnTo>
                <a:lnTo>
                  <a:pt x="145936" y="933401"/>
                </a:lnTo>
                <a:lnTo>
                  <a:pt x="175051" y="959873"/>
                </a:lnTo>
                <a:lnTo>
                  <a:pt x="206502" y="985521"/>
                </a:lnTo>
                <a:lnTo>
                  <a:pt x="240213" y="1010305"/>
                </a:lnTo>
                <a:lnTo>
                  <a:pt x="276108" y="1034185"/>
                </a:lnTo>
                <a:lnTo>
                  <a:pt x="314112" y="1057122"/>
                </a:lnTo>
                <a:lnTo>
                  <a:pt x="354149" y="1079076"/>
                </a:lnTo>
                <a:lnTo>
                  <a:pt x="396141" y="1100006"/>
                </a:lnTo>
                <a:lnTo>
                  <a:pt x="440014" y="1119875"/>
                </a:lnTo>
                <a:lnTo>
                  <a:pt x="485692" y="1138641"/>
                </a:lnTo>
                <a:lnTo>
                  <a:pt x="533098" y="1156264"/>
                </a:lnTo>
                <a:lnTo>
                  <a:pt x="582157" y="1172707"/>
                </a:lnTo>
                <a:lnTo>
                  <a:pt x="632792" y="1187927"/>
                </a:lnTo>
                <a:lnTo>
                  <a:pt x="684928" y="1201887"/>
                </a:lnTo>
                <a:lnTo>
                  <a:pt x="738488" y="1214546"/>
                </a:lnTo>
                <a:lnTo>
                  <a:pt x="793397" y="1225864"/>
                </a:lnTo>
                <a:lnTo>
                  <a:pt x="849579" y="1235802"/>
                </a:lnTo>
                <a:lnTo>
                  <a:pt x="906957" y="1244320"/>
                </a:lnTo>
                <a:lnTo>
                  <a:pt x="965457" y="1251379"/>
                </a:lnTo>
                <a:lnTo>
                  <a:pt x="1025001" y="1256938"/>
                </a:lnTo>
                <a:lnTo>
                  <a:pt x="1085513" y="1260957"/>
                </a:lnTo>
                <a:lnTo>
                  <a:pt x="1146919" y="1263398"/>
                </a:lnTo>
                <a:lnTo>
                  <a:pt x="1209141" y="1264221"/>
                </a:lnTo>
                <a:lnTo>
                  <a:pt x="1271361" y="1263398"/>
                </a:lnTo>
                <a:lnTo>
                  <a:pt x="1332765" y="1260957"/>
                </a:lnTo>
                <a:lnTo>
                  <a:pt x="1393276" y="1256938"/>
                </a:lnTo>
                <a:lnTo>
                  <a:pt x="1452819" y="1251379"/>
                </a:lnTo>
                <a:lnTo>
                  <a:pt x="1511318" y="1244320"/>
                </a:lnTo>
                <a:lnTo>
                  <a:pt x="1568696" y="1235802"/>
                </a:lnTo>
                <a:lnTo>
                  <a:pt x="1624878" y="1225864"/>
                </a:lnTo>
                <a:lnTo>
                  <a:pt x="1679787" y="1214546"/>
                </a:lnTo>
                <a:lnTo>
                  <a:pt x="1733348" y="1201887"/>
                </a:lnTo>
                <a:lnTo>
                  <a:pt x="1785485" y="1187927"/>
                </a:lnTo>
                <a:lnTo>
                  <a:pt x="1836121" y="1172707"/>
                </a:lnTo>
                <a:lnTo>
                  <a:pt x="1885181" y="1156264"/>
                </a:lnTo>
                <a:lnTo>
                  <a:pt x="1932588" y="1138641"/>
                </a:lnTo>
                <a:lnTo>
                  <a:pt x="1978268" y="1119875"/>
                </a:lnTo>
                <a:lnTo>
                  <a:pt x="2022142" y="1100006"/>
                </a:lnTo>
                <a:lnTo>
                  <a:pt x="2064137" y="1079076"/>
                </a:lnTo>
                <a:lnTo>
                  <a:pt x="2104175" y="1057122"/>
                </a:lnTo>
                <a:lnTo>
                  <a:pt x="2142181" y="1034185"/>
                </a:lnTo>
                <a:lnTo>
                  <a:pt x="2178078" y="1010305"/>
                </a:lnTo>
                <a:lnTo>
                  <a:pt x="2211791" y="985521"/>
                </a:lnTo>
                <a:lnTo>
                  <a:pt x="2243244" y="959873"/>
                </a:lnTo>
                <a:lnTo>
                  <a:pt x="2272360" y="933401"/>
                </a:lnTo>
                <a:lnTo>
                  <a:pt x="2299065" y="906144"/>
                </a:lnTo>
                <a:lnTo>
                  <a:pt x="2344932" y="849436"/>
                </a:lnTo>
                <a:lnTo>
                  <a:pt x="2380238" y="790065"/>
                </a:lnTo>
                <a:lnTo>
                  <a:pt x="2404375" y="728351"/>
                </a:lnTo>
                <a:lnTo>
                  <a:pt x="2416735" y="664610"/>
                </a:lnTo>
                <a:lnTo>
                  <a:pt x="2418308" y="632079"/>
                </a:lnTo>
                <a:lnTo>
                  <a:pt x="2416735" y="599549"/>
                </a:lnTo>
                <a:lnTo>
                  <a:pt x="2404375" y="535811"/>
                </a:lnTo>
                <a:lnTo>
                  <a:pt x="2380238" y="474100"/>
                </a:lnTo>
                <a:lnTo>
                  <a:pt x="2344932" y="414734"/>
                </a:lnTo>
                <a:lnTo>
                  <a:pt x="2299065" y="358031"/>
                </a:lnTo>
                <a:lnTo>
                  <a:pt x="2272360" y="330776"/>
                </a:lnTo>
                <a:lnTo>
                  <a:pt x="2243244" y="304307"/>
                </a:lnTo>
                <a:lnTo>
                  <a:pt x="2211791" y="278662"/>
                </a:lnTo>
                <a:lnTo>
                  <a:pt x="2178078" y="253880"/>
                </a:lnTo>
                <a:lnTo>
                  <a:pt x="2142181" y="230003"/>
                </a:lnTo>
                <a:lnTo>
                  <a:pt x="2104175" y="207069"/>
                </a:lnTo>
                <a:lnTo>
                  <a:pt x="2064137" y="185118"/>
                </a:lnTo>
                <a:lnTo>
                  <a:pt x="2022142" y="164190"/>
                </a:lnTo>
                <a:lnTo>
                  <a:pt x="1978268" y="144324"/>
                </a:lnTo>
                <a:lnTo>
                  <a:pt x="1932588" y="125561"/>
                </a:lnTo>
                <a:lnTo>
                  <a:pt x="1885181" y="107939"/>
                </a:lnTo>
                <a:lnTo>
                  <a:pt x="1836121" y="91499"/>
                </a:lnTo>
                <a:lnTo>
                  <a:pt x="1785485" y="76281"/>
                </a:lnTo>
                <a:lnTo>
                  <a:pt x="1733348" y="62323"/>
                </a:lnTo>
                <a:lnTo>
                  <a:pt x="1679787" y="49666"/>
                </a:lnTo>
                <a:lnTo>
                  <a:pt x="1624878" y="38350"/>
                </a:lnTo>
                <a:lnTo>
                  <a:pt x="1568696" y="28413"/>
                </a:lnTo>
                <a:lnTo>
                  <a:pt x="1511318" y="19897"/>
                </a:lnTo>
                <a:lnTo>
                  <a:pt x="1452819" y="12840"/>
                </a:lnTo>
                <a:lnTo>
                  <a:pt x="1393276" y="7282"/>
                </a:lnTo>
                <a:lnTo>
                  <a:pt x="1332765" y="3262"/>
                </a:lnTo>
                <a:lnTo>
                  <a:pt x="1271361" y="822"/>
                </a:lnTo>
                <a:lnTo>
                  <a:pt x="1209141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36" y="4818509"/>
            <a:ext cx="2418715" cy="1264285"/>
          </a:xfrm>
          <a:custGeom>
            <a:avLst/>
            <a:gdLst/>
            <a:ahLst/>
            <a:cxnLst/>
            <a:rect l="l" t="t" r="r" b="b"/>
            <a:pathLst>
              <a:path w="2418715" h="1264285">
                <a:moveTo>
                  <a:pt x="0" y="632079"/>
                </a:moveTo>
                <a:lnTo>
                  <a:pt x="6242" y="567446"/>
                </a:lnTo>
                <a:lnTo>
                  <a:pt x="24565" y="504682"/>
                </a:lnTo>
                <a:lnTo>
                  <a:pt x="54360" y="444104"/>
                </a:lnTo>
                <a:lnTo>
                  <a:pt x="95020" y="386030"/>
                </a:lnTo>
                <a:lnTo>
                  <a:pt x="145936" y="330776"/>
                </a:lnTo>
                <a:lnTo>
                  <a:pt x="175051" y="304307"/>
                </a:lnTo>
                <a:lnTo>
                  <a:pt x="206502" y="278662"/>
                </a:lnTo>
                <a:lnTo>
                  <a:pt x="240213" y="253880"/>
                </a:lnTo>
                <a:lnTo>
                  <a:pt x="276108" y="230003"/>
                </a:lnTo>
                <a:lnTo>
                  <a:pt x="314112" y="207069"/>
                </a:lnTo>
                <a:lnTo>
                  <a:pt x="354149" y="185118"/>
                </a:lnTo>
                <a:lnTo>
                  <a:pt x="396141" y="164190"/>
                </a:lnTo>
                <a:lnTo>
                  <a:pt x="440014" y="144324"/>
                </a:lnTo>
                <a:lnTo>
                  <a:pt x="485692" y="125561"/>
                </a:lnTo>
                <a:lnTo>
                  <a:pt x="533098" y="107939"/>
                </a:lnTo>
                <a:lnTo>
                  <a:pt x="582157" y="91499"/>
                </a:lnTo>
                <a:lnTo>
                  <a:pt x="632792" y="76281"/>
                </a:lnTo>
                <a:lnTo>
                  <a:pt x="684928" y="62323"/>
                </a:lnTo>
                <a:lnTo>
                  <a:pt x="738488" y="49666"/>
                </a:lnTo>
                <a:lnTo>
                  <a:pt x="793397" y="38350"/>
                </a:lnTo>
                <a:lnTo>
                  <a:pt x="849579" y="28413"/>
                </a:lnTo>
                <a:lnTo>
                  <a:pt x="906957" y="19897"/>
                </a:lnTo>
                <a:lnTo>
                  <a:pt x="965457" y="12840"/>
                </a:lnTo>
                <a:lnTo>
                  <a:pt x="1025001" y="7282"/>
                </a:lnTo>
                <a:lnTo>
                  <a:pt x="1085513" y="3262"/>
                </a:lnTo>
                <a:lnTo>
                  <a:pt x="1146919" y="822"/>
                </a:lnTo>
                <a:lnTo>
                  <a:pt x="1209141" y="0"/>
                </a:lnTo>
                <a:lnTo>
                  <a:pt x="1271361" y="822"/>
                </a:lnTo>
                <a:lnTo>
                  <a:pt x="1332765" y="3262"/>
                </a:lnTo>
                <a:lnTo>
                  <a:pt x="1393276" y="7282"/>
                </a:lnTo>
                <a:lnTo>
                  <a:pt x="1452819" y="12840"/>
                </a:lnTo>
                <a:lnTo>
                  <a:pt x="1511318" y="19897"/>
                </a:lnTo>
                <a:lnTo>
                  <a:pt x="1568696" y="28413"/>
                </a:lnTo>
                <a:lnTo>
                  <a:pt x="1624878" y="38350"/>
                </a:lnTo>
                <a:lnTo>
                  <a:pt x="1679787" y="49666"/>
                </a:lnTo>
                <a:lnTo>
                  <a:pt x="1733348" y="62323"/>
                </a:lnTo>
                <a:lnTo>
                  <a:pt x="1785485" y="76281"/>
                </a:lnTo>
                <a:lnTo>
                  <a:pt x="1836121" y="91499"/>
                </a:lnTo>
                <a:lnTo>
                  <a:pt x="1885181" y="107939"/>
                </a:lnTo>
                <a:lnTo>
                  <a:pt x="1932588" y="125561"/>
                </a:lnTo>
                <a:lnTo>
                  <a:pt x="1978268" y="144324"/>
                </a:lnTo>
                <a:lnTo>
                  <a:pt x="2022142" y="164190"/>
                </a:lnTo>
                <a:lnTo>
                  <a:pt x="2064137" y="185118"/>
                </a:lnTo>
                <a:lnTo>
                  <a:pt x="2104175" y="207069"/>
                </a:lnTo>
                <a:lnTo>
                  <a:pt x="2142181" y="230003"/>
                </a:lnTo>
                <a:lnTo>
                  <a:pt x="2178078" y="253880"/>
                </a:lnTo>
                <a:lnTo>
                  <a:pt x="2211791" y="278662"/>
                </a:lnTo>
                <a:lnTo>
                  <a:pt x="2243244" y="304307"/>
                </a:lnTo>
                <a:lnTo>
                  <a:pt x="2272360" y="330776"/>
                </a:lnTo>
                <a:lnTo>
                  <a:pt x="2299065" y="358031"/>
                </a:lnTo>
                <a:lnTo>
                  <a:pt x="2344932" y="414734"/>
                </a:lnTo>
                <a:lnTo>
                  <a:pt x="2380238" y="474100"/>
                </a:lnTo>
                <a:lnTo>
                  <a:pt x="2404375" y="535811"/>
                </a:lnTo>
                <a:lnTo>
                  <a:pt x="2416735" y="599549"/>
                </a:lnTo>
                <a:lnTo>
                  <a:pt x="2418308" y="632079"/>
                </a:lnTo>
                <a:lnTo>
                  <a:pt x="2416735" y="664610"/>
                </a:lnTo>
                <a:lnTo>
                  <a:pt x="2404375" y="728351"/>
                </a:lnTo>
                <a:lnTo>
                  <a:pt x="2380238" y="790065"/>
                </a:lnTo>
                <a:lnTo>
                  <a:pt x="2344932" y="849436"/>
                </a:lnTo>
                <a:lnTo>
                  <a:pt x="2299065" y="906144"/>
                </a:lnTo>
                <a:lnTo>
                  <a:pt x="2272360" y="933401"/>
                </a:lnTo>
                <a:lnTo>
                  <a:pt x="2243244" y="959873"/>
                </a:lnTo>
                <a:lnTo>
                  <a:pt x="2211791" y="985521"/>
                </a:lnTo>
                <a:lnTo>
                  <a:pt x="2178078" y="1010305"/>
                </a:lnTo>
                <a:lnTo>
                  <a:pt x="2142181" y="1034185"/>
                </a:lnTo>
                <a:lnTo>
                  <a:pt x="2104175" y="1057122"/>
                </a:lnTo>
                <a:lnTo>
                  <a:pt x="2064137" y="1079076"/>
                </a:lnTo>
                <a:lnTo>
                  <a:pt x="2022142" y="1100006"/>
                </a:lnTo>
                <a:lnTo>
                  <a:pt x="1978268" y="1119875"/>
                </a:lnTo>
                <a:lnTo>
                  <a:pt x="1932588" y="1138641"/>
                </a:lnTo>
                <a:lnTo>
                  <a:pt x="1885181" y="1156264"/>
                </a:lnTo>
                <a:lnTo>
                  <a:pt x="1836121" y="1172707"/>
                </a:lnTo>
                <a:lnTo>
                  <a:pt x="1785485" y="1187927"/>
                </a:lnTo>
                <a:lnTo>
                  <a:pt x="1733348" y="1201887"/>
                </a:lnTo>
                <a:lnTo>
                  <a:pt x="1679787" y="1214546"/>
                </a:lnTo>
                <a:lnTo>
                  <a:pt x="1624878" y="1225864"/>
                </a:lnTo>
                <a:lnTo>
                  <a:pt x="1568696" y="1235802"/>
                </a:lnTo>
                <a:lnTo>
                  <a:pt x="1511318" y="1244320"/>
                </a:lnTo>
                <a:lnTo>
                  <a:pt x="1452819" y="1251379"/>
                </a:lnTo>
                <a:lnTo>
                  <a:pt x="1393276" y="1256938"/>
                </a:lnTo>
                <a:lnTo>
                  <a:pt x="1332765" y="1260957"/>
                </a:lnTo>
                <a:lnTo>
                  <a:pt x="1271361" y="1263398"/>
                </a:lnTo>
                <a:lnTo>
                  <a:pt x="1209141" y="1264221"/>
                </a:lnTo>
                <a:lnTo>
                  <a:pt x="1146919" y="1263398"/>
                </a:lnTo>
                <a:lnTo>
                  <a:pt x="1085513" y="1260957"/>
                </a:lnTo>
                <a:lnTo>
                  <a:pt x="1025001" y="1256938"/>
                </a:lnTo>
                <a:lnTo>
                  <a:pt x="965457" y="1251379"/>
                </a:lnTo>
                <a:lnTo>
                  <a:pt x="906957" y="1244320"/>
                </a:lnTo>
                <a:lnTo>
                  <a:pt x="849579" y="1235802"/>
                </a:lnTo>
                <a:lnTo>
                  <a:pt x="793397" y="1225864"/>
                </a:lnTo>
                <a:lnTo>
                  <a:pt x="738488" y="1214546"/>
                </a:lnTo>
                <a:lnTo>
                  <a:pt x="684928" y="1201887"/>
                </a:lnTo>
                <a:lnTo>
                  <a:pt x="632792" y="1187927"/>
                </a:lnTo>
                <a:lnTo>
                  <a:pt x="582157" y="1172707"/>
                </a:lnTo>
                <a:lnTo>
                  <a:pt x="533098" y="1156264"/>
                </a:lnTo>
                <a:lnTo>
                  <a:pt x="485692" y="1138641"/>
                </a:lnTo>
                <a:lnTo>
                  <a:pt x="440014" y="1119875"/>
                </a:lnTo>
                <a:lnTo>
                  <a:pt x="396141" y="1100006"/>
                </a:lnTo>
                <a:lnTo>
                  <a:pt x="354149" y="1079076"/>
                </a:lnTo>
                <a:lnTo>
                  <a:pt x="314112" y="1057122"/>
                </a:lnTo>
                <a:lnTo>
                  <a:pt x="276108" y="1034185"/>
                </a:lnTo>
                <a:lnTo>
                  <a:pt x="240213" y="1010305"/>
                </a:lnTo>
                <a:lnTo>
                  <a:pt x="206502" y="985521"/>
                </a:lnTo>
                <a:lnTo>
                  <a:pt x="175051" y="959873"/>
                </a:lnTo>
                <a:lnTo>
                  <a:pt x="145936" y="933401"/>
                </a:lnTo>
                <a:lnTo>
                  <a:pt x="119234" y="906144"/>
                </a:lnTo>
                <a:lnTo>
                  <a:pt x="73370" y="849436"/>
                </a:lnTo>
                <a:lnTo>
                  <a:pt x="38066" y="790065"/>
                </a:lnTo>
                <a:lnTo>
                  <a:pt x="13932" y="728351"/>
                </a:lnTo>
                <a:lnTo>
                  <a:pt x="1573" y="664610"/>
                </a:lnTo>
                <a:lnTo>
                  <a:pt x="0" y="632079"/>
                </a:lnTo>
                <a:close/>
              </a:path>
            </a:pathLst>
          </a:custGeom>
          <a:ln w="2857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281" y="5036059"/>
            <a:ext cx="151511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90"/>
              </a:spcBef>
            </a:pPr>
            <a:r>
              <a:rPr sz="2000" b="1" i="1" spc="-190" dirty="0">
                <a:latin typeface="Arial"/>
                <a:cs typeface="Arial"/>
              </a:rPr>
              <a:t>Guidelines </a:t>
            </a:r>
            <a:r>
              <a:rPr sz="2000" b="1" i="1" spc="-220" dirty="0">
                <a:latin typeface="Arial"/>
                <a:cs typeface="Arial"/>
              </a:rPr>
              <a:t>and  Techniques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812" y="3663822"/>
            <a:ext cx="1907539" cy="1041400"/>
          </a:xfrm>
          <a:custGeom>
            <a:avLst/>
            <a:gdLst/>
            <a:ahLst/>
            <a:cxnLst/>
            <a:rect l="l" t="t" r="r" b="b"/>
            <a:pathLst>
              <a:path w="1907539" h="1041400">
                <a:moveTo>
                  <a:pt x="1430223" y="520445"/>
                </a:moveTo>
                <a:lnTo>
                  <a:pt x="476732" y="520445"/>
                </a:lnTo>
                <a:lnTo>
                  <a:pt x="476732" y="1040891"/>
                </a:lnTo>
                <a:lnTo>
                  <a:pt x="1430223" y="1040891"/>
                </a:lnTo>
                <a:lnTo>
                  <a:pt x="1430223" y="520445"/>
                </a:lnTo>
                <a:close/>
              </a:path>
              <a:path w="1907539" h="1041400">
                <a:moveTo>
                  <a:pt x="953465" y="0"/>
                </a:moveTo>
                <a:lnTo>
                  <a:pt x="0" y="520445"/>
                </a:lnTo>
                <a:lnTo>
                  <a:pt x="1906981" y="520445"/>
                </a:lnTo>
                <a:lnTo>
                  <a:pt x="953465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812" y="3663822"/>
            <a:ext cx="1907539" cy="1041400"/>
          </a:xfrm>
          <a:custGeom>
            <a:avLst/>
            <a:gdLst/>
            <a:ahLst/>
            <a:cxnLst/>
            <a:rect l="l" t="t" r="r" b="b"/>
            <a:pathLst>
              <a:path w="1907539" h="1041400">
                <a:moveTo>
                  <a:pt x="0" y="520445"/>
                </a:moveTo>
                <a:lnTo>
                  <a:pt x="953465" y="0"/>
                </a:lnTo>
                <a:lnTo>
                  <a:pt x="1906981" y="520445"/>
                </a:lnTo>
                <a:lnTo>
                  <a:pt x="1430223" y="520445"/>
                </a:lnTo>
                <a:lnTo>
                  <a:pt x="1430223" y="1040891"/>
                </a:lnTo>
                <a:lnTo>
                  <a:pt x="476732" y="1040891"/>
                </a:lnTo>
                <a:lnTo>
                  <a:pt x="476732" y="520445"/>
                </a:lnTo>
                <a:lnTo>
                  <a:pt x="0" y="520445"/>
                </a:lnTo>
                <a:close/>
              </a:path>
            </a:pathLst>
          </a:custGeom>
          <a:ln w="2857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96137" y="3952748"/>
            <a:ext cx="773430" cy="5065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b="1" i="1" dirty="0">
                <a:latin typeface="Arial"/>
                <a:cs typeface="Arial"/>
              </a:rPr>
              <a:t>dão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latin typeface="Arial"/>
                <a:cs typeface="Arial"/>
              </a:rPr>
              <a:t>s</a:t>
            </a:r>
            <a:r>
              <a:rPr sz="1600" b="1" i="1" spc="0" dirty="0">
                <a:latin typeface="Arial"/>
                <a:cs typeface="Arial"/>
              </a:rPr>
              <a:t>upor</a:t>
            </a:r>
            <a:r>
              <a:rPr sz="1600" b="1" i="1" spc="-15" dirty="0">
                <a:latin typeface="Arial"/>
                <a:cs typeface="Arial"/>
              </a:rPr>
              <a:t>t</a:t>
            </a:r>
            <a:r>
              <a:rPr sz="1600" b="1" i="1" spc="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711" y="41629"/>
            <a:ext cx="9090660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i="0" spc="-5" dirty="0">
                <a:latin typeface="Arial"/>
                <a:cs typeface="Arial"/>
              </a:rPr>
              <a:t>Estabelecendo a Capacidade de Arquitetura</a:t>
            </a:r>
            <a:r>
              <a:rPr sz="4000" i="0" spc="-45" dirty="0">
                <a:latin typeface="Arial"/>
                <a:cs typeface="Arial"/>
              </a:rPr>
              <a:t> </a:t>
            </a:r>
            <a:r>
              <a:rPr sz="4000" i="0" spc="-5" dirty="0">
                <a:latin typeface="Arial"/>
                <a:cs typeface="Arial"/>
              </a:rPr>
              <a:t>como</a:t>
            </a:r>
            <a:endParaRPr sz="4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4000" i="0" spc="-10" dirty="0">
                <a:latin typeface="Arial"/>
                <a:cs typeface="Arial"/>
              </a:rPr>
              <a:t>uma </a:t>
            </a:r>
            <a:r>
              <a:rPr sz="4000" i="0" spc="-5" dirty="0">
                <a:latin typeface="Arial"/>
                <a:cs typeface="Arial"/>
              </a:rPr>
              <a:t>Entidade</a:t>
            </a:r>
            <a:r>
              <a:rPr sz="4000" i="0" spc="-20" dirty="0">
                <a:latin typeface="Arial"/>
                <a:cs typeface="Arial"/>
              </a:rPr>
              <a:t> </a:t>
            </a:r>
            <a:r>
              <a:rPr sz="4000" i="0" spc="-10" dirty="0">
                <a:latin typeface="Arial"/>
                <a:cs typeface="Arial"/>
              </a:rPr>
              <a:t>Operacional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542" y="2209800"/>
            <a:ext cx="7741284" cy="38560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170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O </a:t>
            </a:r>
            <a:r>
              <a:rPr sz="1800" i="1" spc="-5" dirty="0">
                <a:latin typeface="Arial"/>
                <a:cs typeface="Arial"/>
              </a:rPr>
              <a:t>Framework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Capacidade </a:t>
            </a:r>
            <a:r>
              <a:rPr sz="1800" spc="-5" dirty="0">
                <a:latin typeface="Arial"/>
                <a:cs typeface="Arial"/>
              </a:rPr>
              <a:t>da Arquitetura </a:t>
            </a:r>
            <a:r>
              <a:rPr sz="1800" dirty="0">
                <a:latin typeface="Arial"/>
                <a:cs typeface="Arial"/>
              </a:rPr>
              <a:t>oferece orientações sobre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  estabelecimento de </a:t>
            </a:r>
            <a:r>
              <a:rPr sz="1800" dirty="0">
                <a:latin typeface="Arial"/>
                <a:cs typeface="Arial"/>
              </a:rPr>
              <a:t>uma prática operacional </a:t>
            </a:r>
            <a:r>
              <a:rPr sz="1800" spc="-5" dirty="0">
                <a:latin typeface="Arial"/>
                <a:cs typeface="Arial"/>
              </a:rPr>
              <a:t>de Arquitetura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Corporativa</a:t>
            </a:r>
            <a:endParaRPr sz="1800" dirty="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434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É </a:t>
            </a:r>
            <a:r>
              <a:rPr sz="1800" spc="-5" dirty="0">
                <a:latin typeface="Arial"/>
                <a:cs typeface="Arial"/>
              </a:rPr>
              <a:t>recomendável que </a:t>
            </a:r>
            <a:r>
              <a:rPr sz="1800" dirty="0">
                <a:latin typeface="Arial"/>
                <a:cs typeface="Arial"/>
              </a:rPr>
              <a:t>incluam </a:t>
            </a:r>
            <a:r>
              <a:rPr sz="1800" spc="-5" dirty="0">
                <a:latin typeface="Arial"/>
                <a:cs typeface="Arial"/>
              </a:rPr>
              <a:t>capacidades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como:</a:t>
            </a: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Financeira</a:t>
            </a: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Desempenho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Serviço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Risco</a:t>
            </a: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Recursos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</a:t>
            </a:r>
            <a:r>
              <a:rPr sz="1600" spc="-5" dirty="0">
                <a:latin typeface="Arial"/>
                <a:cs typeface="Arial"/>
              </a:rPr>
              <a:t>de Partes Interessadas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Comunicações</a:t>
            </a: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Qualidade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Fornecedores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Gerenciamento da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Configuração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Gestão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Ambiente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1347" y="2404999"/>
            <a:ext cx="4630420" cy="307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Módulo 3  Introdução ao  Método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de 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Desenvolvimento</a:t>
            </a:r>
            <a:r>
              <a:rPr sz="400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000000"/>
                </a:solidFill>
                <a:latin typeface="Arial"/>
                <a:cs typeface="Arial"/>
              </a:rPr>
              <a:t>da  </a:t>
            </a:r>
            <a:r>
              <a:rPr sz="4000" dirty="0">
                <a:solidFill>
                  <a:srgbClr val="000000"/>
                </a:solidFill>
                <a:latin typeface="Arial"/>
                <a:cs typeface="Arial"/>
              </a:rPr>
              <a:t>Arquitetura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296" y="331675"/>
            <a:ext cx="466153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0" dirty="0">
                <a:latin typeface="Arial"/>
                <a:cs typeface="Arial"/>
              </a:rPr>
              <a:t>Objetivos </a:t>
            </a:r>
            <a:r>
              <a:rPr sz="4000" i="0" spc="0" dirty="0">
                <a:latin typeface="Arial"/>
                <a:cs typeface="Arial"/>
              </a:rPr>
              <a:t>do</a:t>
            </a:r>
            <a:r>
              <a:rPr sz="4000" i="0" spc="-105" dirty="0">
                <a:latin typeface="Arial"/>
                <a:cs typeface="Arial"/>
              </a:rPr>
              <a:t> </a:t>
            </a:r>
            <a:r>
              <a:rPr sz="4000" i="0" spc="0" dirty="0">
                <a:latin typeface="Arial"/>
                <a:cs typeface="Arial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623" y="1551498"/>
            <a:ext cx="7788275" cy="311687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objetivos </a:t>
            </a:r>
            <a:r>
              <a:rPr sz="2400" dirty="0">
                <a:latin typeface="Arial"/>
                <a:cs typeface="Arial"/>
              </a:rPr>
              <a:t>deste módulo são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descrever: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ADM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Arial"/>
                <a:cs typeface="Arial"/>
              </a:rPr>
              <a:t>Sua relação com outras partes do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TOGAF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0" dirty="0">
                <a:latin typeface="Arial"/>
                <a:cs typeface="Arial"/>
              </a:rPr>
              <a:t>fases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Como </a:t>
            </a:r>
            <a:r>
              <a:rPr sz="2400" spc="-5" dirty="0">
                <a:latin typeface="Arial"/>
                <a:cs typeface="Arial"/>
              </a:rPr>
              <a:t>e por </a:t>
            </a:r>
            <a:r>
              <a:rPr sz="2400" spc="-10" dirty="0">
                <a:latin typeface="Arial"/>
                <a:cs typeface="Arial"/>
              </a:rPr>
              <a:t>quê </a:t>
            </a:r>
            <a:r>
              <a:rPr sz="2400" dirty="0">
                <a:latin typeface="Arial"/>
                <a:cs typeface="Arial"/>
              </a:rPr>
              <a:t>adaptar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Como definir o escopo de uma </a:t>
            </a:r>
            <a:r>
              <a:rPr sz="2400" spc="-5" dirty="0">
                <a:latin typeface="Arial"/>
                <a:cs typeface="Arial"/>
              </a:rPr>
              <a:t>atividade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arquitetura</a:t>
            </a:r>
            <a:endParaRPr sz="2400">
              <a:latin typeface="Arial"/>
              <a:cs typeface="Arial"/>
            </a:endParaRPr>
          </a:p>
          <a:p>
            <a:pPr marL="356870" indent="-344170">
              <a:lnSpc>
                <a:spcPct val="100000"/>
              </a:lnSpc>
              <a:spcBef>
                <a:spcPts val="58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A necessidade de um </a:t>
            </a:r>
            <a:r>
              <a:rPr sz="2400" i="1" spc="-5" dirty="0">
                <a:latin typeface="Arial"/>
                <a:cs typeface="Arial"/>
              </a:rPr>
              <a:t>framework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integração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7439</TotalTime>
  <Words>33035</Words>
  <Application>Microsoft Macintosh PowerPoint</Application>
  <PresentationFormat>A4 Paper (210x297 mm)</PresentationFormat>
  <Paragraphs>5176</Paragraphs>
  <Slides>635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635</vt:i4>
      </vt:variant>
    </vt:vector>
  </HeadingPairs>
  <TitlesOfParts>
    <vt:vector size="636" baseType="lpstr">
      <vt:lpstr>Office Theme</vt:lpstr>
      <vt:lpstr>Módulo 0 - Introdução TOGAF® 9 Certified - Arquitetura Corporativa</vt:lpstr>
      <vt:lpstr>Objetivos</vt:lpstr>
      <vt:lpstr>Público Alvo</vt:lpstr>
      <vt:lpstr>Apresentação</vt:lpstr>
      <vt:lpstr>Informações Úteis</vt:lpstr>
      <vt:lpstr>Motivação</vt:lpstr>
      <vt:lpstr>Problemas de Arquitetura</vt:lpstr>
      <vt:lpstr>Problemas de Arquitetura</vt:lpstr>
      <vt:lpstr>Imagem da situação no momento de mudanças</vt:lpstr>
      <vt:lpstr>Projetos</vt:lpstr>
      <vt:lpstr>Projetos de sucesso</vt:lpstr>
      <vt:lpstr>Problemas com projetos</vt:lpstr>
      <vt:lpstr>Gestão do portfolio de projetos</vt:lpstr>
      <vt:lpstr>PPM - Benefícios</vt:lpstr>
      <vt:lpstr>PPM - Limitações</vt:lpstr>
      <vt:lpstr>PPM – Limitações (cont.)</vt:lpstr>
      <vt:lpstr>Enterprise Debt (Kevin Smith)</vt:lpstr>
      <vt:lpstr>Enterprise Debt (Kevin Smith)</vt:lpstr>
      <vt:lpstr>Enterprise Debt (Kevin Smith)</vt:lpstr>
      <vt:lpstr>Enterprise Debt (Kevin Smith)</vt:lpstr>
      <vt:lpstr>Exemplo</vt:lpstr>
      <vt:lpstr>Exemplo</vt:lpstr>
      <vt:lpstr>Como responder a essas questões?</vt:lpstr>
      <vt:lpstr>Como responder a essas questões?</vt:lpstr>
      <vt:lpstr>Arquitetura Corporativa para quê?</vt:lpstr>
      <vt:lpstr>Framework de Zachman – Gnosis</vt:lpstr>
      <vt:lpstr>TOGAF 9</vt:lpstr>
      <vt:lpstr>TOGAF 9</vt:lpstr>
      <vt:lpstr>PowerPoint Presentation</vt:lpstr>
      <vt:lpstr>Enterprise Debt (Kevin Smith)</vt:lpstr>
      <vt:lpstr>Enterprise Debt (Kevin Smith)</vt:lpstr>
      <vt:lpstr>Utilidades da Arquitetura Corporativa</vt:lpstr>
      <vt:lpstr>Arquitetura e Modelos</vt:lpstr>
      <vt:lpstr>Benefícios da Melhoria  Baseada em Modelo</vt:lpstr>
      <vt:lpstr>Riscos da Melhoria  Baseada em Modelo</vt:lpstr>
      <vt:lpstr>Problema</vt:lpstr>
      <vt:lpstr>Problema</vt:lpstr>
      <vt:lpstr>Visão Holística</vt:lpstr>
      <vt:lpstr>Metodologia</vt:lpstr>
      <vt:lpstr>PowerPoint Presentation</vt:lpstr>
      <vt:lpstr>The Open Group</vt:lpstr>
      <vt:lpstr>PowerPoint Presentation</vt:lpstr>
      <vt:lpstr>Atividades</vt:lpstr>
      <vt:lpstr>O que é uma Corporação?</vt:lpstr>
      <vt:lpstr>O que é uma Arquitetura?</vt:lpstr>
      <vt:lpstr>O que é Arquitetura Corporativa?</vt:lpstr>
      <vt:lpstr>Tipos de Arquitetura</vt:lpstr>
      <vt:lpstr>Por quê Arquitetura Corporativa?</vt:lpstr>
      <vt:lpstr>Por que Arquitetura Corporativa?</vt:lpstr>
      <vt:lpstr>Pressões para se Desenvolver uma  Arquitetura Corporativa</vt:lpstr>
      <vt:lpstr>Benefícios de Negócio  da Arquitetura Corporativa</vt:lpstr>
      <vt:lpstr>Benefícios de Negócio  da Arquitetura Corporativa</vt:lpstr>
      <vt:lpstr>A Importância da Governança</vt:lpstr>
      <vt:lpstr>O que é um Framework?</vt:lpstr>
      <vt:lpstr>O Valor de um Framework</vt:lpstr>
      <vt:lpstr>Enterprise Architecture Development Method</vt:lpstr>
      <vt:lpstr>Origens do TOGAF</vt:lpstr>
      <vt:lpstr>Direcionada pelos Membros  (Usuários  Finais)</vt:lpstr>
      <vt:lpstr>O Escopo do TOGAF</vt:lpstr>
      <vt:lpstr>Componentes do TOGAF 9</vt:lpstr>
      <vt:lpstr>Componentes do TOGAF 9</vt:lpstr>
      <vt:lpstr>Componentes do TOGAF 9</vt:lpstr>
      <vt:lpstr>PowerPoint Presentation</vt:lpstr>
      <vt:lpstr>ADM – Princípios Básicos</vt:lpstr>
      <vt:lpstr>PowerPoint Presentation</vt:lpstr>
      <vt:lpstr>Fase Preliminar</vt:lpstr>
      <vt:lpstr>Fase A Visão da Arquitetura</vt:lpstr>
      <vt:lpstr>Fase B Arquitetura de Negócio</vt:lpstr>
      <vt:lpstr>Fase C Arquitetura de Sistemas de Informação</vt:lpstr>
      <vt:lpstr>Fase D Arquitetura de Tecnologia</vt:lpstr>
      <vt:lpstr>Fase E Oportunidades e Soluções</vt:lpstr>
      <vt:lpstr>Fase F Plano de Migração</vt:lpstr>
      <vt:lpstr>Fase G Governança da Implementação</vt:lpstr>
      <vt:lpstr>Fase H Gerenciamento de Mudanças na Arquitetura</vt:lpstr>
      <vt:lpstr>Certificação em TOGAF</vt:lpstr>
      <vt:lpstr>Resumo</vt:lpstr>
      <vt:lpstr>Para mais Informações. . .</vt:lpstr>
      <vt:lpstr>PowerPoint Presentation</vt:lpstr>
      <vt:lpstr>Componentes do TOGAF 9</vt:lpstr>
      <vt:lpstr>O Método de Desenvolvimento da Arquitetura</vt:lpstr>
      <vt:lpstr>Orientações e Técnicas do ADM</vt:lpstr>
      <vt:lpstr>Aplicando Iteração ao ADM</vt:lpstr>
      <vt:lpstr>Aplicando o ADM Através do Panorama  da Arquitetura</vt:lpstr>
      <vt:lpstr>Categorias de Partes Interessadas</vt:lpstr>
      <vt:lpstr>Framework de Conteúdo da  Arquitetura</vt:lpstr>
      <vt:lpstr>Entregáveis, Artefatos e Blocos de  Construção</vt:lpstr>
      <vt:lpstr>PowerPoint Presentation</vt:lpstr>
      <vt:lpstr>Continuum da Corporação</vt:lpstr>
      <vt:lpstr>Repositório da Arquitetura</vt:lpstr>
      <vt:lpstr>Modelos de Referência do TOGAF</vt:lpstr>
      <vt:lpstr>Modelo de Referência Técnico  Alto-Nível</vt:lpstr>
      <vt:lpstr>Modelo de Referência Técnica  Detalhado</vt:lpstr>
      <vt:lpstr>PowerPoint Presentation</vt:lpstr>
      <vt:lpstr>Framework de Capacidades</vt:lpstr>
      <vt:lpstr>ADM e outras partes do TOGAF</vt:lpstr>
      <vt:lpstr>ADM e outras partes do TOGAF</vt:lpstr>
      <vt:lpstr>Estabelecendo a Capacidade de Arquitetura como uma Entidade Operacional</vt:lpstr>
      <vt:lpstr>PowerPoint Presentation</vt:lpstr>
      <vt:lpstr>Objetivos do Módulo</vt:lpstr>
      <vt:lpstr>O que é o ADM do TOGAF?</vt:lpstr>
      <vt:lpstr>Método de Desenvolimento de  Arquitetura - Processo</vt:lpstr>
      <vt:lpstr>Método de Desenvolimento de  Arquitetura - Processo</vt:lpstr>
      <vt:lpstr>Exemplo de Passos na Fase do ADM</vt:lpstr>
      <vt:lpstr>Entradas e Saídas do ADM</vt:lpstr>
      <vt:lpstr>Adaptando o ADM</vt:lpstr>
      <vt:lpstr>Governança do ADM</vt:lpstr>
      <vt:lpstr>Motivos para limitar o Escopo da  Atividade de Arquitetura</vt:lpstr>
      <vt:lpstr>Limitando o Escopo da Atividade de  Arquitetura</vt:lpstr>
      <vt:lpstr>Resumo</vt:lpstr>
      <vt:lpstr>PowerPoint Presentation</vt:lpstr>
      <vt:lpstr>Objetivo do Módulo</vt:lpstr>
      <vt:lpstr>Introdução</vt:lpstr>
      <vt:lpstr>Benefícos do Framework de Conteúdo  de Arquitetura</vt:lpstr>
      <vt:lpstr>Visão Geral</vt:lpstr>
      <vt:lpstr>Entregáveis, Artefatos e Blocos de  Construção</vt:lpstr>
      <vt:lpstr>Relacionamento entre Entregáveis,  Artefatos e Blocos de Construção</vt:lpstr>
      <vt:lpstr>Exemplo – Documento de Definição de  Arquitetura</vt:lpstr>
      <vt:lpstr>Artefatos de Arquitetura</vt:lpstr>
      <vt:lpstr>Metamodelo de Conteúdo</vt:lpstr>
      <vt:lpstr>Visão Geral do Conteúdo de Arquitetura</vt:lpstr>
      <vt:lpstr>Mapeando o Framework e o ADM</vt:lpstr>
      <vt:lpstr>Framework de Conteúdo e TOGAF ADM</vt:lpstr>
      <vt:lpstr>Módulo7 TOGAF Metamodelo</vt:lpstr>
      <vt:lpstr>Objetivos do Módulo</vt:lpstr>
      <vt:lpstr>O que é um metamodelo?</vt:lpstr>
      <vt:lpstr>Por quê um metamodelo?</vt:lpstr>
      <vt:lpstr>Benefícios do metamodelo</vt:lpstr>
      <vt:lpstr>Modelagem Formal e Informal</vt:lpstr>
      <vt:lpstr>Conceitos do Metamodelo de Conteúdo  Base</vt:lpstr>
      <vt:lpstr>Conteúdo Base e Extensão</vt:lpstr>
      <vt:lpstr>O Metamodelo de Conteúdo do TOGAF  e suas Extensões</vt:lpstr>
      <vt:lpstr>Necessidades da Partes Interessadas</vt:lpstr>
      <vt:lpstr>O Metamodelo de Conteúdo</vt:lpstr>
      <vt:lpstr>Metamodelo de Conteúdo (Simplificado)</vt:lpstr>
      <vt:lpstr>Metamodelo de Conteúdo (Detalhado)</vt:lpstr>
      <vt:lpstr>Metamodelo de Conteúdo Base</vt:lpstr>
      <vt:lpstr>Full Content Metamodel</vt:lpstr>
      <vt:lpstr>PowerPoint Presentation</vt:lpstr>
      <vt:lpstr>PowerPoint Presentation</vt:lpstr>
      <vt:lpstr>Extensões do Metamodelo</vt:lpstr>
      <vt:lpstr>Extensão de Governança</vt:lpstr>
      <vt:lpstr>Extensão de Governança</vt:lpstr>
      <vt:lpstr>Extensão de Serviços</vt:lpstr>
      <vt:lpstr>Extensão de Serviços</vt:lpstr>
      <vt:lpstr>Extensão de Modelagem de Processos</vt:lpstr>
      <vt:lpstr>Extensão de Modelagem de Processos</vt:lpstr>
      <vt:lpstr>Extensão de Dados</vt:lpstr>
      <vt:lpstr>Extensão de Dados</vt:lpstr>
      <vt:lpstr>Extensão de Consolidação de  Infraestrutura</vt:lpstr>
      <vt:lpstr>Extensão de Consolidação de  Infraestrutura</vt:lpstr>
      <vt:lpstr>Extensão Motivacional</vt:lpstr>
      <vt:lpstr>Extensão Motivacional</vt:lpstr>
      <vt:lpstr>Resumo</vt:lpstr>
      <vt:lpstr>PowerPoint Presentation</vt:lpstr>
      <vt:lpstr>Objetivos do Módulo</vt:lpstr>
      <vt:lpstr>Características de um Bloco de  Construção</vt:lpstr>
      <vt:lpstr>Um Bom Bloco de Construção</vt:lpstr>
      <vt:lpstr>Blocos de Construção de Arquitetura  (BCAs)</vt:lpstr>
      <vt:lpstr>Blocos de Construção de Solução  (BCSs)</vt:lpstr>
      <vt:lpstr>Blocos de Construção e o ADM</vt:lpstr>
      <vt:lpstr>Design de Blocos de Construção</vt:lpstr>
      <vt:lpstr>Padrões de Arquitetura  (Architecture Patterns)</vt:lpstr>
      <vt:lpstr>PowerPoint Presentation</vt:lpstr>
      <vt:lpstr>Objetivos do Módulo</vt:lpstr>
      <vt:lpstr>Propósito</vt:lpstr>
      <vt:lpstr>Repositório de Arquitetura</vt:lpstr>
      <vt:lpstr>Panorama da Arquitetura</vt:lpstr>
      <vt:lpstr>Biblioteca de Referência</vt:lpstr>
      <vt:lpstr>Base de Informação de  Normas</vt:lpstr>
      <vt:lpstr>Base de Informação  de Normas</vt:lpstr>
      <vt:lpstr>Classificação de Normas</vt:lpstr>
      <vt:lpstr>O Log de Governança</vt:lpstr>
      <vt:lpstr>Conteúdo do Log de Governança</vt:lpstr>
      <vt:lpstr>Relacionamento com outras partes do  TOGAF</vt:lpstr>
      <vt:lpstr>Módulo 4 O Continuum da Corporação e</vt:lpstr>
      <vt:lpstr>Objetivos do Módulo</vt:lpstr>
      <vt:lpstr>Componentes do TOGAF</vt:lpstr>
      <vt:lpstr>Visão Geral</vt:lpstr>
      <vt:lpstr>Reuso da Arquitetura</vt:lpstr>
      <vt:lpstr>Continuum da Corporação: Componentes</vt:lpstr>
      <vt:lpstr>O Continuum da Corporação</vt:lpstr>
      <vt:lpstr>O Continuum de Soluções</vt:lpstr>
      <vt:lpstr>O Continuum de Soluções:</vt:lpstr>
      <vt:lpstr>O Continuum da Corporação</vt:lpstr>
      <vt:lpstr>A Necessidade de Ferramentas</vt:lpstr>
      <vt:lpstr>Ferramentas podem modelar a  Arquitetura Corporativa</vt:lpstr>
      <vt:lpstr>Questões sobre Padronização de  Ferramentas</vt:lpstr>
      <vt:lpstr>PowerPoint Presentation</vt:lpstr>
      <vt:lpstr>Objetivos do Módulo</vt:lpstr>
      <vt:lpstr>Fase Preliminar:  Objetivos em Detalhe</vt:lpstr>
      <vt:lpstr>Fase Preliminar:  Objetivos em Detalhe</vt:lpstr>
      <vt:lpstr>Abordagem</vt:lpstr>
      <vt:lpstr>PowerPoint Presentation</vt:lpstr>
      <vt:lpstr>De que eu preciso?</vt:lpstr>
      <vt:lpstr>Fase Preliminar: Principais Entradas</vt:lpstr>
      <vt:lpstr>Passos</vt:lpstr>
      <vt:lpstr>1. Definir o escopo das organizações  impactadas na Corporação</vt:lpstr>
      <vt:lpstr>2. Confirmar os Frameworks de  Governança e de Suporte</vt:lpstr>
      <vt:lpstr>3. Definir &amp; Estabelecer a Equipe de  Arquitetura Corporativa</vt:lpstr>
      <vt:lpstr>4. Identificar os Princípios de Arquitetura</vt:lpstr>
      <vt:lpstr>Definindo Princípios de Arquitetura</vt:lpstr>
      <vt:lpstr>Modelo para Princípios do TOGAF</vt:lpstr>
      <vt:lpstr>TOGAF Template for Principles</vt:lpstr>
      <vt:lpstr>Princípios</vt:lpstr>
      <vt:lpstr>Princípios de Arquitetura - Exemplo</vt:lpstr>
      <vt:lpstr>Cinco Qualidades dos Princípios</vt:lpstr>
      <vt:lpstr>Cinco Qualidades dos Princípios</vt:lpstr>
      <vt:lpstr>5. Adaptar o TOGAF, e outros Frameworks  de Arquitetura se houver</vt:lpstr>
      <vt:lpstr>Adaptando a Terminologia</vt:lpstr>
      <vt:lpstr>Adaptação de Processo</vt:lpstr>
      <vt:lpstr>Adaptação do Conteúdo</vt:lpstr>
      <vt:lpstr>PowerPoint Presentation</vt:lpstr>
      <vt:lpstr>6. Implementar Ferramentas de Arquitetura</vt:lpstr>
      <vt:lpstr>Fase Preliminar: Saídas</vt:lpstr>
      <vt:lpstr>Resumo</vt:lpstr>
      <vt:lpstr>PowerPoint Presentation</vt:lpstr>
      <vt:lpstr>Natureza da Governança</vt:lpstr>
      <vt:lpstr>Natureza da Governança</vt:lpstr>
      <vt:lpstr>Níveis de Governança</vt:lpstr>
      <vt:lpstr>Um Framework de Governança de TI  COBIT</vt:lpstr>
      <vt:lpstr>Introdução à Governança</vt:lpstr>
      <vt:lpstr>Governança e o ADM</vt:lpstr>
      <vt:lpstr>Framework de Governança da  Arquitetura do TOGAF</vt:lpstr>
      <vt:lpstr>Estrutura Conceitual</vt:lpstr>
      <vt:lpstr>Framework de Governança da  Arquitetura</vt:lpstr>
      <vt:lpstr>Framework de Governança da  Arquitetura</vt:lpstr>
      <vt:lpstr>Framework de Governança da  Arquitetura</vt:lpstr>
      <vt:lpstr>Framework de Governança da  Arquitetura</vt:lpstr>
      <vt:lpstr>Framework de Governança da  Arquitetura</vt:lpstr>
      <vt:lpstr>Framework de Governança da  Arquitetura</vt:lpstr>
      <vt:lpstr>Framework de Governança da  Arquitetura</vt:lpstr>
      <vt:lpstr>Comitê de Arquitetura</vt:lpstr>
      <vt:lpstr>O Valor do Comitê de Arquitetura</vt:lpstr>
      <vt:lpstr>Responsabilidades do Comitê de  Arquitetura</vt:lpstr>
      <vt:lpstr>Operações do Comitê de Arquitetura</vt:lpstr>
      <vt:lpstr>Contratos de Arquitetura</vt:lpstr>
      <vt:lpstr>Contratos de Arquitetura</vt:lpstr>
      <vt:lpstr>Contratos de Arquitetura e o ADM</vt:lpstr>
      <vt:lpstr>Conformidade da Arquitetura</vt:lpstr>
      <vt:lpstr>Avaliações de Conformidade da  Arquitetura</vt:lpstr>
      <vt:lpstr>Processo de Avaliação de  Conformidade de Arquitetura</vt:lpstr>
      <vt:lpstr>Estabelecendo uma Capacidade de  Arquitetura</vt:lpstr>
      <vt:lpstr>PowerPoint Presentation</vt:lpstr>
      <vt:lpstr>Objetivos do Módulo</vt:lpstr>
      <vt:lpstr>Introdução</vt:lpstr>
      <vt:lpstr>O Que é um Cenário de Negócio?</vt:lpstr>
      <vt:lpstr>Cenários de Negócio e o ADM</vt:lpstr>
      <vt:lpstr>O Que é um Bom Cenário de Negócio?</vt:lpstr>
      <vt:lpstr>SMART</vt:lpstr>
      <vt:lpstr>Quem Contribui para um Cenário de  Negócio</vt:lpstr>
      <vt:lpstr>Desenvolvendo um Cenário de Negócio</vt:lpstr>
      <vt:lpstr>Desenvolvendo um Cenário de Negócio</vt:lpstr>
      <vt:lpstr>Fontes</vt:lpstr>
      <vt:lpstr>PowerPoint Presentation</vt:lpstr>
      <vt:lpstr>Objetivos do Módulo</vt:lpstr>
      <vt:lpstr>Visão Geral</vt:lpstr>
      <vt:lpstr>Benefícios</vt:lpstr>
      <vt:lpstr>Partes Interessadas</vt:lpstr>
      <vt:lpstr>Stakeholder Management</vt:lpstr>
      <vt:lpstr>Passo 1: Identificar Partes Interessadas</vt:lpstr>
      <vt:lpstr>Categorias de Partes Interessadas</vt:lpstr>
      <vt:lpstr>Passo 2: Classifique a Posição das  Partes Interessadas</vt:lpstr>
      <vt:lpstr>Passo 3: Determinar a Abordagem do  Gerenciamento de Partes Interessadas</vt:lpstr>
      <vt:lpstr>Passo 3: Determinar a Abordagem do  Gerenciamento de Partes Interessadas</vt:lpstr>
      <vt:lpstr>Passo 4: Adaptar os Entregáveis de  Engajamento</vt:lpstr>
      <vt:lpstr>Exemplo: Mapa de Partes Interessadas</vt:lpstr>
      <vt:lpstr>PowerPoint Presentation</vt:lpstr>
      <vt:lpstr>Objetivos do Módulo</vt:lpstr>
      <vt:lpstr>Conceitos e Definições</vt:lpstr>
      <vt:lpstr>Sistema (System)</vt:lpstr>
      <vt:lpstr>Partes Interessadas (Stakeholders)</vt:lpstr>
      <vt:lpstr>Preocupações (Concerns)</vt:lpstr>
      <vt:lpstr>Visão (View)</vt:lpstr>
      <vt:lpstr>Ponto de Vista (Viewpoint)</vt:lpstr>
      <vt:lpstr>PowerPoint Presentation</vt:lpstr>
      <vt:lpstr>Visões e Pontos de Vista</vt:lpstr>
      <vt:lpstr>O que é uma Visão de Arquitetura?</vt:lpstr>
      <vt:lpstr>Visões e Pontos de Vista</vt:lpstr>
      <vt:lpstr>Um Exemplo Simples de um Ponto de  Vista</vt:lpstr>
      <vt:lpstr>A Simple Example of a View</vt:lpstr>
      <vt:lpstr>Desenvolvendo Visões no ADM</vt:lpstr>
      <vt:lpstr>O Processo de Criação de Visão</vt:lpstr>
      <vt:lpstr>Benefícios</vt:lpstr>
      <vt:lpstr>Usando Artefatos do TOGAF</vt:lpstr>
      <vt:lpstr>Catálogos</vt:lpstr>
      <vt:lpstr>Matrizes</vt:lpstr>
      <vt:lpstr>Diagramas</vt:lpstr>
      <vt:lpstr>PowerPoint Presentation</vt:lpstr>
      <vt:lpstr>Objetivos do Módulo</vt:lpstr>
      <vt:lpstr>Interoperabilidade</vt:lpstr>
      <vt:lpstr>Interoperabilidade e o ADM</vt:lpstr>
      <vt:lpstr>Exemplos</vt:lpstr>
      <vt:lpstr>Requisitos de Interoperabilidade e  Soluções</vt:lpstr>
      <vt:lpstr>Requisitos de Interoperabilidade e  Soluções</vt:lpstr>
      <vt:lpstr>Avaliação de Prontidão para  Transformação do Negócio</vt:lpstr>
      <vt:lpstr>A Avaliação de Prontidão para  Transformação do Negócio</vt:lpstr>
      <vt:lpstr>Fatores de Prontidão</vt:lpstr>
      <vt:lpstr>Avalir os Fatores de Prontidão</vt:lpstr>
      <vt:lpstr>Índice de Fator de Prontidão</vt:lpstr>
      <vt:lpstr>Gerenciamento de Risco</vt:lpstr>
      <vt:lpstr>Gerenciamento de Risco no ADM</vt:lpstr>
      <vt:lpstr>Gerenciamento de Risco no ADM</vt:lpstr>
      <vt:lpstr>Esquema de Classificação de Risco</vt:lpstr>
      <vt:lpstr>Planilha de Identificação e  Mitigação de Riscos</vt:lpstr>
      <vt:lpstr>Planejamento Baseado em Capacidade</vt:lpstr>
      <vt:lpstr>Capacidades</vt:lpstr>
      <vt:lpstr>Planejamento Baseado em Capacidade</vt:lpstr>
      <vt:lpstr>Planejamento Baseado em Capacidade</vt:lpstr>
      <vt:lpstr>PowerPoint Presentation</vt:lpstr>
      <vt:lpstr>Objetivos do Módulo</vt:lpstr>
      <vt:lpstr>Modelos de Maturidade de Capacidade</vt:lpstr>
      <vt:lpstr>Modelos de Maturidade de Capacidade</vt:lpstr>
      <vt:lpstr>ACMM do Departamento de Comércio  (DoC) dos EUA</vt:lpstr>
      <vt:lpstr>Níveis de Maturidade do ACMM</vt:lpstr>
      <vt:lpstr>Elementos do ACMM da Arquitetura  Corporativa</vt:lpstr>
      <vt:lpstr>Elementos do ACMM da Arquitetura  Corporativa</vt:lpstr>
      <vt:lpstr>Exemplo: Critério de Pontuação do</vt:lpstr>
      <vt:lpstr>Avaliações de Maturidade no ADM</vt:lpstr>
      <vt:lpstr>Avaliações de Maturidade no ADM  (Cont)</vt:lpstr>
      <vt:lpstr>PowerPoint Presentation</vt:lpstr>
      <vt:lpstr>Objetivos do Módulo</vt:lpstr>
      <vt:lpstr>Visão da Arquitetura - Objetivos</vt:lpstr>
      <vt:lpstr>Abordagem</vt:lpstr>
      <vt:lpstr>Fase A: Entradas</vt:lpstr>
      <vt:lpstr>Requisição para Trabalho de Arquitetura</vt:lpstr>
      <vt:lpstr>Passos</vt:lpstr>
      <vt:lpstr>Passo 1: Estabelecer o projeto</vt:lpstr>
      <vt:lpstr>Passo 2: Identificar partes interessadas, preocupações, e requisitos de negócio</vt:lpstr>
      <vt:lpstr>Passo 3: Confirmar metas de negócio,  direcionadores, e limitações</vt:lpstr>
      <vt:lpstr>Passo 4: Avaliar as Capacidades do Negócio</vt:lpstr>
      <vt:lpstr>Diagrama de Cadeia de Valor</vt:lpstr>
      <vt:lpstr>Passo 5: Avaliar a prontidão para  transformação do negócio</vt:lpstr>
      <vt:lpstr>Passo 6: Definir o Escopo</vt:lpstr>
      <vt:lpstr>Passo 7: Confirmar e elaborar princípios de arquitetura, incluindo princípios de negócio</vt:lpstr>
      <vt:lpstr>Passo 8: Desenvolver a Visão da Arquitetura</vt:lpstr>
      <vt:lpstr>Exemplo de Solution Concept Diagram</vt:lpstr>
      <vt:lpstr>Passo 9: Definir a proposta de valor da  Arquitetura Alvo e KPIs</vt:lpstr>
      <vt:lpstr>Passo 10: Identificar os riscos e as atividades  de mitigação para a transformação do negócio</vt:lpstr>
      <vt:lpstr>Passo 11: Desenvolver a Declaração de Trabalho da Arquitetura, obter aprovação</vt:lpstr>
      <vt:lpstr>Passo 11: Desenvolver a Declaração de Trabalho da  Arquitetura, obter aprovação</vt:lpstr>
      <vt:lpstr>Declaração de Trabalho de Arquitetura</vt:lpstr>
      <vt:lpstr>Fase A: Saídas</vt:lpstr>
      <vt:lpstr>Fase A: Saídas</vt:lpstr>
      <vt:lpstr>PowerPoint Presentation</vt:lpstr>
      <vt:lpstr>Objetivos do Módulo</vt:lpstr>
      <vt:lpstr>Iterações e Níveis</vt:lpstr>
      <vt:lpstr>Iterações e o ADM</vt:lpstr>
      <vt:lpstr>Iteração para desenvolver um Panorama de Arquitetura abrangente</vt:lpstr>
      <vt:lpstr>Iteração dentro de um Ciclo do ADM</vt:lpstr>
      <vt:lpstr>Iterações para Gerenciar a Capacidade da  Arquitetura</vt:lpstr>
      <vt:lpstr>Fatores que influenciam o uso de  Iteração</vt:lpstr>
      <vt:lpstr>Abordagens para o Desenvolvimento da  Arquitetura</vt:lpstr>
      <vt:lpstr>Classes de Engajamento da Arquitetura</vt:lpstr>
      <vt:lpstr>Classes de Engajamento da Arquitetura</vt:lpstr>
      <vt:lpstr>Considerações sobre Iterações</vt:lpstr>
      <vt:lpstr>Uma Hierarquia de Processos do ADM</vt:lpstr>
      <vt:lpstr>Aplicando o ADM Através do</vt:lpstr>
      <vt:lpstr>PowerPoint Presentation</vt:lpstr>
      <vt:lpstr>Objetivos do Módulo</vt:lpstr>
      <vt:lpstr>Particionamento</vt:lpstr>
      <vt:lpstr>A Necessidade de Particionar</vt:lpstr>
      <vt:lpstr>Aplicando uma Classificação à  Arquiteturas Particionadas:  Particionamento da Arquitetura</vt:lpstr>
      <vt:lpstr>PowerPoint Presentation</vt:lpstr>
      <vt:lpstr>Fase Preliminar</vt:lpstr>
      <vt:lpstr>PowerPoint Presentation</vt:lpstr>
      <vt:lpstr>Objetivos do Módulo</vt:lpstr>
      <vt:lpstr>Objetivos da Arquitetura de Negócio</vt:lpstr>
      <vt:lpstr>Abordagem</vt:lpstr>
      <vt:lpstr>Abordagem</vt:lpstr>
      <vt:lpstr>Fase B: Entradas</vt:lpstr>
      <vt:lpstr>Passos</vt:lpstr>
      <vt:lpstr>Passo 1: Selecionar modelos de referência, pontos de vista e ferramentas</vt:lpstr>
      <vt:lpstr>Passo 1: Selecione modelos de referência, pontos de vista e ferramentas</vt:lpstr>
      <vt:lpstr>Exemplos de Modelagem</vt:lpstr>
      <vt:lpstr>Passo 2: Desenvolver a Descrição da Arquitetura de Negócio de Linha de Base</vt:lpstr>
      <vt:lpstr>Passo 3: Desenvolver a Descrição da  Arquitetura de Negócio Alvo</vt:lpstr>
      <vt:lpstr>Passo 4: Executar Análise de Diferença</vt:lpstr>
      <vt:lpstr>Análise de Diferenças: Resposta</vt:lpstr>
      <vt:lpstr>Passo 5: Definir os componentes de Roadmap Candidatos</vt:lpstr>
      <vt:lpstr>Passo 6: Resolver os impactos ao longo do Panorama da Arquitetura</vt:lpstr>
      <vt:lpstr>Passo 7: Conduzir uma revisão formal pelas Partes Interessadas</vt:lpstr>
      <vt:lpstr>Passo 8: Finalizar a Arquitetura de  Negócio</vt:lpstr>
      <vt:lpstr>Passo 9: Criar o Documento de Definição de Arquitetura</vt:lpstr>
      <vt:lpstr>Resumo sobre o uso de Blocos de  Construção na Fase B</vt:lpstr>
      <vt:lpstr>Fase B: Saídas</vt:lpstr>
      <vt:lpstr>Documento de Definição de Arquitetura</vt:lpstr>
      <vt:lpstr>Documento de Definição de Arquitetura – Componentes de Arquitetura de Negócio</vt:lpstr>
      <vt:lpstr>Especificação de Requisitos de  Arquitetura</vt:lpstr>
      <vt:lpstr>Especificação de Requisitos de  Arquitetura – Componentes de  Arquitetura de Negócio</vt:lpstr>
      <vt:lpstr>Metamodelo</vt:lpstr>
      <vt:lpstr>PowerPoint Presentation</vt:lpstr>
      <vt:lpstr>Objetivos do Módulo</vt:lpstr>
      <vt:lpstr>Arquiteturas de Sistemas de Informação – Objetivos</vt:lpstr>
      <vt:lpstr>Abordagem</vt:lpstr>
      <vt:lpstr>Abordagem: Repositório de Arquitetura</vt:lpstr>
      <vt:lpstr>Fase C: Entradas</vt:lpstr>
      <vt:lpstr>Passos</vt:lpstr>
      <vt:lpstr>Fase C: Saídas:  Arquitetura de Aplicativos</vt:lpstr>
      <vt:lpstr>Resumo</vt:lpstr>
      <vt:lpstr>PowerPoint Presentation</vt:lpstr>
      <vt:lpstr>Objetivos do Módulo</vt:lpstr>
      <vt:lpstr>Objetivos – Arquitetura de Dados</vt:lpstr>
      <vt:lpstr>Fase C: Entradas</vt:lpstr>
      <vt:lpstr>Fase C: Entradas</vt:lpstr>
      <vt:lpstr>Passos</vt:lpstr>
      <vt:lpstr>Passo 1: Selecione modelos de referência, pontos de vista e ferramentas</vt:lpstr>
      <vt:lpstr>Fase C: Resultados: Arquitetura de Dados</vt:lpstr>
      <vt:lpstr>Documento de Definição da Arquitetura – Componentes da Arquitetura de Dados</vt:lpstr>
      <vt:lpstr>Metamodelo</vt:lpstr>
      <vt:lpstr>Resumo</vt:lpstr>
      <vt:lpstr>PowerPoint Presentation</vt:lpstr>
      <vt:lpstr>Objetivos do Módulo</vt:lpstr>
      <vt:lpstr>Objetivos</vt:lpstr>
      <vt:lpstr>Fase C: Entradas: Arquitetura de Aplicativos</vt:lpstr>
      <vt:lpstr>Fase C: Entradas: Arquitetura de Aplicativos</vt:lpstr>
      <vt:lpstr>Passos</vt:lpstr>
      <vt:lpstr>Fase C: Saídas da  Arquitetura de Aplicativos</vt:lpstr>
      <vt:lpstr>Documento de Definição da Arquitetura – Componentes da Arquitetura de Aplicativos</vt:lpstr>
      <vt:lpstr>Metamodelo</vt:lpstr>
      <vt:lpstr>Resumo</vt:lpstr>
      <vt:lpstr>PowerPoint Presentation</vt:lpstr>
      <vt:lpstr>Objetivos do Módulo</vt:lpstr>
      <vt:lpstr>Objetivos</vt:lpstr>
      <vt:lpstr>Abordagem</vt:lpstr>
      <vt:lpstr>Arquitetura Tecnológica: Entradas</vt:lpstr>
      <vt:lpstr>Arquitetura Tecnológica: Entradas</vt:lpstr>
      <vt:lpstr>Passos</vt:lpstr>
      <vt:lpstr>Saídas da Arquitetura Tecnológica</vt:lpstr>
      <vt:lpstr>Documento de Definição da Arquitetura – Componentes da Arquitetura Tecnológica</vt:lpstr>
      <vt:lpstr>Metamodelo</vt:lpstr>
      <vt:lpstr>Resumo</vt:lpstr>
      <vt:lpstr>PowerPoint Presentation</vt:lpstr>
      <vt:lpstr>Objetivos do Módulo</vt:lpstr>
      <vt:lpstr>Arquitetura de Fundação do TOGAF</vt:lpstr>
      <vt:lpstr>Componentes do TRM</vt:lpstr>
      <vt:lpstr>A Portabilidade de Aplicativo é alcançada  via Interface da Plataforma de Aplicativo,  identificando o conjunto de serviços que  são disponibilizados de forma padrão para  os aplicativos através da plataforma.</vt:lpstr>
      <vt:lpstr>PowerPoint Presentation</vt:lpstr>
      <vt:lpstr>Utilizando o TRM</vt:lpstr>
      <vt:lpstr>Taxonomia dos  Serviços de Plataforma</vt:lpstr>
      <vt:lpstr>Taxonomia das Qualidades de Serviço  da Plataforma de Aplicativos</vt:lpstr>
      <vt:lpstr>Personalizando o TRM</vt:lpstr>
      <vt:lpstr>Módulo 19 Modelo de Referência de Infraestrutura de</vt:lpstr>
      <vt:lpstr>Objetivos do Módulo</vt:lpstr>
      <vt:lpstr>Principais Motivadores  Técnicos e de Negócio</vt:lpstr>
      <vt:lpstr>Modelo de Referência de Infraestrutura de Informações Integradas</vt:lpstr>
      <vt:lpstr>III-RM e o Boundaryless Information  Flow</vt:lpstr>
      <vt:lpstr>III-RM e o Boundaryless Information  Flow</vt:lpstr>
      <vt:lpstr>Visão detalhada da taxonomia do III-RM</vt:lpstr>
      <vt:lpstr>Visão detalhada da taxonomia do III-RM</vt:lpstr>
      <vt:lpstr>Visão detalhada da taxonomia do III-RM</vt:lpstr>
      <vt:lpstr>Visão detalhada da taxonomia do III-RM</vt:lpstr>
      <vt:lpstr>Visão detalhada da taxonomia do III-RM</vt:lpstr>
      <vt:lpstr>TOGAF TRM</vt:lpstr>
      <vt:lpstr>Orientações do TOGAF TRM</vt:lpstr>
      <vt:lpstr>Foco do Fluxo de Informações sem Fronteiras</vt:lpstr>
      <vt:lpstr>Modelo de Referência de Infraestrutura de Informação Integrada – Alto Nível</vt:lpstr>
      <vt:lpstr>Componentes do III-RM</vt:lpstr>
      <vt:lpstr>Modelo de Referência de Infraestrutura de Informação Integrada</vt:lpstr>
      <vt:lpstr>PowerPoint Presentation</vt:lpstr>
      <vt:lpstr>Objetivos do Módulo</vt:lpstr>
      <vt:lpstr>A Matriz de Avaliação e Dedução de  Fatores de Implementação</vt:lpstr>
      <vt:lpstr>Exemplo – Matriz de Avaliação e Dedução  de Fatores de Implementação</vt:lpstr>
      <vt:lpstr>A Matriz Consolidada de Diferenças (gaps), Soluções e Dependências</vt:lpstr>
      <vt:lpstr>PowerPoint Presentation</vt:lpstr>
      <vt:lpstr>Tabela de Incrementos da Definição de  Arquitetura</vt:lpstr>
      <vt:lpstr>Tabela de Incrementos da Definição de  Arquitetura</vt:lpstr>
      <vt:lpstr>A Tabela de Evolução de Estado de  Transição da Arquitetura</vt:lpstr>
      <vt:lpstr>A Tabela de Evolução de Estado de  Transição da Arquitetura</vt:lpstr>
      <vt:lpstr>A Técnica de Avaliação do Valor de  Negócio</vt:lpstr>
      <vt:lpstr>A Técnica de Avaliação de Valor de  Negócio</vt:lpstr>
      <vt:lpstr>PowerPoint Presentation</vt:lpstr>
      <vt:lpstr>Objetivos do Módulo</vt:lpstr>
      <vt:lpstr>Objetivos</vt:lpstr>
      <vt:lpstr>Partes Interessadas</vt:lpstr>
      <vt:lpstr>Abordagem</vt:lpstr>
      <vt:lpstr>Abordagem</vt:lpstr>
      <vt:lpstr>Fase E: Entradas</vt:lpstr>
      <vt:lpstr>Fase E: Entradas</vt:lpstr>
      <vt:lpstr>Passos</vt:lpstr>
      <vt:lpstr>Passo 1: Determinar os Atributos  Corporativos para Mudanças</vt:lpstr>
      <vt:lpstr>Passo 2: Determinar as Restrições de  Negócio da Implementação</vt:lpstr>
      <vt:lpstr>Passo 3: Revisar e Consolidar os Resultados das Análises de  Diferenças das Fases B, C e D</vt:lpstr>
      <vt:lpstr>Passo 4: Revisar os Requisitos Consolidados  das Funções de Negócio Relacionadas</vt:lpstr>
      <vt:lpstr>Passo 5: Consolidar e Reconciliar os  Requisitos de Interoperabilidade</vt:lpstr>
      <vt:lpstr>Passo 6: Refinar e Validar as Dependências</vt:lpstr>
      <vt:lpstr>Passo 7: Confirmar a Prontidão e os  Riscos da Transformação de Negócio</vt:lpstr>
      <vt:lpstr>Passo 8: Formular a Estratégia de  Implementação e Migração</vt:lpstr>
      <vt:lpstr>Passo 9: Identificar e Agrupar os  Pacotes de Trabalho Principais</vt:lpstr>
      <vt:lpstr>Passo 10: Identificar as Arquiteturas de Transição</vt:lpstr>
      <vt:lpstr>Passo 11: Criar o Roadmap de Arquitetura e  o Plano de Implementação e Migração</vt:lpstr>
      <vt:lpstr>Saídas da Fase E</vt:lpstr>
      <vt:lpstr>Saídas da Fase E</vt:lpstr>
      <vt:lpstr>Resumo</vt:lpstr>
      <vt:lpstr>PowerPoint Presentation</vt:lpstr>
      <vt:lpstr>Objetivos do Módulo</vt:lpstr>
      <vt:lpstr>Objetivos da Fase F</vt:lpstr>
      <vt:lpstr>Abordagem</vt:lpstr>
      <vt:lpstr>Fase F: Entradas</vt:lpstr>
      <vt:lpstr>Fase F: Entradas</vt:lpstr>
      <vt:lpstr>Passos</vt:lpstr>
      <vt:lpstr>Passo 1: Confirmar as Interações dos Frameworks de Gerenciamento para o Plano de Implementação e</vt:lpstr>
      <vt:lpstr>Passo 2: . Atribuir um valor de negócio  para cada pacote de trabalho</vt:lpstr>
      <vt:lpstr>Passo 3: . Estimar os Requisitos de Recursos,  Tempos de Projeto e Disponibilidade / Veículo de  Entrega</vt:lpstr>
      <vt:lpstr>PowerPoint Presentation</vt:lpstr>
      <vt:lpstr>Passo 5: Confirmar o Roadmap de Arquitetura e atualizar o Documento de Definição de Arquitetura</vt:lpstr>
      <vt:lpstr>Passo 6: Gerar o Plano de  Implementação e Migração</vt:lpstr>
      <vt:lpstr>Passo 7: Completar o Ciclo de Desenvolvimento da Arquitetura e Documentar Lições Aprendidas</vt:lpstr>
      <vt:lpstr>Saídas da Fase F</vt:lpstr>
      <vt:lpstr>Resumo</vt:lpstr>
      <vt:lpstr>PowerPoint Presentation</vt:lpstr>
      <vt:lpstr>Objetivos de Módulo</vt:lpstr>
      <vt:lpstr>Objetivos da Fase G</vt:lpstr>
      <vt:lpstr>Abordagem</vt:lpstr>
      <vt:lpstr>Abordagem</vt:lpstr>
      <vt:lpstr>Abordagem</vt:lpstr>
      <vt:lpstr>Fase G: Entradas</vt:lpstr>
      <vt:lpstr>Fase G: Entradas</vt:lpstr>
      <vt:lpstr>Passos</vt:lpstr>
      <vt:lpstr>Passo 1: Confirmar o escopo e  prioridades</vt:lpstr>
      <vt:lpstr>Passo 2: Identificar os recursos e  habilidades para implantação</vt:lpstr>
      <vt:lpstr>Passo 3: Orientar o desenvolvimento da  implantação de soluções</vt:lpstr>
      <vt:lpstr>Passo 4: Executar Avaliações de Conformidade</vt:lpstr>
      <vt:lpstr>Passo 5: Implementar operações de Negócio e TI</vt:lpstr>
      <vt:lpstr>Passo 6: Fazer revisão pós-  implementação, fechar a implementação</vt:lpstr>
      <vt:lpstr>Fase G - Saídas</vt:lpstr>
      <vt:lpstr>Resumo</vt:lpstr>
      <vt:lpstr>PowerPoint Presentation</vt:lpstr>
      <vt:lpstr>Objetivos do Módulo</vt:lpstr>
      <vt:lpstr>Fase H: Objetivos</vt:lpstr>
      <vt:lpstr>Abordagem</vt:lpstr>
      <vt:lpstr>Abordagem</vt:lpstr>
      <vt:lpstr>Fase H: Entradas</vt:lpstr>
      <vt:lpstr>Fase H: Entradas</vt:lpstr>
      <vt:lpstr>Solicitações de Mudança</vt:lpstr>
      <vt:lpstr>Passos</vt:lpstr>
      <vt:lpstr>Passo 1. Estabelecer o processo de  Realização de Valor</vt:lpstr>
      <vt:lpstr>Passo 2. Implantar Ferramentas de  Monitoração</vt:lpstr>
      <vt:lpstr>Passo 3. Gerenciar Riscos</vt:lpstr>
      <vt:lpstr>Passo 4. Fornecer Análise para o Gerenciamento de Mudanças na Arquitetura</vt:lpstr>
      <vt:lpstr>Passo 5. Desenvolver Requisitos de  Mudança para atender aos objetivos de  Performance</vt:lpstr>
      <vt:lpstr>Passo 6. Gerenciar o Processo de  Governança</vt:lpstr>
      <vt:lpstr>Passo 7. Ativar o Processo para  Implementar a Mudança</vt:lpstr>
      <vt:lpstr>Saídas de Fase H</vt:lpstr>
      <vt:lpstr>Resumo</vt:lpstr>
      <vt:lpstr>PowerPoint Presentation</vt:lpstr>
      <vt:lpstr>Objetivos do Módulo</vt:lpstr>
      <vt:lpstr>Gerenciamento de Requisitos do ADM</vt:lpstr>
      <vt:lpstr>Objetivos</vt:lpstr>
      <vt:lpstr>Abordagem</vt:lpstr>
      <vt:lpstr>Desenvolvimento de Requisitos</vt:lpstr>
      <vt:lpstr>Recursos</vt:lpstr>
      <vt:lpstr>Modelo de Especificação de Requisitos  Volère</vt:lpstr>
      <vt:lpstr>Gerenciamento de Requisitos: Entradas</vt:lpstr>
      <vt:lpstr>Visão Geral dos Passos</vt:lpstr>
      <vt:lpstr>Gerenciamento de Requisitos: Saídas</vt:lpstr>
      <vt:lpstr>Avaliação de Impacto de Requisitos</vt:lpstr>
      <vt:lpstr>Resumo</vt:lpstr>
      <vt:lpstr>PowerPoint Presentation</vt:lpstr>
      <vt:lpstr>Objetivos do Módulo</vt:lpstr>
      <vt:lpstr>Segurança e o ADM</vt:lpstr>
      <vt:lpstr>Características da Arquitetura de Segurança</vt:lpstr>
      <vt:lpstr>Preocupações das Partes Interessadas</vt:lpstr>
      <vt:lpstr>Artefatos de Segurança Típicos</vt:lpstr>
      <vt:lpstr>Gerenciamento de Requisitos do ADM</vt:lpstr>
      <vt:lpstr>Fase Preliminar</vt:lpstr>
      <vt:lpstr>Fase Preliminar – Entradas/Saídas</vt:lpstr>
      <vt:lpstr>Fase A Visão da Arquitetura</vt:lpstr>
      <vt:lpstr>Fase A Visão da Arquitetura – Entradas/Saídas</vt:lpstr>
      <vt:lpstr>Fase B Arquitetura de Negócio</vt:lpstr>
      <vt:lpstr>Fase B Arquitetura de Negócio</vt:lpstr>
      <vt:lpstr>Fase B: Arquitetura de Negócio –  Entradas/Saídas</vt:lpstr>
      <vt:lpstr>Fase C Arquiteturas de Sistemas de Informação</vt:lpstr>
      <vt:lpstr>Fase C Arquiteturas de Sistemas de Informação</vt:lpstr>
      <vt:lpstr>Fase C Arquiteturas de Sistemas de Informação</vt:lpstr>
      <vt:lpstr>Fase C: Arquiteturas de sistemas de  Informação – Entradas / Saídas</vt:lpstr>
      <vt:lpstr>Fase D Arquitetura Tecnológica</vt:lpstr>
      <vt:lpstr>Fase D Arquitetura Tecnológica</vt:lpstr>
      <vt:lpstr>Fase D: Arquitetura Tecnológica –  Entradas/Saídas</vt:lpstr>
      <vt:lpstr>Fase E  Oportunidades e                     Soluções</vt:lpstr>
      <vt:lpstr>Fase F Plano de Migração</vt:lpstr>
      <vt:lpstr>Fase G Governança da Implementação</vt:lpstr>
      <vt:lpstr>Fase H Gerenciamento de Mudança na Arquitetura</vt:lpstr>
      <vt:lpstr>Resumo</vt:lpstr>
      <vt:lpstr>PowerPoint Presentation</vt:lpstr>
      <vt:lpstr>Objetivos do Módulo</vt:lpstr>
      <vt:lpstr>O que é Arquitetura Orientada a  Serviços?</vt:lpstr>
      <vt:lpstr>A SOA como um Estilo de Arquitetura</vt:lpstr>
      <vt:lpstr>Complexidades decorrentes da SOA</vt:lpstr>
      <vt:lpstr>Como a EA suporta a SOA</vt:lpstr>
      <vt:lpstr>Como a EA suporta a SOA (cont.)</vt:lpstr>
      <vt:lpstr>Adaptando o ADM a SOA</vt:lpstr>
      <vt:lpstr>Fase Preliminar</vt:lpstr>
      <vt:lpstr>Fase A: Visão da Arquitetura</vt:lpstr>
      <vt:lpstr>Desenvolvimento da Arquitetura:  Fases B,C e D</vt:lpstr>
      <vt:lpstr>PowerPoint Presentation</vt:lpstr>
      <vt:lpstr>Meta-modelo SOA</vt:lpstr>
      <vt:lpstr>Artefatos da Fase B</vt:lpstr>
      <vt:lpstr>Fase C Arquiteturas de Sistemas de Informação</vt:lpstr>
      <vt:lpstr>Artefatos da Fase C</vt:lpstr>
      <vt:lpstr>Fase D</vt:lpstr>
      <vt:lpstr>Artefatos da Fase D</vt:lpstr>
      <vt:lpstr>Fase E</vt:lpstr>
      <vt:lpstr>Artefatos da Fase E</vt:lpstr>
      <vt:lpstr>Resumo</vt:lpstr>
      <vt:lpstr>PowerPoint Presentation</vt:lpstr>
      <vt:lpstr>Objetivos do Módulo</vt:lpstr>
      <vt:lpstr>PowerPoint Presentation</vt:lpstr>
      <vt:lpstr>Necessidades</vt:lpstr>
      <vt:lpstr>Conhecimentos</vt:lpstr>
      <vt:lpstr>Habilidades e Atitudes</vt:lpstr>
      <vt:lpstr>Papéis</vt:lpstr>
      <vt:lpstr>Propósito</vt:lpstr>
      <vt:lpstr>Propósito</vt:lpstr>
      <vt:lpstr>Benefícios de se utilizar o Framework de  Competências da Arquitetura</vt:lpstr>
      <vt:lpstr>A estrutura do Framework de  Competências da Arquitetura</vt:lpstr>
      <vt:lpstr>A estrutura do Framework de  Competências da Arquitetura</vt:lpstr>
      <vt:lpstr>A estrutura do Framework de  Competências da Arquitetura</vt:lpstr>
      <vt:lpstr>A estrutura do Framework de  Competências da Arquitetura</vt:lpstr>
      <vt:lpstr>A estrutura do Framework de  Competências da Arquitetura</vt:lpstr>
      <vt:lpstr>Categorias de Habilidades</vt:lpstr>
      <vt:lpstr>Categorias de Habilidades</vt:lpstr>
      <vt:lpstr>Categorias de Habilidades</vt:lpstr>
      <vt:lpstr>Categorias de Habilidades</vt:lpstr>
      <vt:lpstr>Categorias de Habilidades</vt:lpstr>
      <vt:lpstr>Categorias de Habilidades</vt:lpstr>
      <vt:lpstr>PowerPoint Presentation</vt:lpstr>
      <vt:lpstr>Certificação TOGAF para Pessoas</vt:lpstr>
      <vt:lpstr>Níveis de certificação TOGAF 9</vt:lpstr>
      <vt:lpstr>PowerPoint Presentation</vt:lpstr>
      <vt:lpstr>Nível 1 – TOGAF 9 Foundation Público-  alvo</vt:lpstr>
      <vt:lpstr>Nível 2 – TOGAF 9 Certified Público-alvo</vt:lpstr>
      <vt:lpstr>Caminhos de Exame para nível 2</vt:lpstr>
      <vt:lpstr>Componentes</vt:lpstr>
      <vt:lpstr>Desenvolvimento Gradual ao Nível 2</vt:lpstr>
      <vt:lpstr>Certificação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0 - Introdução TOGAF® 9 Certified - Arquitetura Corporativa</dc:title>
  <cp:lastModifiedBy>Tiago Ketzer</cp:lastModifiedBy>
  <cp:revision>33</cp:revision>
  <dcterms:created xsi:type="dcterms:W3CDTF">2018-02-09T18:14:47Z</dcterms:created>
  <dcterms:modified xsi:type="dcterms:W3CDTF">2018-02-21T18:53:53Z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2018-02-09T00:00:00Z</vt:filetime>
  </property>
</Properties>
</file>